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08" r:id="rId1"/>
  </p:sldMasterIdLst>
  <p:notesMasterIdLst>
    <p:notesMasterId r:id="rId13"/>
  </p:notesMasterIdLst>
  <p:handoutMasterIdLst>
    <p:handoutMasterId r:id="rId14"/>
  </p:handoutMasterIdLst>
  <p:sldIdLst>
    <p:sldId id="256" r:id="rId2"/>
    <p:sldId id="412" r:id="rId3"/>
    <p:sldId id="292" r:id="rId4"/>
    <p:sldId id="415" r:id="rId5"/>
    <p:sldId id="413" r:id="rId6"/>
    <p:sldId id="414" r:id="rId7"/>
    <p:sldId id="409" r:id="rId8"/>
    <p:sldId id="416" r:id="rId9"/>
    <p:sldId id="410" r:id="rId10"/>
    <p:sldId id="411" r:id="rId11"/>
    <p:sldId id="289" r:id="rId12"/>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rian Chaka" initials="BC" lastIdx="2" clrIdx="0">
    <p:extLst>
      <p:ext uri="{19B8F6BF-5375-455C-9EA6-DF929625EA0E}">
        <p15:presenceInfo xmlns:p15="http://schemas.microsoft.com/office/powerpoint/2012/main" userId="S-1-5-21-720380885-2719658227-2132250719-1311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FFF564"/>
    <a:srgbClr val="E8E464"/>
    <a:srgbClr val="F9FFA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009" autoAdjust="0"/>
    <p:restoredTop sz="94702"/>
  </p:normalViewPr>
  <p:slideViewPr>
    <p:cSldViewPr>
      <p:cViewPr varScale="1">
        <p:scale>
          <a:sx n="93" d="100"/>
          <a:sy n="93" d="100"/>
        </p:scale>
        <p:origin x="1162" y="86"/>
      </p:cViewPr>
      <p:guideLst>
        <p:guide orient="horz" pos="2160"/>
        <p:guide pos="2880"/>
      </p:guideLst>
    </p:cSldViewPr>
  </p:slideViewPr>
  <p:notesTextViewPr>
    <p:cViewPr>
      <p:scale>
        <a:sx n="1" d="1"/>
        <a:sy n="1" d="1"/>
      </p:scale>
      <p:origin x="0" y="0"/>
    </p:cViewPr>
  </p:notesTextViewPr>
  <p:sorterViewPr>
    <p:cViewPr>
      <p:scale>
        <a:sx n="66" d="100"/>
        <a:sy n="66" d="100"/>
      </p:scale>
      <p:origin x="0" y="0"/>
    </p:cViewPr>
  </p:sorterViewPr>
  <p:notesViewPr>
    <p:cSldViewPr>
      <p:cViewPr varScale="1">
        <p:scale>
          <a:sx n="79" d="100"/>
          <a:sy n="79" d="100"/>
        </p:scale>
        <p:origin x="2432" y="19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2DD7C0B-BCC8-43C7-B68B-1C340B3203EF}"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8DEA30CA-AA4F-4DC7-B383-D28DCD7DE43C}">
      <dgm:prSet custT="1"/>
      <dgm:spPr/>
      <dgm:t>
        <a:bodyPr/>
        <a:lstStyle/>
        <a:p>
          <a:r>
            <a:rPr lang="en-US" sz="2400" dirty="0">
              <a:latin typeface="Arial" panose="020B0604020202020204" pitchFamily="34" charset="0"/>
              <a:cs typeface="Arial" panose="020B0604020202020204" pitchFamily="34" charset="0"/>
            </a:rPr>
            <a:t>1. About Namaf</a:t>
          </a:r>
        </a:p>
      </dgm:t>
    </dgm:pt>
    <dgm:pt modelId="{095D23D4-755E-411A-B74B-160FFC513709}" type="parTrans" cxnId="{B30BF174-CEFD-4B6C-8359-BABF4E04E524}">
      <dgm:prSet/>
      <dgm:spPr/>
      <dgm:t>
        <a:bodyPr/>
        <a:lstStyle/>
        <a:p>
          <a:endParaRPr lang="en-US"/>
        </a:p>
      </dgm:t>
    </dgm:pt>
    <dgm:pt modelId="{EB8CFBD3-EEDB-4CB2-B43B-CC255C661CBE}" type="sibTrans" cxnId="{B30BF174-CEFD-4B6C-8359-BABF4E04E524}">
      <dgm:prSet/>
      <dgm:spPr/>
      <dgm:t>
        <a:bodyPr/>
        <a:lstStyle/>
        <a:p>
          <a:endParaRPr lang="en-US"/>
        </a:p>
      </dgm:t>
    </dgm:pt>
    <dgm:pt modelId="{52B86B32-D40D-49DD-8FEB-096B86042F08}">
      <dgm:prSet custT="1"/>
      <dgm:spPr/>
      <dgm:t>
        <a:bodyPr/>
        <a:lstStyle/>
        <a:p>
          <a:r>
            <a:rPr lang="en-US" sz="2400" dirty="0">
              <a:latin typeface="Arial" panose="020B0604020202020204" pitchFamily="34" charset="0"/>
              <a:cs typeface="Arial" panose="020B0604020202020204" pitchFamily="34" charset="0"/>
            </a:rPr>
            <a:t>2</a:t>
          </a:r>
          <a:r>
            <a:rPr lang="en-US" sz="1700" dirty="0"/>
            <a:t>. </a:t>
          </a:r>
          <a:r>
            <a:rPr lang="en-US" sz="2400" dirty="0">
              <a:latin typeface="Arial" panose="020B0604020202020204" pitchFamily="34" charset="0"/>
              <a:cs typeface="Arial" panose="020B0604020202020204" pitchFamily="34" charset="0"/>
            </a:rPr>
            <a:t>Governance of Namaf</a:t>
          </a:r>
        </a:p>
      </dgm:t>
    </dgm:pt>
    <dgm:pt modelId="{4BCE3854-4760-46CE-8C76-6100389605DF}" type="parTrans" cxnId="{8F6282DA-26D0-4F82-94FC-FF5D5CB94629}">
      <dgm:prSet/>
      <dgm:spPr/>
      <dgm:t>
        <a:bodyPr/>
        <a:lstStyle/>
        <a:p>
          <a:endParaRPr lang="en-US"/>
        </a:p>
      </dgm:t>
    </dgm:pt>
    <dgm:pt modelId="{A9973600-F416-470D-BD33-74E177332FFE}" type="sibTrans" cxnId="{8F6282DA-26D0-4F82-94FC-FF5D5CB94629}">
      <dgm:prSet/>
      <dgm:spPr/>
      <dgm:t>
        <a:bodyPr/>
        <a:lstStyle/>
        <a:p>
          <a:endParaRPr lang="en-US"/>
        </a:p>
      </dgm:t>
    </dgm:pt>
    <dgm:pt modelId="{30BAE964-BC21-49FB-8F75-DF6310E2E4CD}">
      <dgm:prSet custT="1"/>
      <dgm:spPr/>
      <dgm:t>
        <a:bodyPr/>
        <a:lstStyle/>
        <a:p>
          <a:r>
            <a:rPr lang="en-US" sz="2400" dirty="0">
              <a:latin typeface="Arial" panose="020B0604020202020204" pitchFamily="34" charset="0"/>
              <a:cs typeface="Arial" panose="020B0604020202020204" pitchFamily="34" charset="0"/>
            </a:rPr>
            <a:t>3. Powers of Namaf – matters </a:t>
          </a:r>
          <a:r>
            <a:rPr lang="en-US" sz="2400" b="1" dirty="0">
              <a:latin typeface="Arial" panose="020B0604020202020204" pitchFamily="34" charset="0"/>
              <a:cs typeface="Arial" panose="020B0604020202020204" pitchFamily="34" charset="0"/>
            </a:rPr>
            <a:t>affecting</a:t>
          </a:r>
          <a:r>
            <a:rPr lang="en-US" sz="2400" dirty="0">
              <a:latin typeface="Arial" panose="020B0604020202020204" pitchFamily="34" charset="0"/>
              <a:cs typeface="Arial" panose="020B0604020202020204" pitchFamily="34" charset="0"/>
            </a:rPr>
            <a:t> </a:t>
          </a:r>
          <a:r>
            <a:rPr lang="en-US" sz="2400" u="sng" dirty="0">
              <a:latin typeface="Arial" panose="020B0604020202020204" pitchFamily="34" charset="0"/>
              <a:cs typeface="Arial" panose="020B0604020202020204" pitchFamily="34" charset="0"/>
            </a:rPr>
            <a:t>medical aid funds</a:t>
          </a:r>
          <a:r>
            <a:rPr lang="en-US" sz="2400" u="none" dirty="0">
              <a:latin typeface="Arial" panose="020B0604020202020204" pitchFamily="34" charset="0"/>
              <a:cs typeface="Arial" panose="020B0604020202020204" pitchFamily="34" charset="0"/>
            </a:rPr>
            <a:t> and </a:t>
          </a:r>
        </a:p>
        <a:p>
          <a:r>
            <a:rPr lang="en-US" sz="2400" u="none" dirty="0">
              <a:latin typeface="Arial" panose="020B0604020202020204" pitchFamily="34" charset="0"/>
              <a:cs typeface="Arial" panose="020B0604020202020204" pitchFamily="34" charset="0"/>
            </a:rPr>
            <a:t>    </a:t>
          </a:r>
          <a:r>
            <a:rPr lang="en-US" sz="2400" u="sng" dirty="0">
              <a:latin typeface="Arial" panose="020B0604020202020204" pitchFamily="34" charset="0"/>
              <a:cs typeface="Arial" panose="020B0604020202020204" pitchFamily="34" charset="0"/>
            </a:rPr>
            <a:t>members</a:t>
          </a:r>
        </a:p>
      </dgm:t>
    </dgm:pt>
    <dgm:pt modelId="{74E53EAB-7D7F-43C7-8A3B-E377B4F9CBFC}" type="parTrans" cxnId="{21CC057A-E53F-43BA-BBC1-D0886E757809}">
      <dgm:prSet/>
      <dgm:spPr/>
      <dgm:t>
        <a:bodyPr/>
        <a:lstStyle/>
        <a:p>
          <a:endParaRPr lang="en-US"/>
        </a:p>
      </dgm:t>
    </dgm:pt>
    <dgm:pt modelId="{C60E3BF0-5065-48F8-8D16-0B5E7AE44C4F}" type="sibTrans" cxnId="{21CC057A-E53F-43BA-BBC1-D0886E757809}">
      <dgm:prSet/>
      <dgm:spPr/>
      <dgm:t>
        <a:bodyPr/>
        <a:lstStyle/>
        <a:p>
          <a:endParaRPr lang="en-US"/>
        </a:p>
      </dgm:t>
    </dgm:pt>
    <dgm:pt modelId="{B8027586-5865-4045-95A9-1F1F72789BA4}">
      <dgm:prSet custT="1"/>
      <dgm:spPr/>
      <dgm:t>
        <a:bodyPr/>
        <a:lstStyle/>
        <a:p>
          <a:r>
            <a:rPr lang="en-ZA" sz="2400" dirty="0">
              <a:latin typeface="Arial" panose="020B0604020202020204" pitchFamily="34" charset="0"/>
              <a:cs typeface="Arial" panose="020B0604020202020204" pitchFamily="34" charset="0"/>
            </a:rPr>
            <a:t>4</a:t>
          </a:r>
          <a:r>
            <a:rPr lang="en-ZA" sz="1900" dirty="0"/>
            <a:t>. </a:t>
          </a:r>
          <a:r>
            <a:rPr lang="en-ZA" sz="2400" dirty="0">
              <a:latin typeface="Arial" panose="020B0604020202020204" pitchFamily="34" charset="0"/>
              <a:cs typeface="Arial" panose="020B0604020202020204" pitchFamily="34" charset="0"/>
            </a:rPr>
            <a:t>What is Namaf doing to achieve the mandate?</a:t>
          </a:r>
          <a:endParaRPr lang="en-US" sz="2400" dirty="0">
            <a:latin typeface="Arial" panose="020B0604020202020204" pitchFamily="34" charset="0"/>
            <a:cs typeface="Arial" panose="020B0604020202020204" pitchFamily="34" charset="0"/>
          </a:endParaRPr>
        </a:p>
      </dgm:t>
    </dgm:pt>
    <dgm:pt modelId="{98868191-182E-4115-B5A7-55CAC890DDA5}" type="parTrans" cxnId="{D98E6AAD-022D-492B-B445-481DD8EE7963}">
      <dgm:prSet/>
      <dgm:spPr/>
      <dgm:t>
        <a:bodyPr/>
        <a:lstStyle/>
        <a:p>
          <a:endParaRPr lang="en-US"/>
        </a:p>
      </dgm:t>
    </dgm:pt>
    <dgm:pt modelId="{9B03E0A1-CD5E-4FBA-B3BB-A9C2829E7342}" type="sibTrans" cxnId="{D98E6AAD-022D-492B-B445-481DD8EE7963}">
      <dgm:prSet/>
      <dgm:spPr/>
      <dgm:t>
        <a:bodyPr/>
        <a:lstStyle/>
        <a:p>
          <a:endParaRPr lang="en-US"/>
        </a:p>
      </dgm:t>
    </dgm:pt>
    <dgm:pt modelId="{F7CB7FE4-2293-4B0A-801E-A0F7DE191F77}">
      <dgm:prSet custT="1"/>
      <dgm:spPr/>
      <dgm:t>
        <a:bodyPr/>
        <a:lstStyle/>
        <a:p>
          <a:r>
            <a:rPr lang="en-US" sz="2400" dirty="0">
              <a:latin typeface="Arial" panose="020B0604020202020204" pitchFamily="34" charset="0"/>
              <a:cs typeface="Arial" panose="020B0604020202020204" pitchFamily="34" charset="0"/>
            </a:rPr>
            <a:t>5. </a:t>
          </a:r>
          <a:r>
            <a:rPr lang="en-ZA" sz="2400" dirty="0">
              <a:latin typeface="Arial" panose="020B0604020202020204" pitchFamily="34" charset="0"/>
              <a:cs typeface="Arial" panose="020B0604020202020204" pitchFamily="34" charset="0"/>
            </a:rPr>
            <a:t>Is the Medical Aid Funds Act, 1995 </a:t>
          </a:r>
          <a:r>
            <a:rPr lang="en-ZA" sz="2400" u="sng" dirty="0">
              <a:latin typeface="Arial" panose="020B0604020202020204" pitchFamily="34" charset="0"/>
              <a:cs typeface="Arial" panose="020B0604020202020204" pitchFamily="34" charset="0"/>
            </a:rPr>
            <a:t>repealed </a:t>
          </a:r>
          <a:r>
            <a:rPr lang="en-ZA" sz="2400" dirty="0">
              <a:latin typeface="Arial" panose="020B0604020202020204" pitchFamily="34" charset="0"/>
              <a:cs typeface="Arial" panose="020B0604020202020204" pitchFamily="34" charset="0"/>
            </a:rPr>
            <a:t>by the Financial </a:t>
          </a:r>
        </a:p>
        <a:p>
          <a:r>
            <a:rPr lang="en-ZA" sz="2400" dirty="0">
              <a:latin typeface="Arial" panose="020B0604020202020204" pitchFamily="34" charset="0"/>
              <a:cs typeface="Arial" panose="020B0604020202020204" pitchFamily="34" charset="0"/>
            </a:rPr>
            <a:t>    Institutions and Markets Act, 2021?</a:t>
          </a:r>
          <a:endParaRPr lang="en-US" sz="2400" dirty="0">
            <a:latin typeface="Arial" panose="020B0604020202020204" pitchFamily="34" charset="0"/>
            <a:cs typeface="Arial" panose="020B0604020202020204" pitchFamily="34" charset="0"/>
          </a:endParaRPr>
        </a:p>
      </dgm:t>
    </dgm:pt>
    <dgm:pt modelId="{AEE2C927-AB3F-45A7-BB18-4DBC28E2DD3B}" type="parTrans" cxnId="{B217859A-7D36-46B0-86ED-0E1175372F7D}">
      <dgm:prSet/>
      <dgm:spPr/>
      <dgm:t>
        <a:bodyPr/>
        <a:lstStyle/>
        <a:p>
          <a:endParaRPr lang="en-US"/>
        </a:p>
      </dgm:t>
    </dgm:pt>
    <dgm:pt modelId="{A8731092-A925-463B-B15D-2A04139B9F04}" type="sibTrans" cxnId="{B217859A-7D36-46B0-86ED-0E1175372F7D}">
      <dgm:prSet/>
      <dgm:spPr/>
      <dgm:t>
        <a:bodyPr/>
        <a:lstStyle/>
        <a:p>
          <a:endParaRPr lang="en-US"/>
        </a:p>
      </dgm:t>
    </dgm:pt>
    <dgm:pt modelId="{B81727D2-9C76-4002-90CD-1F42C613A223}" type="pres">
      <dgm:prSet presAssocID="{B2DD7C0B-BCC8-43C7-B68B-1C340B3203EF}" presName="linear" presStyleCnt="0">
        <dgm:presLayoutVars>
          <dgm:animLvl val="lvl"/>
          <dgm:resizeHandles val="exact"/>
        </dgm:presLayoutVars>
      </dgm:prSet>
      <dgm:spPr/>
    </dgm:pt>
    <dgm:pt modelId="{B5D5F94C-8E1F-4DB5-A519-09647FDE275A}" type="pres">
      <dgm:prSet presAssocID="{8DEA30CA-AA4F-4DC7-B383-D28DCD7DE43C}" presName="parentText" presStyleLbl="node1" presStyleIdx="0" presStyleCnt="5" custLinFactY="1272" custLinFactNeighborY="100000">
        <dgm:presLayoutVars>
          <dgm:chMax val="0"/>
          <dgm:bulletEnabled val="1"/>
        </dgm:presLayoutVars>
      </dgm:prSet>
      <dgm:spPr/>
    </dgm:pt>
    <dgm:pt modelId="{DA817A16-CCB2-4296-9507-8DBD0278E379}" type="pres">
      <dgm:prSet presAssocID="{EB8CFBD3-EEDB-4CB2-B43B-CC255C661CBE}" presName="spacer" presStyleCnt="0"/>
      <dgm:spPr/>
    </dgm:pt>
    <dgm:pt modelId="{A8044450-89C2-42EC-9C09-9DB9365A0A1E}" type="pres">
      <dgm:prSet presAssocID="{52B86B32-D40D-49DD-8FEB-096B86042F08}" presName="parentText" presStyleLbl="node1" presStyleIdx="1" presStyleCnt="5" custLinFactNeighborY="-43887">
        <dgm:presLayoutVars>
          <dgm:chMax val="0"/>
          <dgm:bulletEnabled val="1"/>
        </dgm:presLayoutVars>
      </dgm:prSet>
      <dgm:spPr/>
    </dgm:pt>
    <dgm:pt modelId="{D964CAEA-6B4B-4682-A83F-A741B9DD1526}" type="pres">
      <dgm:prSet presAssocID="{A9973600-F416-470D-BD33-74E177332FFE}" presName="spacer" presStyleCnt="0"/>
      <dgm:spPr/>
    </dgm:pt>
    <dgm:pt modelId="{66CDDBD4-D656-493B-BFF6-2F9D23D6F87E}" type="pres">
      <dgm:prSet presAssocID="{30BAE964-BC21-49FB-8F75-DF6310E2E4CD}" presName="parentText" presStyleLbl="node1" presStyleIdx="2" presStyleCnt="5" custLinFactNeighborY="7181">
        <dgm:presLayoutVars>
          <dgm:chMax val="0"/>
          <dgm:bulletEnabled val="1"/>
        </dgm:presLayoutVars>
      </dgm:prSet>
      <dgm:spPr/>
    </dgm:pt>
    <dgm:pt modelId="{44E4B074-5360-4F58-B130-85450FFEB936}" type="pres">
      <dgm:prSet presAssocID="{C60E3BF0-5065-48F8-8D16-0B5E7AE44C4F}" presName="spacer" presStyleCnt="0"/>
      <dgm:spPr/>
    </dgm:pt>
    <dgm:pt modelId="{44B176FF-DB5C-4A50-AD35-6191AFAA3041}" type="pres">
      <dgm:prSet presAssocID="{B8027586-5865-4045-95A9-1F1F72789BA4}" presName="parentText" presStyleLbl="node1" presStyleIdx="3" presStyleCnt="5" custLinFactNeighborY="10698">
        <dgm:presLayoutVars>
          <dgm:chMax val="0"/>
          <dgm:bulletEnabled val="1"/>
        </dgm:presLayoutVars>
      </dgm:prSet>
      <dgm:spPr/>
    </dgm:pt>
    <dgm:pt modelId="{C105BA38-296A-4C3F-8D95-E720439DFDF0}" type="pres">
      <dgm:prSet presAssocID="{9B03E0A1-CD5E-4FBA-B3BB-A9C2829E7342}" presName="spacer" presStyleCnt="0"/>
      <dgm:spPr/>
    </dgm:pt>
    <dgm:pt modelId="{847531B0-621E-4517-BEED-0D6A8B4E2F38}" type="pres">
      <dgm:prSet presAssocID="{F7CB7FE4-2293-4B0A-801E-A0F7DE191F77}" presName="parentText" presStyleLbl="node1" presStyleIdx="4" presStyleCnt="5">
        <dgm:presLayoutVars>
          <dgm:chMax val="0"/>
          <dgm:bulletEnabled val="1"/>
        </dgm:presLayoutVars>
      </dgm:prSet>
      <dgm:spPr/>
    </dgm:pt>
  </dgm:ptLst>
  <dgm:cxnLst>
    <dgm:cxn modelId="{B30BF174-CEFD-4B6C-8359-BABF4E04E524}" srcId="{B2DD7C0B-BCC8-43C7-B68B-1C340B3203EF}" destId="{8DEA30CA-AA4F-4DC7-B383-D28DCD7DE43C}" srcOrd="0" destOrd="0" parTransId="{095D23D4-755E-411A-B74B-160FFC513709}" sibTransId="{EB8CFBD3-EEDB-4CB2-B43B-CC255C661CBE}"/>
    <dgm:cxn modelId="{21CC057A-E53F-43BA-BBC1-D0886E757809}" srcId="{B2DD7C0B-BCC8-43C7-B68B-1C340B3203EF}" destId="{30BAE964-BC21-49FB-8F75-DF6310E2E4CD}" srcOrd="2" destOrd="0" parTransId="{74E53EAB-7D7F-43C7-8A3B-E377B4F9CBFC}" sibTransId="{C60E3BF0-5065-48F8-8D16-0B5E7AE44C4F}"/>
    <dgm:cxn modelId="{AF0A5984-BCEF-4993-AD6B-C2B0EA1C15E7}" type="presOf" srcId="{8DEA30CA-AA4F-4DC7-B383-D28DCD7DE43C}" destId="{B5D5F94C-8E1F-4DB5-A519-09647FDE275A}" srcOrd="0" destOrd="0" presId="urn:microsoft.com/office/officeart/2005/8/layout/vList2"/>
    <dgm:cxn modelId="{DC8E148B-F4F2-45CE-BA05-58768755598E}" type="presOf" srcId="{30BAE964-BC21-49FB-8F75-DF6310E2E4CD}" destId="{66CDDBD4-D656-493B-BFF6-2F9D23D6F87E}" srcOrd="0" destOrd="0" presId="urn:microsoft.com/office/officeart/2005/8/layout/vList2"/>
    <dgm:cxn modelId="{B217859A-7D36-46B0-86ED-0E1175372F7D}" srcId="{B2DD7C0B-BCC8-43C7-B68B-1C340B3203EF}" destId="{F7CB7FE4-2293-4B0A-801E-A0F7DE191F77}" srcOrd="4" destOrd="0" parTransId="{AEE2C927-AB3F-45A7-BB18-4DBC28E2DD3B}" sibTransId="{A8731092-A925-463B-B15D-2A04139B9F04}"/>
    <dgm:cxn modelId="{D98E6AAD-022D-492B-B445-481DD8EE7963}" srcId="{B2DD7C0B-BCC8-43C7-B68B-1C340B3203EF}" destId="{B8027586-5865-4045-95A9-1F1F72789BA4}" srcOrd="3" destOrd="0" parTransId="{98868191-182E-4115-B5A7-55CAC890DDA5}" sibTransId="{9B03E0A1-CD5E-4FBA-B3BB-A9C2829E7342}"/>
    <dgm:cxn modelId="{CB36DCBF-D4D9-4B8A-A370-D0463BF6CBB4}" type="presOf" srcId="{B2DD7C0B-BCC8-43C7-B68B-1C340B3203EF}" destId="{B81727D2-9C76-4002-90CD-1F42C613A223}" srcOrd="0" destOrd="0" presId="urn:microsoft.com/office/officeart/2005/8/layout/vList2"/>
    <dgm:cxn modelId="{ECC595D3-C93C-43E6-9471-E2BFE56477CB}" type="presOf" srcId="{F7CB7FE4-2293-4B0A-801E-A0F7DE191F77}" destId="{847531B0-621E-4517-BEED-0D6A8B4E2F38}" srcOrd="0" destOrd="0" presId="urn:microsoft.com/office/officeart/2005/8/layout/vList2"/>
    <dgm:cxn modelId="{4022ACD3-73E6-465C-BAB1-F31E5DF9CD04}" type="presOf" srcId="{52B86B32-D40D-49DD-8FEB-096B86042F08}" destId="{A8044450-89C2-42EC-9C09-9DB9365A0A1E}" srcOrd="0" destOrd="0" presId="urn:microsoft.com/office/officeart/2005/8/layout/vList2"/>
    <dgm:cxn modelId="{4268D1D8-555B-4D06-ADDA-D497B1CCD181}" type="presOf" srcId="{B8027586-5865-4045-95A9-1F1F72789BA4}" destId="{44B176FF-DB5C-4A50-AD35-6191AFAA3041}" srcOrd="0" destOrd="0" presId="urn:microsoft.com/office/officeart/2005/8/layout/vList2"/>
    <dgm:cxn modelId="{8F6282DA-26D0-4F82-94FC-FF5D5CB94629}" srcId="{B2DD7C0B-BCC8-43C7-B68B-1C340B3203EF}" destId="{52B86B32-D40D-49DD-8FEB-096B86042F08}" srcOrd="1" destOrd="0" parTransId="{4BCE3854-4760-46CE-8C76-6100389605DF}" sibTransId="{A9973600-F416-470D-BD33-74E177332FFE}"/>
    <dgm:cxn modelId="{BEEBA58B-90F4-4338-B3AF-D9F7A79439BE}" type="presParOf" srcId="{B81727D2-9C76-4002-90CD-1F42C613A223}" destId="{B5D5F94C-8E1F-4DB5-A519-09647FDE275A}" srcOrd="0" destOrd="0" presId="urn:microsoft.com/office/officeart/2005/8/layout/vList2"/>
    <dgm:cxn modelId="{16D9BB36-2C6A-4995-92B7-4279986555C0}" type="presParOf" srcId="{B81727D2-9C76-4002-90CD-1F42C613A223}" destId="{DA817A16-CCB2-4296-9507-8DBD0278E379}" srcOrd="1" destOrd="0" presId="urn:microsoft.com/office/officeart/2005/8/layout/vList2"/>
    <dgm:cxn modelId="{6916A4D6-7D25-4F91-B7B9-89FB5BB26FFF}" type="presParOf" srcId="{B81727D2-9C76-4002-90CD-1F42C613A223}" destId="{A8044450-89C2-42EC-9C09-9DB9365A0A1E}" srcOrd="2" destOrd="0" presId="urn:microsoft.com/office/officeart/2005/8/layout/vList2"/>
    <dgm:cxn modelId="{BF006C8A-C9E4-458A-B508-FA13B014D96A}" type="presParOf" srcId="{B81727D2-9C76-4002-90CD-1F42C613A223}" destId="{D964CAEA-6B4B-4682-A83F-A741B9DD1526}" srcOrd="3" destOrd="0" presId="urn:microsoft.com/office/officeart/2005/8/layout/vList2"/>
    <dgm:cxn modelId="{44C8255C-EDBC-4F4D-9E75-95F4F6D55AD8}" type="presParOf" srcId="{B81727D2-9C76-4002-90CD-1F42C613A223}" destId="{66CDDBD4-D656-493B-BFF6-2F9D23D6F87E}" srcOrd="4" destOrd="0" presId="urn:microsoft.com/office/officeart/2005/8/layout/vList2"/>
    <dgm:cxn modelId="{EAF3BC74-2879-4C5C-90AD-9A587CC9F500}" type="presParOf" srcId="{B81727D2-9C76-4002-90CD-1F42C613A223}" destId="{44E4B074-5360-4F58-B130-85450FFEB936}" srcOrd="5" destOrd="0" presId="urn:microsoft.com/office/officeart/2005/8/layout/vList2"/>
    <dgm:cxn modelId="{9D2399E8-952B-4801-B1E9-E427CD207804}" type="presParOf" srcId="{B81727D2-9C76-4002-90CD-1F42C613A223}" destId="{44B176FF-DB5C-4A50-AD35-6191AFAA3041}" srcOrd="6" destOrd="0" presId="urn:microsoft.com/office/officeart/2005/8/layout/vList2"/>
    <dgm:cxn modelId="{410B9B9F-9067-4D47-A36C-F1274120EF05}" type="presParOf" srcId="{B81727D2-9C76-4002-90CD-1F42C613A223}" destId="{C105BA38-296A-4C3F-8D95-E720439DFDF0}" srcOrd="7" destOrd="0" presId="urn:microsoft.com/office/officeart/2005/8/layout/vList2"/>
    <dgm:cxn modelId="{61CF0BFF-3A96-49A0-BA02-9871A26AE448}" type="presParOf" srcId="{B81727D2-9C76-4002-90CD-1F42C613A223}" destId="{847531B0-621E-4517-BEED-0D6A8B4E2F38}" srcOrd="8"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F9706EE-5575-4915-925A-6108ED2AFA10}" type="doc">
      <dgm:prSet loTypeId="urn:microsoft.com/office/officeart/2008/layout/LinedList" loCatId="list" qsTypeId="urn:microsoft.com/office/officeart/2005/8/quickstyle/simple1" qsCatId="simple" csTypeId="urn:microsoft.com/office/officeart/2005/8/colors/colorful1" csCatId="colorful" phldr="1"/>
      <dgm:spPr/>
      <dgm:t>
        <a:bodyPr/>
        <a:lstStyle/>
        <a:p>
          <a:endParaRPr lang="en-US"/>
        </a:p>
      </dgm:t>
    </dgm:pt>
    <dgm:pt modelId="{74D130E9-BC8C-4A53-9B3E-6C3DC8951BCA}">
      <dgm:prSet custT="1"/>
      <dgm:spPr/>
      <dgm:t>
        <a:bodyPr/>
        <a:lstStyle/>
        <a:p>
          <a:r>
            <a:rPr lang="en-US" sz="1800" b="1" dirty="0">
              <a:solidFill>
                <a:srgbClr val="00B0F0"/>
              </a:solidFill>
              <a:latin typeface="Arial" panose="020B0604020202020204" pitchFamily="34" charset="0"/>
              <a:cs typeface="Arial" panose="020B0604020202020204" pitchFamily="34" charset="0"/>
            </a:rPr>
            <a:t>Minister of Finance – Sec 20 &amp; 21</a:t>
          </a:r>
        </a:p>
        <a:p>
          <a:endParaRPr lang="en-US" sz="1800" b="1" dirty="0">
            <a:solidFill>
              <a:srgbClr val="00B0F0"/>
            </a:solidFill>
            <a:latin typeface="Arial" panose="020B0604020202020204" pitchFamily="34" charset="0"/>
            <a:cs typeface="Arial" panose="020B0604020202020204" pitchFamily="34" charset="0"/>
          </a:endParaRPr>
        </a:p>
        <a:p>
          <a:r>
            <a:rPr lang="en-US" sz="1800" dirty="0">
              <a:latin typeface="Arial" panose="020B0604020202020204" pitchFamily="34" charset="0"/>
              <a:cs typeface="Arial" panose="020B0604020202020204" pitchFamily="34" charset="0"/>
            </a:rPr>
            <a:t>- </a:t>
          </a:r>
          <a:r>
            <a:rPr lang="en-US" sz="1600" dirty="0">
              <a:latin typeface="Arial" panose="020B0604020202020204" pitchFamily="34" charset="0"/>
              <a:cs typeface="Arial" panose="020B0604020202020204" pitchFamily="34" charset="0"/>
            </a:rPr>
            <a:t>Line oversight </a:t>
          </a:r>
        </a:p>
        <a:p>
          <a:r>
            <a:rPr lang="en-US" sz="1600" dirty="0">
              <a:latin typeface="Arial" panose="020B0604020202020204" pitchFamily="34" charset="0"/>
              <a:cs typeface="Arial" panose="020B0604020202020204" pitchFamily="34" charset="0"/>
            </a:rPr>
            <a:t>- Annual report = audited AFS and institutional </a:t>
          </a:r>
        </a:p>
        <a:p>
          <a:r>
            <a:rPr lang="en-US" sz="1600" dirty="0">
              <a:latin typeface="Arial" panose="020B0604020202020204" pitchFamily="34" charset="0"/>
              <a:cs typeface="Arial" panose="020B0604020202020204" pitchFamily="34" charset="0"/>
            </a:rPr>
            <a:t>  performance. </a:t>
          </a:r>
        </a:p>
        <a:p>
          <a:r>
            <a:rPr lang="en-US" sz="1800" dirty="0">
              <a:latin typeface="Arial" panose="020B0604020202020204" pitchFamily="34" charset="0"/>
              <a:cs typeface="Arial" panose="020B0604020202020204" pitchFamily="34" charset="0"/>
            </a:rPr>
            <a:t> </a:t>
          </a:r>
        </a:p>
      </dgm:t>
    </dgm:pt>
    <dgm:pt modelId="{713E0661-B37D-42F7-8035-1D36E89433B5}" type="parTrans" cxnId="{696EDD14-BE4D-4B94-823C-1692B3DC62F1}">
      <dgm:prSet/>
      <dgm:spPr/>
      <dgm:t>
        <a:bodyPr/>
        <a:lstStyle/>
        <a:p>
          <a:endParaRPr lang="en-US"/>
        </a:p>
      </dgm:t>
    </dgm:pt>
    <dgm:pt modelId="{97C3C315-19E2-4783-B2E3-44D4FBA1CAA6}" type="sibTrans" cxnId="{696EDD14-BE4D-4B94-823C-1692B3DC62F1}">
      <dgm:prSet/>
      <dgm:spPr/>
      <dgm:t>
        <a:bodyPr/>
        <a:lstStyle/>
        <a:p>
          <a:endParaRPr lang="en-US"/>
        </a:p>
      </dgm:t>
    </dgm:pt>
    <dgm:pt modelId="{C76BAE20-31D6-4E5E-809E-784770245014}">
      <dgm:prSet custT="1"/>
      <dgm:spPr/>
      <dgm:t>
        <a:bodyPr/>
        <a:lstStyle/>
        <a:p>
          <a:pPr algn="l"/>
          <a:r>
            <a:rPr lang="en-US" sz="1600" b="1" dirty="0">
              <a:solidFill>
                <a:srgbClr val="00B0F0"/>
              </a:solidFill>
              <a:latin typeface="Arial" panose="020B0604020202020204" pitchFamily="34" charset="0"/>
              <a:cs typeface="Arial" panose="020B0604020202020204" pitchFamily="34" charset="0"/>
            </a:rPr>
            <a:t>Management Committee [MC] – Sec 13</a:t>
          </a:r>
        </a:p>
        <a:p>
          <a:pPr algn="l"/>
          <a:endParaRPr lang="en-US" sz="1600" b="1" dirty="0">
            <a:solidFill>
              <a:srgbClr val="00B0F0"/>
            </a:solidFill>
            <a:latin typeface="Arial" panose="020B0604020202020204" pitchFamily="34" charset="0"/>
            <a:cs typeface="Arial" panose="020B0604020202020204" pitchFamily="34" charset="0"/>
          </a:endParaRPr>
        </a:p>
        <a:p>
          <a:pPr algn="l"/>
          <a:r>
            <a:rPr lang="en-US" sz="1600" dirty="0">
              <a:latin typeface="Arial" panose="020B0604020202020204" pitchFamily="34" charset="0"/>
              <a:cs typeface="Arial" panose="020B0604020202020204" pitchFamily="34" charset="0"/>
            </a:rPr>
            <a:t>- </a:t>
          </a:r>
          <a:r>
            <a:rPr lang="en-US" sz="1600" b="1" dirty="0">
              <a:latin typeface="Arial" panose="020B0604020202020204" pitchFamily="34" charset="0"/>
              <a:cs typeface="Arial" panose="020B0604020202020204" pitchFamily="34" charset="0"/>
            </a:rPr>
            <a:t>Authorized Representatives </a:t>
          </a:r>
          <a:r>
            <a:rPr lang="en-US" sz="1600" b="0" dirty="0">
              <a:latin typeface="Arial" panose="020B0604020202020204" pitchFamily="34" charset="0"/>
              <a:cs typeface="Arial" panose="020B0604020202020204" pitchFamily="34" charset="0"/>
            </a:rPr>
            <a:t>(AR) nominated by Funds.</a:t>
          </a:r>
        </a:p>
        <a:p>
          <a:pPr algn="l"/>
          <a:r>
            <a:rPr lang="en-US" sz="1600" b="0" dirty="0">
              <a:latin typeface="Arial" panose="020B0604020202020204" pitchFamily="34" charset="0"/>
              <a:cs typeface="Arial" panose="020B0604020202020204" pitchFamily="34" charset="0"/>
            </a:rPr>
            <a:t>- Election: </a:t>
          </a:r>
          <a:r>
            <a:rPr lang="en-US" sz="1600" b="1" dirty="0">
              <a:latin typeface="Arial" panose="020B0604020202020204" pitchFamily="34" charset="0"/>
              <a:cs typeface="Arial" panose="020B0604020202020204" pitchFamily="34" charset="0"/>
            </a:rPr>
            <a:t>7 </a:t>
          </a:r>
          <a:r>
            <a:rPr lang="en-US" sz="1600" b="0" dirty="0">
              <a:latin typeface="Arial" panose="020B0604020202020204" pitchFamily="34" charset="0"/>
              <a:cs typeface="Arial" panose="020B0604020202020204" pitchFamily="34" charset="0"/>
            </a:rPr>
            <a:t>x MC members: owe </a:t>
          </a:r>
          <a:r>
            <a:rPr lang="en-US" sz="1600" b="1" dirty="0">
              <a:latin typeface="Arial" panose="020B0604020202020204" pitchFamily="34" charset="0"/>
              <a:cs typeface="Arial" panose="020B0604020202020204" pitchFamily="34" charset="0"/>
            </a:rPr>
            <a:t>fiduciary</a:t>
          </a:r>
          <a:r>
            <a:rPr lang="en-US" sz="1600" b="0" dirty="0">
              <a:latin typeface="Arial" panose="020B0604020202020204" pitchFamily="34" charset="0"/>
              <a:cs typeface="Arial" panose="020B0604020202020204" pitchFamily="34" charset="0"/>
            </a:rPr>
            <a:t> duty to </a:t>
          </a:r>
          <a:r>
            <a:rPr lang="en-US" sz="1600" b="0" dirty="0" err="1">
              <a:latin typeface="Arial" panose="020B0604020202020204" pitchFamily="34" charset="0"/>
              <a:cs typeface="Arial" panose="020B0604020202020204" pitchFamily="34" charset="0"/>
            </a:rPr>
            <a:t>Namaf</a:t>
          </a:r>
          <a:r>
            <a:rPr lang="en-US" sz="1600" b="0" dirty="0">
              <a:latin typeface="Arial" panose="020B0604020202020204" pitchFamily="34" charset="0"/>
              <a:cs typeface="Arial" panose="020B0604020202020204" pitchFamily="34" charset="0"/>
            </a:rPr>
            <a:t>.</a:t>
          </a:r>
        </a:p>
        <a:p>
          <a:pPr algn="just"/>
          <a:r>
            <a:rPr lang="en-US" sz="1600" b="0" dirty="0">
              <a:latin typeface="Arial" panose="020B0604020202020204" pitchFamily="34" charset="0"/>
              <a:cs typeface="Arial" panose="020B0604020202020204" pitchFamily="34" charset="0"/>
            </a:rPr>
            <a:t>- Vested overall </a:t>
          </a:r>
          <a:r>
            <a:rPr lang="en-US" sz="1600" b="1" dirty="0">
              <a:latin typeface="Arial" panose="020B0604020202020204" pitchFamily="34" charset="0"/>
              <a:cs typeface="Arial" panose="020B0604020202020204" pitchFamily="34" charset="0"/>
            </a:rPr>
            <a:t>governance</a:t>
          </a:r>
          <a:r>
            <a:rPr lang="en-US" sz="1600" b="0" dirty="0">
              <a:latin typeface="Arial" panose="020B0604020202020204" pitchFamily="34" charset="0"/>
              <a:cs typeface="Arial" panose="020B0604020202020204" pitchFamily="34" charset="0"/>
            </a:rPr>
            <a:t> &amp; </a:t>
          </a:r>
          <a:r>
            <a:rPr lang="en-US" sz="1600" b="1" dirty="0">
              <a:latin typeface="Arial" panose="020B0604020202020204" pitchFamily="34" charset="0"/>
              <a:cs typeface="Arial" panose="020B0604020202020204" pitchFamily="34" charset="0"/>
            </a:rPr>
            <a:t>control </a:t>
          </a:r>
          <a:r>
            <a:rPr lang="en-US" sz="1600" b="0" dirty="0">
              <a:latin typeface="Arial" panose="020B0604020202020204" pitchFamily="34" charset="0"/>
              <a:cs typeface="Arial" panose="020B0604020202020204" pitchFamily="34" charset="0"/>
            </a:rPr>
            <a:t>of all </a:t>
          </a:r>
          <a:r>
            <a:rPr lang="en-US" sz="1600" b="0" dirty="0" err="1">
              <a:latin typeface="Arial" panose="020B0604020202020204" pitchFamily="34" charset="0"/>
              <a:cs typeface="Arial" panose="020B0604020202020204" pitchFamily="34" charset="0"/>
            </a:rPr>
            <a:t>Namaf’s</a:t>
          </a:r>
          <a:r>
            <a:rPr lang="en-US" sz="1600" b="0" dirty="0">
              <a:latin typeface="Arial" panose="020B0604020202020204" pitchFamily="34" charset="0"/>
              <a:cs typeface="Arial" panose="020B0604020202020204" pitchFamily="34" charset="0"/>
            </a:rPr>
            <a:t> </a:t>
          </a:r>
          <a:r>
            <a:rPr lang="en-US" sz="1600" b="1" dirty="0">
              <a:latin typeface="Arial" panose="020B0604020202020204" pitchFamily="34" charset="0"/>
              <a:cs typeface="Arial" panose="020B0604020202020204" pitchFamily="34" charset="0"/>
            </a:rPr>
            <a:t>affairs   </a:t>
          </a:r>
        </a:p>
        <a:p>
          <a:pPr algn="just"/>
          <a:r>
            <a:rPr lang="en-US" sz="1600" b="1" dirty="0">
              <a:latin typeface="Arial" panose="020B0604020202020204" pitchFamily="34" charset="0"/>
              <a:cs typeface="Arial" panose="020B0604020202020204" pitchFamily="34" charset="0"/>
            </a:rPr>
            <a:t>  &amp; property subject to Act, 1995.</a:t>
          </a:r>
        </a:p>
        <a:p>
          <a:pPr algn="l"/>
          <a:r>
            <a:rPr lang="en-US" sz="1600" b="0" dirty="0">
              <a:latin typeface="Arial" panose="020B0604020202020204" pitchFamily="34" charset="0"/>
              <a:cs typeface="Arial" panose="020B0604020202020204" pitchFamily="34" charset="0"/>
            </a:rPr>
            <a:t>- </a:t>
          </a:r>
          <a:r>
            <a:rPr lang="en-US" sz="1600" b="1" dirty="0">
              <a:latin typeface="Arial" panose="020B0604020202020204" pitchFamily="34" charset="0"/>
              <a:cs typeface="Arial" panose="020B0604020202020204" pitchFamily="34" charset="0"/>
            </a:rPr>
            <a:t>Set Policy, strategy </a:t>
          </a:r>
          <a:r>
            <a:rPr lang="en-US" sz="1600" b="0" dirty="0">
              <a:latin typeface="Arial" panose="020B0604020202020204" pitchFamily="34" charset="0"/>
              <a:cs typeface="Arial" panose="020B0604020202020204" pitchFamily="34" charset="0"/>
            </a:rPr>
            <a:t>and approve </a:t>
          </a:r>
          <a:r>
            <a:rPr lang="en-US" sz="1600" b="1" dirty="0">
              <a:latin typeface="Arial" panose="020B0604020202020204" pitchFamily="34" charset="0"/>
              <a:cs typeface="Arial" panose="020B0604020202020204" pitchFamily="34" charset="0"/>
            </a:rPr>
            <a:t>industry wide  </a:t>
          </a:r>
        </a:p>
        <a:p>
          <a:pPr algn="l"/>
          <a:r>
            <a:rPr lang="en-US" sz="1600" b="1" dirty="0">
              <a:latin typeface="Arial" panose="020B0604020202020204" pitchFamily="34" charset="0"/>
              <a:cs typeface="Arial" panose="020B0604020202020204" pitchFamily="34" charset="0"/>
            </a:rPr>
            <a:t>   standards </a:t>
          </a:r>
          <a:r>
            <a:rPr lang="en-US" sz="1600" b="0" dirty="0">
              <a:latin typeface="Arial" panose="020B0604020202020204" pitchFamily="34" charset="0"/>
              <a:cs typeface="Arial" panose="020B0604020202020204" pitchFamily="34" charset="0"/>
            </a:rPr>
            <a:t>to control the functioning of MFs.</a:t>
          </a:r>
        </a:p>
      </dgm:t>
    </dgm:pt>
    <dgm:pt modelId="{8203C961-6A60-40DD-9CB3-63F6E644C2BF}" type="parTrans" cxnId="{FB60D431-7604-49EF-9598-A706D2A854E7}">
      <dgm:prSet/>
      <dgm:spPr/>
      <dgm:t>
        <a:bodyPr/>
        <a:lstStyle/>
        <a:p>
          <a:endParaRPr lang="en-US"/>
        </a:p>
      </dgm:t>
    </dgm:pt>
    <dgm:pt modelId="{177DD6A6-E15C-48A7-9041-7A613CB046E3}" type="sibTrans" cxnId="{FB60D431-7604-49EF-9598-A706D2A854E7}">
      <dgm:prSet/>
      <dgm:spPr/>
      <dgm:t>
        <a:bodyPr/>
        <a:lstStyle/>
        <a:p>
          <a:endParaRPr lang="en-US"/>
        </a:p>
      </dgm:t>
    </dgm:pt>
    <dgm:pt modelId="{1785DE3C-0B68-4A41-B781-15F7AB63CAB4}">
      <dgm:prSet custT="1"/>
      <dgm:spPr/>
      <dgm:t>
        <a:bodyPr/>
        <a:lstStyle/>
        <a:p>
          <a:r>
            <a:rPr lang="en-US" sz="1800" b="1" dirty="0">
              <a:solidFill>
                <a:srgbClr val="00B0F0"/>
              </a:solidFill>
              <a:latin typeface="Arial" panose="020B0604020202020204" pitchFamily="34" charset="0"/>
              <a:cs typeface="Arial" panose="020B0604020202020204" pitchFamily="34" charset="0"/>
            </a:rPr>
            <a:t>Chief Executive Officer [CEO] – Sec 19</a:t>
          </a:r>
        </a:p>
        <a:p>
          <a:endParaRPr lang="en-US" sz="1800" b="1" dirty="0">
            <a:latin typeface="Arial" panose="020B0604020202020204" pitchFamily="34" charset="0"/>
            <a:cs typeface="Arial" panose="020B0604020202020204" pitchFamily="34" charset="0"/>
          </a:endParaRPr>
        </a:p>
        <a:p>
          <a:r>
            <a:rPr lang="en-US" sz="1600" b="0" dirty="0">
              <a:latin typeface="Arial" panose="020B0604020202020204" pitchFamily="34" charset="0"/>
              <a:cs typeface="Arial" panose="020B0604020202020204" pitchFamily="34" charset="0"/>
            </a:rPr>
            <a:t>- Appointed by MC</a:t>
          </a:r>
        </a:p>
        <a:p>
          <a:r>
            <a:rPr lang="en-US" sz="1600" b="0" dirty="0">
              <a:latin typeface="Arial" panose="020B0604020202020204" pitchFamily="34" charset="0"/>
              <a:cs typeface="Arial" panose="020B0604020202020204" pitchFamily="34" charset="0"/>
            </a:rPr>
            <a:t>- Accounting officer: funds</a:t>
          </a:r>
        </a:p>
        <a:p>
          <a:r>
            <a:rPr lang="en-US" sz="1600" b="0" dirty="0">
              <a:latin typeface="Arial" panose="020B0604020202020204" pitchFamily="34" charset="0"/>
              <a:cs typeface="Arial" panose="020B0604020202020204" pitchFamily="34" charset="0"/>
            </a:rPr>
            <a:t>- Day-to-day management </a:t>
          </a:r>
        </a:p>
        <a:p>
          <a:r>
            <a:rPr lang="en-US" sz="1600" b="0" dirty="0">
              <a:latin typeface="Arial" panose="020B0604020202020204" pitchFamily="34" charset="0"/>
              <a:cs typeface="Arial" panose="020B0604020202020204" pitchFamily="34" charset="0"/>
            </a:rPr>
            <a:t>- Manages affairs of Namaf subject to </a:t>
          </a:r>
          <a:r>
            <a:rPr lang="en-US" sz="1600" b="1" dirty="0">
              <a:latin typeface="Arial" panose="020B0604020202020204" pitchFamily="34" charset="0"/>
              <a:cs typeface="Arial" panose="020B0604020202020204" pitchFamily="34" charset="0"/>
            </a:rPr>
            <a:t>direction </a:t>
          </a:r>
          <a:r>
            <a:rPr lang="en-US" sz="1600" b="0" dirty="0">
              <a:latin typeface="Arial" panose="020B0604020202020204" pitchFamily="34" charset="0"/>
              <a:cs typeface="Arial" panose="020B0604020202020204" pitchFamily="34" charset="0"/>
            </a:rPr>
            <a:t>and</a:t>
          </a:r>
          <a:r>
            <a:rPr lang="en-US" sz="1600" b="1" dirty="0">
              <a:latin typeface="Arial" panose="020B0604020202020204" pitchFamily="34" charset="0"/>
              <a:cs typeface="Arial" panose="020B0604020202020204" pitchFamily="34" charset="0"/>
            </a:rPr>
            <a:t> control   </a:t>
          </a:r>
        </a:p>
        <a:p>
          <a:r>
            <a:rPr lang="en-US" sz="1600" b="0" dirty="0">
              <a:latin typeface="Arial" panose="020B0604020202020204" pitchFamily="34" charset="0"/>
              <a:cs typeface="Arial" panose="020B0604020202020204" pitchFamily="34" charset="0"/>
            </a:rPr>
            <a:t>  of MC</a:t>
          </a:r>
        </a:p>
      </dgm:t>
    </dgm:pt>
    <dgm:pt modelId="{FD5FACD7-EEC7-469E-8089-F934C3D44140}" type="parTrans" cxnId="{70790547-0096-48D8-AC73-54E4FF96312D}">
      <dgm:prSet/>
      <dgm:spPr/>
      <dgm:t>
        <a:bodyPr/>
        <a:lstStyle/>
        <a:p>
          <a:endParaRPr lang="en-US"/>
        </a:p>
      </dgm:t>
    </dgm:pt>
    <dgm:pt modelId="{13E5360E-4DEC-4051-ACA4-16CAC9F80F91}" type="sibTrans" cxnId="{70790547-0096-48D8-AC73-54E4FF96312D}">
      <dgm:prSet/>
      <dgm:spPr/>
      <dgm:t>
        <a:bodyPr/>
        <a:lstStyle/>
        <a:p>
          <a:endParaRPr lang="en-US"/>
        </a:p>
      </dgm:t>
    </dgm:pt>
    <dgm:pt modelId="{F729DC63-76DF-4136-BB44-CE2C72297D31}" type="pres">
      <dgm:prSet presAssocID="{1F9706EE-5575-4915-925A-6108ED2AFA10}" presName="vert0" presStyleCnt="0">
        <dgm:presLayoutVars>
          <dgm:dir/>
          <dgm:animOne val="branch"/>
          <dgm:animLvl val="lvl"/>
        </dgm:presLayoutVars>
      </dgm:prSet>
      <dgm:spPr/>
    </dgm:pt>
    <dgm:pt modelId="{688D2D7C-8D21-411A-BC2E-A0B0D85A5FC8}" type="pres">
      <dgm:prSet presAssocID="{74D130E9-BC8C-4A53-9B3E-6C3DC8951BCA}" presName="thickLine" presStyleLbl="alignNode1" presStyleIdx="0" presStyleCnt="3"/>
      <dgm:spPr/>
    </dgm:pt>
    <dgm:pt modelId="{BAB304C4-8414-445C-B0BD-CB1B22B9E5EB}" type="pres">
      <dgm:prSet presAssocID="{74D130E9-BC8C-4A53-9B3E-6C3DC8951BCA}" presName="horz1" presStyleCnt="0"/>
      <dgm:spPr/>
    </dgm:pt>
    <dgm:pt modelId="{C4107B6A-AA7E-458C-9104-0209D74C3B80}" type="pres">
      <dgm:prSet presAssocID="{74D130E9-BC8C-4A53-9B3E-6C3DC8951BCA}" presName="tx1" presStyleLbl="revTx" presStyleIdx="0" presStyleCnt="3" custScaleY="73879"/>
      <dgm:spPr/>
    </dgm:pt>
    <dgm:pt modelId="{15E62B59-5BAB-4E4D-9776-F841BA4E6487}" type="pres">
      <dgm:prSet presAssocID="{74D130E9-BC8C-4A53-9B3E-6C3DC8951BCA}" presName="vert1" presStyleCnt="0"/>
      <dgm:spPr/>
    </dgm:pt>
    <dgm:pt modelId="{BC0FDCF1-F100-4269-9BFF-F3BFA7901AE3}" type="pres">
      <dgm:prSet presAssocID="{C76BAE20-31D6-4E5E-809E-784770245014}" presName="thickLine" presStyleLbl="alignNode1" presStyleIdx="1" presStyleCnt="3"/>
      <dgm:spPr/>
    </dgm:pt>
    <dgm:pt modelId="{F1E5AAE1-44DC-4383-96B5-5E8938394A16}" type="pres">
      <dgm:prSet presAssocID="{C76BAE20-31D6-4E5E-809E-784770245014}" presName="horz1" presStyleCnt="0"/>
      <dgm:spPr/>
    </dgm:pt>
    <dgm:pt modelId="{AD8D6533-4E0E-4CFD-8936-21E9A403517B}" type="pres">
      <dgm:prSet presAssocID="{C76BAE20-31D6-4E5E-809E-784770245014}" presName="tx1" presStyleLbl="revTx" presStyleIdx="1" presStyleCnt="3" custScaleY="111793"/>
      <dgm:spPr/>
    </dgm:pt>
    <dgm:pt modelId="{E5864170-0F75-4E03-B71C-0B1E4738888E}" type="pres">
      <dgm:prSet presAssocID="{C76BAE20-31D6-4E5E-809E-784770245014}" presName="vert1" presStyleCnt="0"/>
      <dgm:spPr/>
    </dgm:pt>
    <dgm:pt modelId="{19D87BEC-48C4-4626-8144-A7E118D35603}" type="pres">
      <dgm:prSet presAssocID="{1785DE3C-0B68-4A41-B781-15F7AB63CAB4}" presName="thickLine" presStyleLbl="alignNode1" presStyleIdx="2" presStyleCnt="3"/>
      <dgm:spPr/>
    </dgm:pt>
    <dgm:pt modelId="{B1E88B48-AC85-4D82-9F68-E24AADD609EC}" type="pres">
      <dgm:prSet presAssocID="{1785DE3C-0B68-4A41-B781-15F7AB63CAB4}" presName="horz1" presStyleCnt="0"/>
      <dgm:spPr/>
    </dgm:pt>
    <dgm:pt modelId="{B4242F2D-4793-4B62-9179-719EBD944945}" type="pres">
      <dgm:prSet presAssocID="{1785DE3C-0B68-4A41-B781-15F7AB63CAB4}" presName="tx1" presStyleLbl="revTx" presStyleIdx="2" presStyleCnt="3"/>
      <dgm:spPr/>
    </dgm:pt>
    <dgm:pt modelId="{7471D380-1D68-4827-953B-66092022FEBE}" type="pres">
      <dgm:prSet presAssocID="{1785DE3C-0B68-4A41-B781-15F7AB63CAB4}" presName="vert1" presStyleCnt="0"/>
      <dgm:spPr/>
    </dgm:pt>
  </dgm:ptLst>
  <dgm:cxnLst>
    <dgm:cxn modelId="{56688806-E7F1-4157-B79A-07E681286FA2}" type="presOf" srcId="{74D130E9-BC8C-4A53-9B3E-6C3DC8951BCA}" destId="{C4107B6A-AA7E-458C-9104-0209D74C3B80}" srcOrd="0" destOrd="0" presId="urn:microsoft.com/office/officeart/2008/layout/LinedList"/>
    <dgm:cxn modelId="{696EDD14-BE4D-4B94-823C-1692B3DC62F1}" srcId="{1F9706EE-5575-4915-925A-6108ED2AFA10}" destId="{74D130E9-BC8C-4A53-9B3E-6C3DC8951BCA}" srcOrd="0" destOrd="0" parTransId="{713E0661-B37D-42F7-8035-1D36E89433B5}" sibTransId="{97C3C315-19E2-4783-B2E3-44D4FBA1CAA6}"/>
    <dgm:cxn modelId="{B272F42C-39C5-4F37-A269-904963FB11AD}" type="presOf" srcId="{1F9706EE-5575-4915-925A-6108ED2AFA10}" destId="{F729DC63-76DF-4136-BB44-CE2C72297D31}" srcOrd="0" destOrd="0" presId="urn:microsoft.com/office/officeart/2008/layout/LinedList"/>
    <dgm:cxn modelId="{FB60D431-7604-49EF-9598-A706D2A854E7}" srcId="{1F9706EE-5575-4915-925A-6108ED2AFA10}" destId="{C76BAE20-31D6-4E5E-809E-784770245014}" srcOrd="1" destOrd="0" parTransId="{8203C961-6A60-40DD-9CB3-63F6E644C2BF}" sibTransId="{177DD6A6-E15C-48A7-9041-7A613CB046E3}"/>
    <dgm:cxn modelId="{70790547-0096-48D8-AC73-54E4FF96312D}" srcId="{1F9706EE-5575-4915-925A-6108ED2AFA10}" destId="{1785DE3C-0B68-4A41-B781-15F7AB63CAB4}" srcOrd="2" destOrd="0" parTransId="{FD5FACD7-EEC7-469E-8089-F934C3D44140}" sibTransId="{13E5360E-4DEC-4051-ACA4-16CAC9F80F91}"/>
    <dgm:cxn modelId="{DEB2466D-DC26-406D-8889-BA725A8C1C45}" type="presOf" srcId="{1785DE3C-0B68-4A41-B781-15F7AB63CAB4}" destId="{B4242F2D-4793-4B62-9179-719EBD944945}" srcOrd="0" destOrd="0" presId="urn:microsoft.com/office/officeart/2008/layout/LinedList"/>
    <dgm:cxn modelId="{81F0C9C9-BFD3-4437-8436-EED9F26B7987}" type="presOf" srcId="{C76BAE20-31D6-4E5E-809E-784770245014}" destId="{AD8D6533-4E0E-4CFD-8936-21E9A403517B}" srcOrd="0" destOrd="0" presId="urn:microsoft.com/office/officeart/2008/layout/LinedList"/>
    <dgm:cxn modelId="{103240F9-69EC-4ABF-B375-F5518035D886}" type="presParOf" srcId="{F729DC63-76DF-4136-BB44-CE2C72297D31}" destId="{688D2D7C-8D21-411A-BC2E-A0B0D85A5FC8}" srcOrd="0" destOrd="0" presId="urn:microsoft.com/office/officeart/2008/layout/LinedList"/>
    <dgm:cxn modelId="{96E55713-89D7-4539-85C6-8CFB60D15BC2}" type="presParOf" srcId="{F729DC63-76DF-4136-BB44-CE2C72297D31}" destId="{BAB304C4-8414-445C-B0BD-CB1B22B9E5EB}" srcOrd="1" destOrd="0" presId="urn:microsoft.com/office/officeart/2008/layout/LinedList"/>
    <dgm:cxn modelId="{E56BE10D-700F-4F3E-8E5F-1E54ADE2F60C}" type="presParOf" srcId="{BAB304C4-8414-445C-B0BD-CB1B22B9E5EB}" destId="{C4107B6A-AA7E-458C-9104-0209D74C3B80}" srcOrd="0" destOrd="0" presId="urn:microsoft.com/office/officeart/2008/layout/LinedList"/>
    <dgm:cxn modelId="{D002F868-D3EC-4D4C-ABA6-90B360ACE20A}" type="presParOf" srcId="{BAB304C4-8414-445C-B0BD-CB1B22B9E5EB}" destId="{15E62B59-5BAB-4E4D-9776-F841BA4E6487}" srcOrd="1" destOrd="0" presId="urn:microsoft.com/office/officeart/2008/layout/LinedList"/>
    <dgm:cxn modelId="{1D6FBF2B-4036-4250-8CD8-F1127DEA4A18}" type="presParOf" srcId="{F729DC63-76DF-4136-BB44-CE2C72297D31}" destId="{BC0FDCF1-F100-4269-9BFF-F3BFA7901AE3}" srcOrd="2" destOrd="0" presId="urn:microsoft.com/office/officeart/2008/layout/LinedList"/>
    <dgm:cxn modelId="{F95391F2-ACA8-42DA-8E9C-D23B59788B6E}" type="presParOf" srcId="{F729DC63-76DF-4136-BB44-CE2C72297D31}" destId="{F1E5AAE1-44DC-4383-96B5-5E8938394A16}" srcOrd="3" destOrd="0" presId="urn:microsoft.com/office/officeart/2008/layout/LinedList"/>
    <dgm:cxn modelId="{167CA105-8EB5-4A0C-8497-85FCEC151E6C}" type="presParOf" srcId="{F1E5AAE1-44DC-4383-96B5-5E8938394A16}" destId="{AD8D6533-4E0E-4CFD-8936-21E9A403517B}" srcOrd="0" destOrd="0" presId="urn:microsoft.com/office/officeart/2008/layout/LinedList"/>
    <dgm:cxn modelId="{6987EE43-F97A-4E59-B443-E189A1B40D15}" type="presParOf" srcId="{F1E5AAE1-44DC-4383-96B5-5E8938394A16}" destId="{E5864170-0F75-4E03-B71C-0B1E4738888E}" srcOrd="1" destOrd="0" presId="urn:microsoft.com/office/officeart/2008/layout/LinedList"/>
    <dgm:cxn modelId="{D90AA396-DAA7-4162-BA02-F02260A1EFA4}" type="presParOf" srcId="{F729DC63-76DF-4136-BB44-CE2C72297D31}" destId="{19D87BEC-48C4-4626-8144-A7E118D35603}" srcOrd="4" destOrd="0" presId="urn:microsoft.com/office/officeart/2008/layout/LinedList"/>
    <dgm:cxn modelId="{A898D207-CC6F-46D9-BA26-E99328932512}" type="presParOf" srcId="{F729DC63-76DF-4136-BB44-CE2C72297D31}" destId="{B1E88B48-AC85-4D82-9F68-E24AADD609EC}" srcOrd="5" destOrd="0" presId="urn:microsoft.com/office/officeart/2008/layout/LinedList"/>
    <dgm:cxn modelId="{219A7DAA-B784-4B73-80C0-4C8F6B699912}" type="presParOf" srcId="{B1E88B48-AC85-4D82-9F68-E24AADD609EC}" destId="{B4242F2D-4793-4B62-9179-719EBD944945}" srcOrd="0" destOrd="0" presId="urn:microsoft.com/office/officeart/2008/layout/LinedList"/>
    <dgm:cxn modelId="{3352D06F-A697-4285-A2E9-1ABE42A30375}" type="presParOf" srcId="{B1E88B48-AC85-4D82-9F68-E24AADD609EC}" destId="{7471D380-1D68-4827-953B-66092022FEBE}"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2554BDD4-9A76-4548-B731-7EAB9592B1DE}" type="doc">
      <dgm:prSet loTypeId="urn:microsoft.com/office/officeart/2008/layout/LinedList" loCatId="list" qsTypeId="urn:microsoft.com/office/officeart/2005/8/quickstyle/simple1" qsCatId="simple" csTypeId="urn:microsoft.com/office/officeart/2005/8/colors/accent1_2" csCatId="accent1" phldr="1"/>
      <dgm:spPr/>
      <dgm:t>
        <a:bodyPr/>
        <a:lstStyle/>
        <a:p>
          <a:endParaRPr lang="en-US"/>
        </a:p>
      </dgm:t>
    </dgm:pt>
    <dgm:pt modelId="{D652D741-F4B5-49B0-A0F5-9F6E34CECA9C}">
      <dgm:prSet/>
      <dgm:spPr/>
      <dgm:t>
        <a:bodyPr/>
        <a:lstStyle/>
        <a:p>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S 12 of MAFs Act, 1995: has eleven paragraphs for internal &amp; external powers.</a:t>
          </a:r>
        </a:p>
      </dgm:t>
    </dgm:pt>
    <dgm:pt modelId="{3E326C87-1C74-4960-8084-28D5CDE7A43E}" type="parTrans" cxnId="{3DF03163-3673-4A8E-9240-A2D9E548A0EC}">
      <dgm:prSet/>
      <dgm:spPr/>
      <dgm:t>
        <a:bodyPr/>
        <a:lstStyle/>
        <a:p>
          <a:endParaRPr lang="en-US"/>
        </a:p>
      </dgm:t>
    </dgm:pt>
    <dgm:pt modelId="{B3A511AE-1026-49B6-B44D-346633B86EF8}" type="sibTrans" cxnId="{3DF03163-3673-4A8E-9240-A2D9E548A0EC}">
      <dgm:prSet/>
      <dgm:spPr/>
      <dgm:t>
        <a:bodyPr/>
        <a:lstStyle/>
        <a:p>
          <a:endParaRPr lang="en-US"/>
        </a:p>
      </dgm:t>
    </dgm:pt>
    <dgm:pt modelId="{267F519A-9CF5-4341-8507-3D5D47E96CFA}">
      <dgm:prSet/>
      <dgm:spPr/>
      <dgm:t>
        <a:bodyPr/>
        <a:lstStyle/>
        <a:p>
          <a:pPr algn="ctr"/>
          <a:r>
            <a:rPr lang="en-US" b="1" dirty="0">
              <a:latin typeface="Arial" panose="020B0604020202020204" pitchFamily="34" charset="0"/>
              <a:cs typeface="Arial" panose="020B0604020202020204" pitchFamily="34" charset="0"/>
            </a:rPr>
            <a:t>Three relevant and applicable paragraphs</a:t>
          </a:r>
          <a:r>
            <a:rPr lang="en-US" b="1" dirty="0"/>
            <a:t>:</a:t>
          </a:r>
          <a:endParaRPr lang="en-US" dirty="0"/>
        </a:p>
      </dgm:t>
    </dgm:pt>
    <dgm:pt modelId="{00DF15BB-BF75-458E-AF52-E666C7FF9533}" type="parTrans" cxnId="{ED06B710-8AAB-4D37-8227-DF693F30F456}">
      <dgm:prSet/>
      <dgm:spPr/>
      <dgm:t>
        <a:bodyPr/>
        <a:lstStyle/>
        <a:p>
          <a:endParaRPr lang="en-US"/>
        </a:p>
      </dgm:t>
    </dgm:pt>
    <dgm:pt modelId="{1EA09E08-7E32-49CE-88FE-CCE115202754}" type="sibTrans" cxnId="{ED06B710-8AAB-4D37-8227-DF693F30F456}">
      <dgm:prSet/>
      <dgm:spPr/>
      <dgm:t>
        <a:bodyPr/>
        <a:lstStyle/>
        <a:p>
          <a:endParaRPr lang="en-US"/>
        </a:p>
      </dgm:t>
    </dgm:pt>
    <dgm:pt modelId="{10299C66-B21C-49F2-AA90-A4060BCF48CD}">
      <dgm:prSet/>
      <dgm:spPr/>
      <dgm:t>
        <a:bodyPr/>
        <a:lstStyle/>
        <a:p>
          <a:r>
            <a:rPr lang="en-US" dirty="0">
              <a:latin typeface="Arial" panose="020B0604020202020204" pitchFamily="34" charset="0"/>
              <a:cs typeface="Arial" panose="020B0604020202020204" pitchFamily="34" charset="0"/>
            </a:rPr>
            <a:t>S12 (a) of MAFs Act, 1995: consider matters </a:t>
          </a:r>
          <a:r>
            <a:rPr lang="en-US" b="1" u="sng" dirty="0">
              <a:latin typeface="Arial" panose="020B0604020202020204" pitchFamily="34" charset="0"/>
              <a:cs typeface="Arial" panose="020B0604020202020204" pitchFamily="34" charset="0"/>
            </a:rPr>
            <a:t>affecting</a:t>
          </a:r>
          <a:r>
            <a:rPr lang="en-US" dirty="0">
              <a:latin typeface="Arial" panose="020B0604020202020204" pitchFamily="34" charset="0"/>
              <a:cs typeface="Arial" panose="020B0604020202020204" pitchFamily="34" charset="0"/>
            </a:rPr>
            <a:t> </a:t>
          </a:r>
          <a:r>
            <a:rPr lang="en-US" b="1" u="sng" dirty="0">
              <a:latin typeface="Arial" panose="020B0604020202020204" pitchFamily="34" charset="0"/>
              <a:cs typeface="Arial" panose="020B0604020202020204" pitchFamily="34" charset="0"/>
            </a:rPr>
            <a:t>MAFs</a:t>
          </a:r>
          <a:r>
            <a:rPr lang="en-US" b="1" dirty="0">
              <a:latin typeface="Arial" panose="020B0604020202020204" pitchFamily="34" charset="0"/>
              <a:cs typeface="Arial" panose="020B0604020202020204" pitchFamily="34" charset="0"/>
            </a:rPr>
            <a:t> or </a:t>
          </a:r>
          <a:r>
            <a:rPr lang="en-US" b="1" u="sng" dirty="0">
              <a:latin typeface="Arial" panose="020B0604020202020204" pitchFamily="34" charset="0"/>
              <a:cs typeface="Arial" panose="020B0604020202020204" pitchFamily="34" charset="0"/>
            </a:rPr>
            <a:t>members.</a:t>
          </a:r>
          <a:endParaRPr lang="en-US" dirty="0">
            <a:latin typeface="Arial" panose="020B0604020202020204" pitchFamily="34" charset="0"/>
            <a:cs typeface="Arial" panose="020B0604020202020204" pitchFamily="34" charset="0"/>
          </a:endParaRPr>
        </a:p>
      </dgm:t>
    </dgm:pt>
    <dgm:pt modelId="{25993CB6-6EA0-4428-B009-1FA2EEB5C8A3}" type="parTrans" cxnId="{1BCEFBB2-9AAD-4AB8-AB4F-0B368C303780}">
      <dgm:prSet/>
      <dgm:spPr/>
      <dgm:t>
        <a:bodyPr/>
        <a:lstStyle/>
        <a:p>
          <a:endParaRPr lang="en-US"/>
        </a:p>
      </dgm:t>
    </dgm:pt>
    <dgm:pt modelId="{22E165BA-A7B1-4F20-921C-0C5009EACBD8}" type="sibTrans" cxnId="{1BCEFBB2-9AAD-4AB8-AB4F-0B368C303780}">
      <dgm:prSet/>
      <dgm:spPr/>
      <dgm:t>
        <a:bodyPr/>
        <a:lstStyle/>
        <a:p>
          <a:endParaRPr lang="en-US"/>
        </a:p>
      </dgm:t>
    </dgm:pt>
    <dgm:pt modelId="{A0B36635-0214-4D74-B320-242B861B2D40}">
      <dgm:prSet/>
      <dgm:spPr/>
      <dgm:t>
        <a:bodyPr/>
        <a:lstStyle/>
        <a:p>
          <a:r>
            <a:rPr lang="en-US" dirty="0">
              <a:latin typeface="Arial" panose="020B0604020202020204" pitchFamily="34" charset="0"/>
              <a:cs typeface="Arial" panose="020B0604020202020204" pitchFamily="34" charset="0"/>
            </a:rPr>
            <a:t>S 12 (c) of MAFs Act, 1995 determine</a:t>
          </a:r>
          <a:r>
            <a:rPr lang="en-US" b="1" u="sng" dirty="0">
              <a:latin typeface="Arial" panose="020B0604020202020204" pitchFamily="34" charset="0"/>
              <a:cs typeface="Arial" panose="020B0604020202020204" pitchFamily="34" charset="0"/>
            </a:rPr>
            <a:t> subscription fees – funding regulatory capacity &amp; </a:t>
          </a:r>
          <a:r>
            <a:rPr lang="en-US" b="1" u="sng" dirty="0" err="1">
              <a:latin typeface="Arial" panose="020B0604020202020204" pitchFamily="34" charset="0"/>
              <a:cs typeface="Arial" panose="020B0604020202020204" pitchFamily="34" charset="0"/>
            </a:rPr>
            <a:t>Namaf</a:t>
          </a:r>
          <a:r>
            <a:rPr lang="en-US" b="1" u="sng" dirty="0">
              <a:latin typeface="Arial" panose="020B0604020202020204" pitchFamily="34" charset="0"/>
              <a:cs typeface="Arial" panose="020B0604020202020204" pitchFamily="34" charset="0"/>
            </a:rPr>
            <a:t> strategy.</a:t>
          </a:r>
          <a:endParaRPr lang="en-US" dirty="0">
            <a:latin typeface="Arial" panose="020B0604020202020204" pitchFamily="34" charset="0"/>
            <a:cs typeface="Arial" panose="020B0604020202020204" pitchFamily="34" charset="0"/>
          </a:endParaRPr>
        </a:p>
      </dgm:t>
    </dgm:pt>
    <dgm:pt modelId="{97A02D1F-D215-4C59-9BA6-6003CFCDCAE4}" type="parTrans" cxnId="{828F01B1-B9BF-46BF-9B70-AD9F0CFFE052}">
      <dgm:prSet/>
      <dgm:spPr/>
      <dgm:t>
        <a:bodyPr/>
        <a:lstStyle/>
        <a:p>
          <a:endParaRPr lang="en-US"/>
        </a:p>
      </dgm:t>
    </dgm:pt>
    <dgm:pt modelId="{E8CE7E46-3382-483B-9693-187A5F3A996E}" type="sibTrans" cxnId="{828F01B1-B9BF-46BF-9B70-AD9F0CFFE052}">
      <dgm:prSet/>
      <dgm:spPr/>
      <dgm:t>
        <a:bodyPr/>
        <a:lstStyle/>
        <a:p>
          <a:endParaRPr lang="en-US"/>
        </a:p>
      </dgm:t>
    </dgm:pt>
    <dgm:pt modelId="{2EB6DBD8-4DD3-44B8-9280-EDAA40E5A794}">
      <dgm:prSet/>
      <dgm:spPr/>
      <dgm:t>
        <a:bodyPr/>
        <a:lstStyle/>
        <a:p>
          <a:pPr algn="just"/>
          <a:r>
            <a:rPr lang="en-US" dirty="0">
              <a:latin typeface="Arial" panose="020B0604020202020204" pitchFamily="34" charset="0"/>
              <a:cs typeface="Arial" panose="020B0604020202020204" pitchFamily="34" charset="0"/>
            </a:rPr>
            <a:t>S 12 (k) and may generally, </a:t>
          </a:r>
          <a:r>
            <a:rPr lang="en-US" b="1" dirty="0">
              <a:latin typeface="Arial" panose="020B0604020202020204" pitchFamily="34" charset="0"/>
              <a:cs typeface="Arial" panose="020B0604020202020204" pitchFamily="34" charset="0"/>
            </a:rPr>
            <a:t>do anything that is conducive </a:t>
          </a:r>
          <a:r>
            <a:rPr lang="en-US" dirty="0">
              <a:latin typeface="Arial" panose="020B0604020202020204" pitchFamily="34" charset="0"/>
              <a:cs typeface="Arial" panose="020B0604020202020204" pitchFamily="34" charset="0"/>
            </a:rPr>
            <a:t>to the achievement of </a:t>
          </a:r>
          <a:r>
            <a:rPr lang="en-US" b="1" u="sng" dirty="0">
              <a:latin typeface="Arial" panose="020B0604020202020204" pitchFamily="34" charset="0"/>
              <a:cs typeface="Arial" panose="020B0604020202020204" pitchFamily="34" charset="0"/>
            </a:rPr>
            <a:t>its objects </a:t>
          </a:r>
          <a:r>
            <a:rPr lang="en-US" dirty="0">
              <a:latin typeface="Arial" panose="020B0604020202020204" pitchFamily="34" charset="0"/>
              <a:cs typeface="Arial" panose="020B0604020202020204" pitchFamily="34" charset="0"/>
            </a:rPr>
            <a:t>and the </a:t>
          </a:r>
          <a:r>
            <a:rPr lang="en-US" b="1" u="sng" dirty="0">
              <a:latin typeface="Arial" panose="020B0604020202020204" pitchFamily="34" charset="0"/>
              <a:cs typeface="Arial" panose="020B0604020202020204" pitchFamily="34" charset="0"/>
            </a:rPr>
            <a:t>exercise of its powers</a:t>
          </a:r>
          <a:r>
            <a:rPr lang="en-US" dirty="0">
              <a:latin typeface="Arial" panose="020B0604020202020204" pitchFamily="34" charset="0"/>
              <a:cs typeface="Arial" panose="020B0604020202020204" pitchFamily="34" charset="0"/>
            </a:rPr>
            <a:t>, whether or not it relates to any matter expressly mention in this section.</a:t>
          </a:r>
        </a:p>
      </dgm:t>
    </dgm:pt>
    <dgm:pt modelId="{2E19A298-EB31-4685-A006-93FE20161E8E}" type="parTrans" cxnId="{6119A11C-0668-4502-8EF4-9FA3E8A6F00A}">
      <dgm:prSet/>
      <dgm:spPr/>
      <dgm:t>
        <a:bodyPr/>
        <a:lstStyle/>
        <a:p>
          <a:endParaRPr lang="en-US"/>
        </a:p>
      </dgm:t>
    </dgm:pt>
    <dgm:pt modelId="{5BEC2A5F-E2EF-45F0-BA78-B070E7B2A8CD}" type="sibTrans" cxnId="{6119A11C-0668-4502-8EF4-9FA3E8A6F00A}">
      <dgm:prSet/>
      <dgm:spPr/>
      <dgm:t>
        <a:bodyPr/>
        <a:lstStyle/>
        <a:p>
          <a:endParaRPr lang="en-US"/>
        </a:p>
      </dgm:t>
    </dgm:pt>
    <dgm:pt modelId="{7A9C8C3E-92BC-4C74-81AC-228A9D7C8913}" type="pres">
      <dgm:prSet presAssocID="{2554BDD4-9A76-4548-B731-7EAB9592B1DE}" presName="vert0" presStyleCnt="0">
        <dgm:presLayoutVars>
          <dgm:dir/>
          <dgm:animOne val="branch"/>
          <dgm:animLvl val="lvl"/>
        </dgm:presLayoutVars>
      </dgm:prSet>
      <dgm:spPr/>
    </dgm:pt>
    <dgm:pt modelId="{3335F3C1-C4AF-4529-9677-4869E5FE7567}" type="pres">
      <dgm:prSet presAssocID="{D652D741-F4B5-49B0-A0F5-9F6E34CECA9C}" presName="thickLine" presStyleLbl="alignNode1" presStyleIdx="0" presStyleCnt="5"/>
      <dgm:spPr/>
    </dgm:pt>
    <dgm:pt modelId="{6DB424CC-EC83-4C6B-AD03-0DBEDF7EB6AA}" type="pres">
      <dgm:prSet presAssocID="{D652D741-F4B5-49B0-A0F5-9F6E34CECA9C}" presName="horz1" presStyleCnt="0"/>
      <dgm:spPr/>
    </dgm:pt>
    <dgm:pt modelId="{84848B71-B780-4935-96CB-BB54BA377D39}" type="pres">
      <dgm:prSet presAssocID="{D652D741-F4B5-49B0-A0F5-9F6E34CECA9C}" presName="tx1" presStyleLbl="revTx" presStyleIdx="0" presStyleCnt="5"/>
      <dgm:spPr/>
    </dgm:pt>
    <dgm:pt modelId="{CC1AC30D-C0F2-44C7-B9BC-5C75F13CB61C}" type="pres">
      <dgm:prSet presAssocID="{D652D741-F4B5-49B0-A0F5-9F6E34CECA9C}" presName="vert1" presStyleCnt="0"/>
      <dgm:spPr/>
    </dgm:pt>
    <dgm:pt modelId="{99DD83B1-C902-44A2-AB60-DC7E1980B58F}" type="pres">
      <dgm:prSet presAssocID="{267F519A-9CF5-4341-8507-3D5D47E96CFA}" presName="thickLine" presStyleLbl="alignNode1" presStyleIdx="1" presStyleCnt="5"/>
      <dgm:spPr/>
    </dgm:pt>
    <dgm:pt modelId="{E9600BB4-9E5C-48C2-A30F-0264ECFE3C87}" type="pres">
      <dgm:prSet presAssocID="{267F519A-9CF5-4341-8507-3D5D47E96CFA}" presName="horz1" presStyleCnt="0"/>
      <dgm:spPr/>
    </dgm:pt>
    <dgm:pt modelId="{577A8D65-A2B0-4BA3-BB1D-9AC1F1BB1B5F}" type="pres">
      <dgm:prSet presAssocID="{267F519A-9CF5-4341-8507-3D5D47E96CFA}" presName="tx1" presStyleLbl="revTx" presStyleIdx="1" presStyleCnt="5"/>
      <dgm:spPr/>
    </dgm:pt>
    <dgm:pt modelId="{90FD52D6-F97A-4839-B4FF-6965A731E772}" type="pres">
      <dgm:prSet presAssocID="{267F519A-9CF5-4341-8507-3D5D47E96CFA}" presName="vert1" presStyleCnt="0"/>
      <dgm:spPr/>
    </dgm:pt>
    <dgm:pt modelId="{BE7809D9-1EE1-4292-93DF-47B316EDC368}" type="pres">
      <dgm:prSet presAssocID="{10299C66-B21C-49F2-AA90-A4060BCF48CD}" presName="thickLine" presStyleLbl="alignNode1" presStyleIdx="2" presStyleCnt="5"/>
      <dgm:spPr/>
    </dgm:pt>
    <dgm:pt modelId="{9BD6DD13-7B6D-440F-9288-31A4C3EDA082}" type="pres">
      <dgm:prSet presAssocID="{10299C66-B21C-49F2-AA90-A4060BCF48CD}" presName="horz1" presStyleCnt="0"/>
      <dgm:spPr/>
    </dgm:pt>
    <dgm:pt modelId="{492643F5-CDCB-406D-963D-6964B0BB36B0}" type="pres">
      <dgm:prSet presAssocID="{10299C66-B21C-49F2-AA90-A4060BCF48CD}" presName="tx1" presStyleLbl="revTx" presStyleIdx="2" presStyleCnt="5"/>
      <dgm:spPr/>
    </dgm:pt>
    <dgm:pt modelId="{0AA3A8C5-1872-48FD-8A8F-F102EADE52C6}" type="pres">
      <dgm:prSet presAssocID="{10299C66-B21C-49F2-AA90-A4060BCF48CD}" presName="vert1" presStyleCnt="0"/>
      <dgm:spPr/>
    </dgm:pt>
    <dgm:pt modelId="{CE177C08-94A3-47BB-B8A2-AD0925432443}" type="pres">
      <dgm:prSet presAssocID="{A0B36635-0214-4D74-B320-242B861B2D40}" presName="thickLine" presStyleLbl="alignNode1" presStyleIdx="3" presStyleCnt="5"/>
      <dgm:spPr/>
    </dgm:pt>
    <dgm:pt modelId="{02BA7E52-9639-4253-AC15-943D17DB5C03}" type="pres">
      <dgm:prSet presAssocID="{A0B36635-0214-4D74-B320-242B861B2D40}" presName="horz1" presStyleCnt="0"/>
      <dgm:spPr/>
    </dgm:pt>
    <dgm:pt modelId="{179BD9C0-D964-4DBB-B8D0-10D996C7BF86}" type="pres">
      <dgm:prSet presAssocID="{A0B36635-0214-4D74-B320-242B861B2D40}" presName="tx1" presStyleLbl="revTx" presStyleIdx="3" presStyleCnt="5"/>
      <dgm:spPr/>
    </dgm:pt>
    <dgm:pt modelId="{77D3DA6B-9863-44FC-9144-4F09C9A71C7E}" type="pres">
      <dgm:prSet presAssocID="{A0B36635-0214-4D74-B320-242B861B2D40}" presName="vert1" presStyleCnt="0"/>
      <dgm:spPr/>
    </dgm:pt>
    <dgm:pt modelId="{DD3FF004-00F3-4771-B56D-E336A22FA98C}" type="pres">
      <dgm:prSet presAssocID="{2EB6DBD8-4DD3-44B8-9280-EDAA40E5A794}" presName="thickLine" presStyleLbl="alignNode1" presStyleIdx="4" presStyleCnt="5"/>
      <dgm:spPr/>
    </dgm:pt>
    <dgm:pt modelId="{6146679E-300F-4B3F-AD48-A963F8CFA276}" type="pres">
      <dgm:prSet presAssocID="{2EB6DBD8-4DD3-44B8-9280-EDAA40E5A794}" presName="horz1" presStyleCnt="0"/>
      <dgm:spPr/>
    </dgm:pt>
    <dgm:pt modelId="{8CA302D8-884B-4AAA-839F-0947B12DC688}" type="pres">
      <dgm:prSet presAssocID="{2EB6DBD8-4DD3-44B8-9280-EDAA40E5A794}" presName="tx1" presStyleLbl="revTx" presStyleIdx="4" presStyleCnt="5"/>
      <dgm:spPr/>
    </dgm:pt>
    <dgm:pt modelId="{BF809762-19AA-4878-8A1E-62CB4B226EE2}" type="pres">
      <dgm:prSet presAssocID="{2EB6DBD8-4DD3-44B8-9280-EDAA40E5A794}" presName="vert1" presStyleCnt="0"/>
      <dgm:spPr/>
    </dgm:pt>
  </dgm:ptLst>
  <dgm:cxnLst>
    <dgm:cxn modelId="{0B08840F-10EC-47BD-870C-3F7511BD64C5}" type="presOf" srcId="{2554BDD4-9A76-4548-B731-7EAB9592B1DE}" destId="{7A9C8C3E-92BC-4C74-81AC-228A9D7C8913}" srcOrd="0" destOrd="0" presId="urn:microsoft.com/office/officeart/2008/layout/LinedList"/>
    <dgm:cxn modelId="{ED06B710-8AAB-4D37-8227-DF693F30F456}" srcId="{2554BDD4-9A76-4548-B731-7EAB9592B1DE}" destId="{267F519A-9CF5-4341-8507-3D5D47E96CFA}" srcOrd="1" destOrd="0" parTransId="{00DF15BB-BF75-458E-AF52-E666C7FF9533}" sibTransId="{1EA09E08-7E32-49CE-88FE-CCE115202754}"/>
    <dgm:cxn modelId="{6119A11C-0668-4502-8EF4-9FA3E8A6F00A}" srcId="{2554BDD4-9A76-4548-B731-7EAB9592B1DE}" destId="{2EB6DBD8-4DD3-44B8-9280-EDAA40E5A794}" srcOrd="4" destOrd="0" parTransId="{2E19A298-EB31-4685-A006-93FE20161E8E}" sibTransId="{5BEC2A5F-E2EF-45F0-BA78-B070E7B2A8CD}"/>
    <dgm:cxn modelId="{3DF03163-3673-4A8E-9240-A2D9E548A0EC}" srcId="{2554BDD4-9A76-4548-B731-7EAB9592B1DE}" destId="{D652D741-F4B5-49B0-A0F5-9F6E34CECA9C}" srcOrd="0" destOrd="0" parTransId="{3E326C87-1C74-4960-8084-28D5CDE7A43E}" sibTransId="{B3A511AE-1026-49B6-B44D-346633B86EF8}"/>
    <dgm:cxn modelId="{EB32D159-5DED-441F-9AE6-CFB0EB5343B6}" type="presOf" srcId="{D652D741-F4B5-49B0-A0F5-9F6E34CECA9C}" destId="{84848B71-B780-4935-96CB-BB54BA377D39}" srcOrd="0" destOrd="0" presId="urn:microsoft.com/office/officeart/2008/layout/LinedList"/>
    <dgm:cxn modelId="{9127B1A3-5FCB-4E25-82CC-298D96784AEB}" type="presOf" srcId="{2EB6DBD8-4DD3-44B8-9280-EDAA40E5A794}" destId="{8CA302D8-884B-4AAA-839F-0947B12DC688}" srcOrd="0" destOrd="0" presId="urn:microsoft.com/office/officeart/2008/layout/LinedList"/>
    <dgm:cxn modelId="{828F01B1-B9BF-46BF-9B70-AD9F0CFFE052}" srcId="{2554BDD4-9A76-4548-B731-7EAB9592B1DE}" destId="{A0B36635-0214-4D74-B320-242B861B2D40}" srcOrd="3" destOrd="0" parTransId="{97A02D1F-D215-4C59-9BA6-6003CFCDCAE4}" sibTransId="{E8CE7E46-3382-483B-9693-187A5F3A996E}"/>
    <dgm:cxn modelId="{1BCEFBB2-9AAD-4AB8-AB4F-0B368C303780}" srcId="{2554BDD4-9A76-4548-B731-7EAB9592B1DE}" destId="{10299C66-B21C-49F2-AA90-A4060BCF48CD}" srcOrd="2" destOrd="0" parTransId="{25993CB6-6EA0-4428-B009-1FA2EEB5C8A3}" sibTransId="{22E165BA-A7B1-4F20-921C-0C5009EACBD8}"/>
    <dgm:cxn modelId="{201EBCC5-0CD2-45B8-9566-A6E71D46390A}" type="presOf" srcId="{267F519A-9CF5-4341-8507-3D5D47E96CFA}" destId="{577A8D65-A2B0-4BA3-BB1D-9AC1F1BB1B5F}" srcOrd="0" destOrd="0" presId="urn:microsoft.com/office/officeart/2008/layout/LinedList"/>
    <dgm:cxn modelId="{02A12DE4-4BF3-4E0F-A453-1FA2363AED29}" type="presOf" srcId="{10299C66-B21C-49F2-AA90-A4060BCF48CD}" destId="{492643F5-CDCB-406D-963D-6964B0BB36B0}" srcOrd="0" destOrd="0" presId="urn:microsoft.com/office/officeart/2008/layout/LinedList"/>
    <dgm:cxn modelId="{52D8ACE7-128D-4E6B-A0B3-3DF41E506B00}" type="presOf" srcId="{A0B36635-0214-4D74-B320-242B861B2D40}" destId="{179BD9C0-D964-4DBB-B8D0-10D996C7BF86}" srcOrd="0" destOrd="0" presId="urn:microsoft.com/office/officeart/2008/layout/LinedList"/>
    <dgm:cxn modelId="{C66EDC89-F84E-4C87-A896-FD51E6CBDBBC}" type="presParOf" srcId="{7A9C8C3E-92BC-4C74-81AC-228A9D7C8913}" destId="{3335F3C1-C4AF-4529-9677-4869E5FE7567}" srcOrd="0" destOrd="0" presId="urn:microsoft.com/office/officeart/2008/layout/LinedList"/>
    <dgm:cxn modelId="{560EEE54-C9C2-451F-B66A-4BD8E6232317}" type="presParOf" srcId="{7A9C8C3E-92BC-4C74-81AC-228A9D7C8913}" destId="{6DB424CC-EC83-4C6B-AD03-0DBEDF7EB6AA}" srcOrd="1" destOrd="0" presId="urn:microsoft.com/office/officeart/2008/layout/LinedList"/>
    <dgm:cxn modelId="{7CC6EAED-7435-4E08-97B9-03F1B558FB90}" type="presParOf" srcId="{6DB424CC-EC83-4C6B-AD03-0DBEDF7EB6AA}" destId="{84848B71-B780-4935-96CB-BB54BA377D39}" srcOrd="0" destOrd="0" presId="urn:microsoft.com/office/officeart/2008/layout/LinedList"/>
    <dgm:cxn modelId="{887ED387-399D-4268-8DFA-ABA576EDA525}" type="presParOf" srcId="{6DB424CC-EC83-4C6B-AD03-0DBEDF7EB6AA}" destId="{CC1AC30D-C0F2-44C7-B9BC-5C75F13CB61C}" srcOrd="1" destOrd="0" presId="urn:microsoft.com/office/officeart/2008/layout/LinedList"/>
    <dgm:cxn modelId="{9394310A-E5B9-4843-B483-5637D091DD17}" type="presParOf" srcId="{7A9C8C3E-92BC-4C74-81AC-228A9D7C8913}" destId="{99DD83B1-C902-44A2-AB60-DC7E1980B58F}" srcOrd="2" destOrd="0" presId="urn:microsoft.com/office/officeart/2008/layout/LinedList"/>
    <dgm:cxn modelId="{363BC660-0989-4D2C-A181-87E254804AF6}" type="presParOf" srcId="{7A9C8C3E-92BC-4C74-81AC-228A9D7C8913}" destId="{E9600BB4-9E5C-48C2-A30F-0264ECFE3C87}" srcOrd="3" destOrd="0" presId="urn:microsoft.com/office/officeart/2008/layout/LinedList"/>
    <dgm:cxn modelId="{760E78B9-E4A1-49B2-BA1A-28250D55E792}" type="presParOf" srcId="{E9600BB4-9E5C-48C2-A30F-0264ECFE3C87}" destId="{577A8D65-A2B0-4BA3-BB1D-9AC1F1BB1B5F}" srcOrd="0" destOrd="0" presId="urn:microsoft.com/office/officeart/2008/layout/LinedList"/>
    <dgm:cxn modelId="{8D3D55DE-9391-4339-91C8-EA708F335527}" type="presParOf" srcId="{E9600BB4-9E5C-48C2-A30F-0264ECFE3C87}" destId="{90FD52D6-F97A-4839-B4FF-6965A731E772}" srcOrd="1" destOrd="0" presId="urn:microsoft.com/office/officeart/2008/layout/LinedList"/>
    <dgm:cxn modelId="{85D6DC87-5E60-4F25-9AE4-7037426E0A49}" type="presParOf" srcId="{7A9C8C3E-92BC-4C74-81AC-228A9D7C8913}" destId="{BE7809D9-1EE1-4292-93DF-47B316EDC368}" srcOrd="4" destOrd="0" presId="urn:microsoft.com/office/officeart/2008/layout/LinedList"/>
    <dgm:cxn modelId="{D7CB0045-9707-49FA-A334-71468523B7BE}" type="presParOf" srcId="{7A9C8C3E-92BC-4C74-81AC-228A9D7C8913}" destId="{9BD6DD13-7B6D-440F-9288-31A4C3EDA082}" srcOrd="5" destOrd="0" presId="urn:microsoft.com/office/officeart/2008/layout/LinedList"/>
    <dgm:cxn modelId="{C3D71393-489D-4036-BC7F-0ECEE540169D}" type="presParOf" srcId="{9BD6DD13-7B6D-440F-9288-31A4C3EDA082}" destId="{492643F5-CDCB-406D-963D-6964B0BB36B0}" srcOrd="0" destOrd="0" presId="urn:microsoft.com/office/officeart/2008/layout/LinedList"/>
    <dgm:cxn modelId="{D40B83A1-6A2E-487D-8722-380CC5E81F9E}" type="presParOf" srcId="{9BD6DD13-7B6D-440F-9288-31A4C3EDA082}" destId="{0AA3A8C5-1872-48FD-8A8F-F102EADE52C6}" srcOrd="1" destOrd="0" presId="urn:microsoft.com/office/officeart/2008/layout/LinedList"/>
    <dgm:cxn modelId="{BD42B69B-59A3-42F7-B0C8-E273ED1DFFAB}" type="presParOf" srcId="{7A9C8C3E-92BC-4C74-81AC-228A9D7C8913}" destId="{CE177C08-94A3-47BB-B8A2-AD0925432443}" srcOrd="6" destOrd="0" presId="urn:microsoft.com/office/officeart/2008/layout/LinedList"/>
    <dgm:cxn modelId="{1483175A-B5C5-4005-AFB5-32A24FCE5FB7}" type="presParOf" srcId="{7A9C8C3E-92BC-4C74-81AC-228A9D7C8913}" destId="{02BA7E52-9639-4253-AC15-943D17DB5C03}" srcOrd="7" destOrd="0" presId="urn:microsoft.com/office/officeart/2008/layout/LinedList"/>
    <dgm:cxn modelId="{668BE50C-E45A-46D8-BBBA-42D6C0B0AA77}" type="presParOf" srcId="{02BA7E52-9639-4253-AC15-943D17DB5C03}" destId="{179BD9C0-D964-4DBB-B8D0-10D996C7BF86}" srcOrd="0" destOrd="0" presId="urn:microsoft.com/office/officeart/2008/layout/LinedList"/>
    <dgm:cxn modelId="{419F4C94-0DD2-4858-9CA8-9132F0E31E48}" type="presParOf" srcId="{02BA7E52-9639-4253-AC15-943D17DB5C03}" destId="{77D3DA6B-9863-44FC-9144-4F09C9A71C7E}" srcOrd="1" destOrd="0" presId="urn:microsoft.com/office/officeart/2008/layout/LinedList"/>
    <dgm:cxn modelId="{84F4B8E5-FBC2-4BD9-A113-46B89D055FFE}" type="presParOf" srcId="{7A9C8C3E-92BC-4C74-81AC-228A9D7C8913}" destId="{DD3FF004-00F3-4771-B56D-E336A22FA98C}" srcOrd="8" destOrd="0" presId="urn:microsoft.com/office/officeart/2008/layout/LinedList"/>
    <dgm:cxn modelId="{BA40E3D0-774F-4C90-920C-CAAD1398CF9F}" type="presParOf" srcId="{7A9C8C3E-92BC-4C74-81AC-228A9D7C8913}" destId="{6146679E-300F-4B3F-AD48-A963F8CFA276}" srcOrd="9" destOrd="0" presId="urn:microsoft.com/office/officeart/2008/layout/LinedList"/>
    <dgm:cxn modelId="{46B94953-A300-4775-BDCA-D5BA9871F6FF}" type="presParOf" srcId="{6146679E-300F-4B3F-AD48-A963F8CFA276}" destId="{8CA302D8-884B-4AAA-839F-0947B12DC688}" srcOrd="0" destOrd="0" presId="urn:microsoft.com/office/officeart/2008/layout/LinedList"/>
    <dgm:cxn modelId="{52C2CCAB-2562-4AEB-A9C9-B1DDE47D1EAB}" type="presParOf" srcId="{6146679E-300F-4B3F-AD48-A963F8CFA276}" destId="{BF809762-19AA-4878-8A1E-62CB4B226EE2}"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E30731CC-9C11-4F02-99D0-2C868D1202D8}" type="doc">
      <dgm:prSet loTypeId="urn:microsoft.com/office/officeart/2005/8/layout/vList2" loCatId="list" qsTypeId="urn:microsoft.com/office/officeart/2005/8/quickstyle/simple1" qsCatId="simple" csTypeId="urn:microsoft.com/office/officeart/2005/8/colors/colorful2" csCatId="colorful" phldr="1"/>
      <dgm:spPr/>
      <dgm:t>
        <a:bodyPr/>
        <a:lstStyle/>
        <a:p>
          <a:endParaRPr lang="en-US"/>
        </a:p>
      </dgm:t>
    </dgm:pt>
    <dgm:pt modelId="{14058047-71E2-4BBA-8C2A-DAA4BD1D105E}">
      <dgm:prSet custT="1"/>
      <dgm:spPr/>
      <dgm:t>
        <a:bodyPr/>
        <a:lstStyle/>
        <a:p>
          <a:pPr algn="just"/>
          <a:r>
            <a:rPr lang="en-US" sz="2000" b="1" dirty="0">
              <a:latin typeface="Arial" panose="020B0604020202020204" pitchFamily="34" charset="0"/>
              <a:cs typeface="Arial" panose="020B0604020202020204" pitchFamily="34" charset="0"/>
            </a:rPr>
            <a:t>Affordability:</a:t>
          </a:r>
          <a:r>
            <a:rPr lang="en-US" sz="2000" dirty="0">
              <a:latin typeface="Arial" panose="020B0604020202020204" pitchFamily="34" charset="0"/>
              <a:cs typeface="Arial" panose="020B0604020202020204" pitchFamily="34" charset="0"/>
            </a:rPr>
            <a:t> premiums, FWA – utilization/drivers of healthcare inflation- suppliers induced demand, consumer/members induced demand, conduct funds in adjudication of claims.</a:t>
          </a:r>
        </a:p>
      </dgm:t>
    </dgm:pt>
    <dgm:pt modelId="{E2DA4ACF-F750-490A-8BDA-582E012A0518}" type="parTrans" cxnId="{235D55C9-540D-4DE0-A76E-ED5E5EA7A77B}">
      <dgm:prSet/>
      <dgm:spPr/>
      <dgm:t>
        <a:bodyPr/>
        <a:lstStyle/>
        <a:p>
          <a:endParaRPr lang="en-US"/>
        </a:p>
      </dgm:t>
    </dgm:pt>
    <dgm:pt modelId="{908D4A1D-C31C-4C5F-B2C1-CCFD3FD88C7F}" type="sibTrans" cxnId="{235D55C9-540D-4DE0-A76E-ED5E5EA7A77B}">
      <dgm:prSet/>
      <dgm:spPr/>
      <dgm:t>
        <a:bodyPr/>
        <a:lstStyle/>
        <a:p>
          <a:endParaRPr lang="en-US"/>
        </a:p>
      </dgm:t>
    </dgm:pt>
    <dgm:pt modelId="{E6EE8FB3-FD6A-488C-9BEB-214622235456}">
      <dgm:prSet custT="1"/>
      <dgm:spPr/>
      <dgm:t>
        <a:bodyPr/>
        <a:lstStyle/>
        <a:p>
          <a:pPr algn="just"/>
          <a:r>
            <a:rPr lang="en-US" sz="2000" b="1" dirty="0">
              <a:latin typeface="Arial" panose="020B0604020202020204" pitchFamily="34" charset="0"/>
              <a:cs typeface="Arial" panose="020B0604020202020204" pitchFamily="34" charset="0"/>
            </a:rPr>
            <a:t>Sustainability </a:t>
          </a:r>
          <a:r>
            <a:rPr lang="en-US" sz="2000" b="0" dirty="0">
              <a:latin typeface="Arial" panose="020B0604020202020204" pitchFamily="34" charset="0"/>
              <a:cs typeface="Arial" panose="020B0604020202020204" pitchFamily="34" charset="0"/>
            </a:rPr>
            <a:t>(financial): industry/players collaboration to manage healthcare dollar.</a:t>
          </a:r>
        </a:p>
      </dgm:t>
    </dgm:pt>
    <dgm:pt modelId="{B093A921-C933-4BEB-8366-832E8A41525C}" type="parTrans" cxnId="{DD4C4B73-5E53-4F8A-8ECB-51D7521CBC37}">
      <dgm:prSet/>
      <dgm:spPr/>
      <dgm:t>
        <a:bodyPr/>
        <a:lstStyle/>
        <a:p>
          <a:endParaRPr lang="en-US"/>
        </a:p>
      </dgm:t>
    </dgm:pt>
    <dgm:pt modelId="{5FA81732-3D38-4473-8950-5127566AA0C9}" type="sibTrans" cxnId="{DD4C4B73-5E53-4F8A-8ECB-51D7521CBC37}">
      <dgm:prSet/>
      <dgm:spPr/>
      <dgm:t>
        <a:bodyPr/>
        <a:lstStyle/>
        <a:p>
          <a:endParaRPr lang="en-US"/>
        </a:p>
      </dgm:t>
    </dgm:pt>
    <dgm:pt modelId="{A47D7D4B-1B04-416C-A37D-6492C1EFF938}">
      <dgm:prSet custT="1"/>
      <dgm:spPr/>
      <dgm:t>
        <a:bodyPr/>
        <a:lstStyle/>
        <a:p>
          <a:pPr algn="just"/>
          <a:r>
            <a:rPr lang="en-US" sz="2000" b="1" dirty="0">
              <a:latin typeface="Arial" panose="020B0604020202020204" pitchFamily="34" charset="0"/>
              <a:cs typeface="Arial" panose="020B0604020202020204" pitchFamily="34" charset="0"/>
            </a:rPr>
            <a:t>Access to quality care:</a:t>
          </a:r>
          <a:r>
            <a:rPr lang="en-US" sz="2000" dirty="0">
              <a:latin typeface="Arial" panose="020B0604020202020204" pitchFamily="34" charset="0"/>
              <a:cs typeface="Arial" panose="020B0604020202020204" pitchFamily="34" charset="0"/>
            </a:rPr>
            <a:t>– procedure codes, billing rules and guidelines.</a:t>
          </a:r>
        </a:p>
      </dgm:t>
    </dgm:pt>
    <dgm:pt modelId="{0EE77859-7F16-4B10-9B22-2E2F78B2595C}" type="parTrans" cxnId="{96CA30B5-8679-46E8-BB3C-59884B358532}">
      <dgm:prSet/>
      <dgm:spPr/>
      <dgm:t>
        <a:bodyPr/>
        <a:lstStyle/>
        <a:p>
          <a:endParaRPr lang="en-US"/>
        </a:p>
      </dgm:t>
    </dgm:pt>
    <dgm:pt modelId="{329F9877-C92F-46F8-A549-CFFD7D994436}" type="sibTrans" cxnId="{96CA30B5-8679-46E8-BB3C-59884B358532}">
      <dgm:prSet/>
      <dgm:spPr/>
      <dgm:t>
        <a:bodyPr/>
        <a:lstStyle/>
        <a:p>
          <a:endParaRPr lang="en-US"/>
        </a:p>
      </dgm:t>
    </dgm:pt>
    <dgm:pt modelId="{5F77C0A1-59CB-4A30-8839-B610C6DA4DF5}" type="pres">
      <dgm:prSet presAssocID="{E30731CC-9C11-4F02-99D0-2C868D1202D8}" presName="linear" presStyleCnt="0">
        <dgm:presLayoutVars>
          <dgm:animLvl val="lvl"/>
          <dgm:resizeHandles val="exact"/>
        </dgm:presLayoutVars>
      </dgm:prSet>
      <dgm:spPr/>
    </dgm:pt>
    <dgm:pt modelId="{4B4C4322-C029-4190-86EF-A3B08F0F4E32}" type="pres">
      <dgm:prSet presAssocID="{14058047-71E2-4BBA-8C2A-DAA4BD1D105E}" presName="parentText" presStyleLbl="node1" presStyleIdx="0" presStyleCnt="3" custLinFactNeighborY="31343">
        <dgm:presLayoutVars>
          <dgm:chMax val="0"/>
          <dgm:bulletEnabled val="1"/>
        </dgm:presLayoutVars>
      </dgm:prSet>
      <dgm:spPr/>
    </dgm:pt>
    <dgm:pt modelId="{AF23DD77-AF8D-4D85-9904-8649366C30BB}" type="pres">
      <dgm:prSet presAssocID="{908D4A1D-C31C-4C5F-B2C1-CCFD3FD88C7F}" presName="spacer" presStyleCnt="0"/>
      <dgm:spPr/>
    </dgm:pt>
    <dgm:pt modelId="{73AC68BC-8B14-42C7-BA9A-6948E84399DA}" type="pres">
      <dgm:prSet presAssocID="{E6EE8FB3-FD6A-488C-9BEB-214622235456}" presName="parentText" presStyleLbl="node1" presStyleIdx="1" presStyleCnt="3">
        <dgm:presLayoutVars>
          <dgm:chMax val="0"/>
          <dgm:bulletEnabled val="1"/>
        </dgm:presLayoutVars>
      </dgm:prSet>
      <dgm:spPr/>
    </dgm:pt>
    <dgm:pt modelId="{B28A519F-9156-4607-8F61-83F3A5E431F9}" type="pres">
      <dgm:prSet presAssocID="{5FA81732-3D38-4473-8950-5127566AA0C9}" presName="spacer" presStyleCnt="0"/>
      <dgm:spPr/>
    </dgm:pt>
    <dgm:pt modelId="{D700581E-CB98-49AF-BC45-CB422D1B564C}" type="pres">
      <dgm:prSet presAssocID="{A47D7D4B-1B04-416C-A37D-6492C1EFF938}" presName="parentText" presStyleLbl="node1" presStyleIdx="2" presStyleCnt="3">
        <dgm:presLayoutVars>
          <dgm:chMax val="0"/>
          <dgm:bulletEnabled val="1"/>
        </dgm:presLayoutVars>
      </dgm:prSet>
      <dgm:spPr/>
    </dgm:pt>
  </dgm:ptLst>
  <dgm:cxnLst>
    <dgm:cxn modelId="{9CE63721-FA22-4818-B849-F957E4FB64DA}" type="presOf" srcId="{14058047-71E2-4BBA-8C2A-DAA4BD1D105E}" destId="{4B4C4322-C029-4190-86EF-A3B08F0F4E32}" srcOrd="0" destOrd="0" presId="urn:microsoft.com/office/officeart/2005/8/layout/vList2"/>
    <dgm:cxn modelId="{DD4C4B73-5E53-4F8A-8ECB-51D7521CBC37}" srcId="{E30731CC-9C11-4F02-99D0-2C868D1202D8}" destId="{E6EE8FB3-FD6A-488C-9BEB-214622235456}" srcOrd="1" destOrd="0" parTransId="{B093A921-C933-4BEB-8366-832E8A41525C}" sibTransId="{5FA81732-3D38-4473-8950-5127566AA0C9}"/>
    <dgm:cxn modelId="{2B336979-A8F1-4D3A-87BE-843268B40BA3}" type="presOf" srcId="{A47D7D4B-1B04-416C-A37D-6492C1EFF938}" destId="{D700581E-CB98-49AF-BC45-CB422D1B564C}" srcOrd="0" destOrd="0" presId="urn:microsoft.com/office/officeart/2005/8/layout/vList2"/>
    <dgm:cxn modelId="{CD1957AB-EB92-435E-B84D-135543E03E85}" type="presOf" srcId="{E30731CC-9C11-4F02-99D0-2C868D1202D8}" destId="{5F77C0A1-59CB-4A30-8839-B610C6DA4DF5}" srcOrd="0" destOrd="0" presId="urn:microsoft.com/office/officeart/2005/8/layout/vList2"/>
    <dgm:cxn modelId="{96CA30B5-8679-46E8-BB3C-59884B358532}" srcId="{E30731CC-9C11-4F02-99D0-2C868D1202D8}" destId="{A47D7D4B-1B04-416C-A37D-6492C1EFF938}" srcOrd="2" destOrd="0" parTransId="{0EE77859-7F16-4B10-9B22-2E2F78B2595C}" sibTransId="{329F9877-C92F-46F8-A549-CFFD7D994436}"/>
    <dgm:cxn modelId="{016677C5-2185-4F68-96F5-6CC12095E3D1}" type="presOf" srcId="{E6EE8FB3-FD6A-488C-9BEB-214622235456}" destId="{73AC68BC-8B14-42C7-BA9A-6948E84399DA}" srcOrd="0" destOrd="0" presId="urn:microsoft.com/office/officeart/2005/8/layout/vList2"/>
    <dgm:cxn modelId="{235D55C9-540D-4DE0-A76E-ED5E5EA7A77B}" srcId="{E30731CC-9C11-4F02-99D0-2C868D1202D8}" destId="{14058047-71E2-4BBA-8C2A-DAA4BD1D105E}" srcOrd="0" destOrd="0" parTransId="{E2DA4ACF-F750-490A-8BDA-582E012A0518}" sibTransId="{908D4A1D-C31C-4C5F-B2C1-CCFD3FD88C7F}"/>
    <dgm:cxn modelId="{7C9A4DF8-CC35-4182-8AF7-12FFF52212D4}" type="presParOf" srcId="{5F77C0A1-59CB-4A30-8839-B610C6DA4DF5}" destId="{4B4C4322-C029-4190-86EF-A3B08F0F4E32}" srcOrd="0" destOrd="0" presId="urn:microsoft.com/office/officeart/2005/8/layout/vList2"/>
    <dgm:cxn modelId="{951D9433-642F-4256-90EC-C27C6ECEA4F4}" type="presParOf" srcId="{5F77C0A1-59CB-4A30-8839-B610C6DA4DF5}" destId="{AF23DD77-AF8D-4D85-9904-8649366C30BB}" srcOrd="1" destOrd="0" presId="urn:microsoft.com/office/officeart/2005/8/layout/vList2"/>
    <dgm:cxn modelId="{53874111-BC2F-4F3E-86F5-9BA519719D61}" type="presParOf" srcId="{5F77C0A1-59CB-4A30-8839-B610C6DA4DF5}" destId="{73AC68BC-8B14-42C7-BA9A-6948E84399DA}" srcOrd="2" destOrd="0" presId="urn:microsoft.com/office/officeart/2005/8/layout/vList2"/>
    <dgm:cxn modelId="{9F270B8D-AEAD-41CC-A508-407E684C78E2}" type="presParOf" srcId="{5F77C0A1-59CB-4A30-8839-B610C6DA4DF5}" destId="{B28A519F-9156-4607-8F61-83F3A5E431F9}" srcOrd="3" destOrd="0" presId="urn:microsoft.com/office/officeart/2005/8/layout/vList2"/>
    <dgm:cxn modelId="{C7DDAB0B-27D6-40D5-BD9A-F08E425F2371}" type="presParOf" srcId="{5F77C0A1-59CB-4A30-8839-B610C6DA4DF5}" destId="{D700581E-CB98-49AF-BC45-CB422D1B564C}"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8064FDF1-BEF3-44EF-BA0A-3CEBA63CDC7D}" type="doc">
      <dgm:prSet loTypeId="urn:microsoft.com/office/officeart/2005/8/layout/hList1" loCatId="list" qsTypeId="urn:microsoft.com/office/officeart/2005/8/quickstyle/simple1" qsCatId="simple" csTypeId="urn:microsoft.com/office/officeart/2005/8/colors/colorful1" csCatId="colorful" phldr="1"/>
      <dgm:spPr/>
      <dgm:t>
        <a:bodyPr/>
        <a:lstStyle/>
        <a:p>
          <a:endParaRPr lang="en-US"/>
        </a:p>
      </dgm:t>
    </dgm:pt>
    <dgm:pt modelId="{F698EB5B-30C0-437F-B348-F95FC21B81A9}">
      <dgm:prSet/>
      <dgm:spPr/>
      <dgm:t>
        <a:bodyPr/>
        <a:lstStyle/>
        <a:p>
          <a:r>
            <a:rPr lang="en-US" b="1">
              <a:latin typeface="Arial" panose="020B0604020202020204" pitchFamily="34" charset="0"/>
              <a:cs typeface="Arial" panose="020B0604020202020204" pitchFamily="34" charset="0"/>
            </a:rPr>
            <a:t>Practice Numbers</a:t>
          </a:r>
        </a:p>
      </dgm:t>
    </dgm:pt>
    <dgm:pt modelId="{B8333DF2-726C-4635-8F55-B58972E75EBC}" type="parTrans" cxnId="{413885E1-A090-4902-96D5-069816BCCEE3}">
      <dgm:prSet/>
      <dgm:spPr/>
      <dgm:t>
        <a:bodyPr/>
        <a:lstStyle/>
        <a:p>
          <a:endParaRPr lang="en-US"/>
        </a:p>
      </dgm:t>
    </dgm:pt>
    <dgm:pt modelId="{593F9CDC-864D-4B5F-8901-989EE1C8913F}" type="sibTrans" cxnId="{413885E1-A090-4902-96D5-069816BCCEE3}">
      <dgm:prSet/>
      <dgm:spPr/>
      <dgm:t>
        <a:bodyPr/>
        <a:lstStyle/>
        <a:p>
          <a:endParaRPr lang="en-US"/>
        </a:p>
      </dgm:t>
    </dgm:pt>
    <dgm:pt modelId="{362AF4E0-9114-4327-B203-61810176DC70}">
      <dgm:prSet/>
      <dgm:spPr/>
      <dgm:t>
        <a:bodyPr/>
        <a:lstStyle/>
        <a:p>
          <a:r>
            <a:rPr lang="en-US" b="1" dirty="0">
              <a:latin typeface="Arial" panose="020B0604020202020204" pitchFamily="34" charset="0"/>
              <a:cs typeface="Arial" panose="020B0604020202020204" pitchFamily="34" charset="0"/>
            </a:rPr>
            <a:t>Issue Practice Numbers =</a:t>
          </a:r>
          <a:endParaRPr lang="en-US" dirty="0">
            <a:latin typeface="Arial" panose="020B0604020202020204" pitchFamily="34" charset="0"/>
            <a:cs typeface="Arial" panose="020B0604020202020204" pitchFamily="34" charset="0"/>
          </a:endParaRPr>
        </a:p>
      </dgm:t>
    </dgm:pt>
    <dgm:pt modelId="{88E3388B-D7BE-4D16-9013-0C0D417DC01D}" type="parTrans" cxnId="{AB4E618B-5A54-4917-912E-A67E7A0BF93D}">
      <dgm:prSet/>
      <dgm:spPr/>
      <dgm:t>
        <a:bodyPr/>
        <a:lstStyle/>
        <a:p>
          <a:endParaRPr lang="en-US"/>
        </a:p>
      </dgm:t>
    </dgm:pt>
    <dgm:pt modelId="{F1BF150F-0D4B-4C6E-BAC1-C293DED30037}" type="sibTrans" cxnId="{AB4E618B-5A54-4917-912E-A67E7A0BF93D}">
      <dgm:prSet/>
      <dgm:spPr/>
      <dgm:t>
        <a:bodyPr/>
        <a:lstStyle/>
        <a:p>
          <a:endParaRPr lang="en-US"/>
        </a:p>
      </dgm:t>
    </dgm:pt>
    <dgm:pt modelId="{8A8986C0-881C-4EE1-8F52-9E8DDF6864FE}">
      <dgm:prSet/>
      <dgm:spPr/>
      <dgm:t>
        <a:bodyPr/>
        <a:lstStyle/>
        <a:p>
          <a:r>
            <a:rPr lang="en-US" dirty="0">
              <a:latin typeface="Arial" panose="020B0604020202020204" pitchFamily="34" charset="0"/>
              <a:cs typeface="Arial" panose="020B0604020202020204" pitchFamily="34" charset="0"/>
            </a:rPr>
            <a:t>-</a:t>
          </a:r>
          <a:r>
            <a:rPr lang="en-US" baseline="0" dirty="0">
              <a:latin typeface="Arial" panose="020B0604020202020204" pitchFamily="34" charset="0"/>
              <a:cs typeface="Arial" panose="020B0604020202020204" pitchFamily="34" charset="0"/>
            </a:rPr>
            <a:t> </a:t>
          </a:r>
          <a:r>
            <a:rPr lang="en-US" b="1" baseline="0" dirty="0">
              <a:latin typeface="Arial" panose="020B0604020202020204" pitchFamily="34" charset="0"/>
              <a:cs typeface="Arial" panose="020B0604020202020204" pitchFamily="34" charset="0"/>
            </a:rPr>
            <a:t>Diagnostic </a:t>
          </a:r>
          <a:r>
            <a:rPr lang="en-US" baseline="0" dirty="0">
              <a:latin typeface="Arial" panose="020B0604020202020204" pitchFamily="34" charset="0"/>
              <a:cs typeface="Arial" panose="020B0604020202020204" pitchFamily="34" charset="0"/>
            </a:rPr>
            <a:t>codes</a:t>
          </a:r>
        </a:p>
        <a:p>
          <a:endParaRPr lang="en-US" baseline="0" dirty="0">
            <a:latin typeface="Arial" panose="020B0604020202020204" pitchFamily="34" charset="0"/>
            <a:cs typeface="Arial" panose="020B0604020202020204" pitchFamily="34" charset="0"/>
          </a:endParaRPr>
        </a:p>
        <a:p>
          <a:r>
            <a:rPr lang="en-US" baseline="0" dirty="0">
              <a:latin typeface="Arial" panose="020B0604020202020204" pitchFamily="34" charset="0"/>
              <a:cs typeface="Arial" panose="020B0604020202020204" pitchFamily="34" charset="0"/>
            </a:rPr>
            <a:t>- Process of rolling out Phase 2.</a:t>
          </a:r>
          <a:endParaRPr lang="en-US" dirty="0">
            <a:latin typeface="Arial" panose="020B0604020202020204" pitchFamily="34" charset="0"/>
            <a:cs typeface="Arial" panose="020B0604020202020204" pitchFamily="34" charset="0"/>
          </a:endParaRPr>
        </a:p>
      </dgm:t>
    </dgm:pt>
    <dgm:pt modelId="{0D4364DC-5FC6-447C-96F6-B9533A286C8B}" type="parTrans" cxnId="{1E1642CE-CBD1-4460-A51D-7B0E11EE52E6}">
      <dgm:prSet/>
      <dgm:spPr/>
      <dgm:t>
        <a:bodyPr/>
        <a:lstStyle/>
        <a:p>
          <a:endParaRPr lang="en-US"/>
        </a:p>
      </dgm:t>
    </dgm:pt>
    <dgm:pt modelId="{B7B5E234-F03D-40D5-AE0B-E5A73C16BF3B}" type="sibTrans" cxnId="{1E1642CE-CBD1-4460-A51D-7B0E11EE52E6}">
      <dgm:prSet/>
      <dgm:spPr/>
      <dgm:t>
        <a:bodyPr/>
        <a:lstStyle/>
        <a:p>
          <a:endParaRPr lang="en-US"/>
        </a:p>
      </dgm:t>
    </dgm:pt>
    <dgm:pt modelId="{607D2B59-07E5-495E-A20A-1130E676FCC9}">
      <dgm:prSet/>
      <dgm:spPr/>
      <dgm:t>
        <a:bodyPr/>
        <a:lstStyle/>
        <a:p>
          <a:r>
            <a:rPr lang="en-US" b="1">
              <a:latin typeface="Arial" panose="020B0604020202020204" pitchFamily="34" charset="0"/>
              <a:cs typeface="Arial" panose="020B0604020202020204" pitchFamily="34" charset="0"/>
            </a:rPr>
            <a:t>Procedure Codes</a:t>
          </a:r>
        </a:p>
      </dgm:t>
    </dgm:pt>
    <dgm:pt modelId="{64A608E2-7AD9-409C-9501-EAC099202D82}" type="parTrans" cxnId="{361DA083-8D85-4AF7-8AE7-03BE9C971DFB}">
      <dgm:prSet/>
      <dgm:spPr/>
      <dgm:t>
        <a:bodyPr/>
        <a:lstStyle/>
        <a:p>
          <a:endParaRPr lang="en-US"/>
        </a:p>
      </dgm:t>
    </dgm:pt>
    <dgm:pt modelId="{3C230C68-7DFB-45D0-8976-FEF92F32B8AC}" type="sibTrans" cxnId="{361DA083-8D85-4AF7-8AE7-03BE9C971DFB}">
      <dgm:prSet/>
      <dgm:spPr/>
      <dgm:t>
        <a:bodyPr/>
        <a:lstStyle/>
        <a:p>
          <a:endParaRPr lang="en-US"/>
        </a:p>
      </dgm:t>
    </dgm:pt>
    <dgm:pt modelId="{1C756A4C-BBB8-45F6-B874-CC375DBA1078}">
      <dgm:prSet/>
      <dgm:spPr/>
      <dgm:t>
        <a:bodyPr/>
        <a:lstStyle/>
        <a:p>
          <a:pPr marL="0" indent="0">
            <a:tabLst>
              <a:tab pos="88900" algn="l"/>
            </a:tabLst>
          </a:pPr>
          <a:r>
            <a:rPr lang="en-US" b="1" dirty="0">
              <a:latin typeface="Arial" panose="020B0604020202020204" pitchFamily="34" charset="0"/>
              <a:cs typeface="Arial" panose="020B0604020202020204" pitchFamily="34" charset="0"/>
            </a:rPr>
            <a:t>- </a:t>
          </a:r>
          <a:r>
            <a:rPr lang="en-US" b="0" dirty="0">
              <a:latin typeface="Arial" panose="020B0604020202020204" pitchFamily="34" charset="0"/>
              <a:cs typeface="Arial" panose="020B0604020202020204" pitchFamily="34" charset="0"/>
            </a:rPr>
            <a:t>Describe </a:t>
          </a:r>
          <a:r>
            <a:rPr lang="en-US" b="1" dirty="0">
              <a:latin typeface="Arial" panose="020B0604020202020204" pitchFamily="34" charset="0"/>
              <a:cs typeface="Arial" panose="020B0604020202020204" pitchFamily="34" charset="0"/>
            </a:rPr>
            <a:t>WHAT</a:t>
          </a:r>
          <a:r>
            <a:rPr lang="en-US" dirty="0">
              <a:latin typeface="Arial" panose="020B0604020202020204" pitchFamily="34" charset="0"/>
              <a:cs typeface="Arial" panose="020B0604020202020204" pitchFamily="34" charset="0"/>
            </a:rPr>
            <a:t> services rendered to patient during encounter.</a:t>
          </a:r>
        </a:p>
        <a:p>
          <a:pPr marL="0" indent="0">
            <a:tabLst>
              <a:tab pos="88900" algn="l"/>
            </a:tabLst>
          </a:pPr>
          <a:r>
            <a:rPr lang="en-US" dirty="0">
              <a:latin typeface="Arial" panose="020B0604020202020204" pitchFamily="34" charset="0"/>
              <a:cs typeface="Arial" panose="020B0604020202020204" pitchFamily="34" charset="0"/>
            </a:rPr>
            <a:t>- Procedural Terminology Coding System (CPT).</a:t>
          </a:r>
        </a:p>
        <a:p>
          <a:pPr marL="0" indent="0">
            <a:tabLst>
              <a:tab pos="88900" algn="l"/>
            </a:tabLst>
          </a:pPr>
          <a:r>
            <a:rPr lang="en-US" dirty="0">
              <a:latin typeface="Arial" panose="020B0604020202020204" pitchFamily="34" charset="0"/>
              <a:cs typeface="Arial" panose="020B0604020202020204" pitchFamily="34" charset="0"/>
            </a:rPr>
            <a:t>- Maintained by American Medical Association (AMA).</a:t>
          </a:r>
        </a:p>
        <a:p>
          <a:pPr marL="0" indent="0">
            <a:tabLst>
              <a:tab pos="88900" algn="l"/>
            </a:tabLst>
          </a:pPr>
          <a:r>
            <a:rPr lang="en-US" dirty="0">
              <a:latin typeface="Arial" panose="020B0604020202020204" pitchFamily="34" charset="0"/>
              <a:cs typeface="Arial" panose="020B0604020202020204" pitchFamily="34" charset="0"/>
            </a:rPr>
            <a:t>- Namaf publishes guidelines to support CPT codes.</a:t>
          </a:r>
        </a:p>
        <a:p>
          <a:pPr marL="0"/>
          <a:r>
            <a:rPr lang="en-US"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Benchmark tariffs: </a:t>
          </a:r>
          <a:r>
            <a:rPr lang="en-US" b="0" dirty="0">
              <a:latin typeface="Arial" panose="020B0604020202020204" pitchFamily="34" charset="0"/>
              <a:cs typeface="Arial" panose="020B0604020202020204" pitchFamily="34" charset="0"/>
            </a:rPr>
            <a:t>guide to reasonable cost for medical services.</a:t>
          </a:r>
        </a:p>
      </dgm:t>
    </dgm:pt>
    <dgm:pt modelId="{5104D133-6994-48BB-B4DE-DB167A498675}" type="parTrans" cxnId="{56B9F06A-AB45-4265-83CF-0581B67F9084}">
      <dgm:prSet/>
      <dgm:spPr/>
      <dgm:t>
        <a:bodyPr/>
        <a:lstStyle/>
        <a:p>
          <a:endParaRPr lang="en-US"/>
        </a:p>
      </dgm:t>
    </dgm:pt>
    <dgm:pt modelId="{EF49F097-0FA5-4F3F-9711-9C9A64C48AAF}" type="sibTrans" cxnId="{56B9F06A-AB45-4265-83CF-0581B67F9084}">
      <dgm:prSet/>
      <dgm:spPr/>
      <dgm:t>
        <a:bodyPr/>
        <a:lstStyle/>
        <a:p>
          <a:endParaRPr lang="en-US"/>
        </a:p>
      </dgm:t>
    </dgm:pt>
    <dgm:pt modelId="{32BEAD72-D620-410D-A936-6328F66D64FD}">
      <dgm:prSet/>
      <dgm:spPr/>
      <dgm:t>
        <a:bodyPr/>
        <a:lstStyle/>
        <a:p>
          <a:r>
            <a:rPr lang="en-US" b="1">
              <a:latin typeface="Arial" panose="020B0604020202020204" pitchFamily="34" charset="0"/>
              <a:cs typeface="Arial" panose="020B0604020202020204" pitchFamily="34" charset="0"/>
            </a:rPr>
            <a:t>Namibia NAPPI Product &amp; Price File</a:t>
          </a:r>
        </a:p>
      </dgm:t>
    </dgm:pt>
    <dgm:pt modelId="{7CCB7D92-0D7F-486D-B90F-D7F52C0F453C}" type="parTrans" cxnId="{79973A2B-96F3-498E-8689-DB8093CB4D3A}">
      <dgm:prSet/>
      <dgm:spPr/>
      <dgm:t>
        <a:bodyPr/>
        <a:lstStyle/>
        <a:p>
          <a:endParaRPr lang="en-US"/>
        </a:p>
      </dgm:t>
    </dgm:pt>
    <dgm:pt modelId="{13C2410F-5E35-4B99-8177-E0426D0D84BF}" type="sibTrans" cxnId="{79973A2B-96F3-498E-8689-DB8093CB4D3A}">
      <dgm:prSet/>
      <dgm:spPr/>
      <dgm:t>
        <a:bodyPr/>
        <a:lstStyle/>
        <a:p>
          <a:endParaRPr lang="en-US"/>
        </a:p>
      </dgm:t>
    </dgm:pt>
    <dgm:pt modelId="{52AC0870-230E-4AAD-B5B0-753A188C8CFB}">
      <dgm:prSet/>
      <dgm:spPr/>
      <dgm:t>
        <a:bodyPr/>
        <a:lstStyle/>
        <a:p>
          <a:pPr algn="l"/>
          <a:endParaRPr lang="en-US" b="1">
            <a:latin typeface="Arial" panose="020B0604020202020204" pitchFamily="34" charset="0"/>
            <a:cs typeface="Arial" panose="020B0604020202020204" pitchFamily="34" charset="0"/>
          </a:endParaRPr>
        </a:p>
      </dgm:t>
    </dgm:pt>
    <dgm:pt modelId="{6FCA9C15-325D-4738-BAC0-0D50CDAE669D}" type="parTrans" cxnId="{F37CE558-E773-4A49-8099-ABE12044BBF9}">
      <dgm:prSet/>
      <dgm:spPr/>
      <dgm:t>
        <a:bodyPr/>
        <a:lstStyle/>
        <a:p>
          <a:endParaRPr lang="en-US"/>
        </a:p>
      </dgm:t>
    </dgm:pt>
    <dgm:pt modelId="{CA37FF75-9DAF-42F3-8356-B58D7E95E55A}" type="sibTrans" cxnId="{F37CE558-E773-4A49-8099-ABE12044BBF9}">
      <dgm:prSet/>
      <dgm:spPr/>
      <dgm:t>
        <a:bodyPr/>
        <a:lstStyle/>
        <a:p>
          <a:endParaRPr lang="en-US"/>
        </a:p>
      </dgm:t>
    </dgm:pt>
    <dgm:pt modelId="{7FFD7132-AFBE-45AA-AB2B-AB8B22DA5F1B}">
      <dgm:prSet/>
      <dgm:spPr/>
      <dgm:t>
        <a:bodyPr/>
        <a:lstStyle/>
        <a:p>
          <a:r>
            <a:rPr lang="en-US" b="1" dirty="0">
              <a:latin typeface="Arial" panose="020B0604020202020204" pitchFamily="34" charset="0"/>
              <a:cs typeface="Arial" panose="020B0604020202020204" pitchFamily="34" charset="0"/>
            </a:rPr>
            <a:t>ICD – 10 Codes</a:t>
          </a:r>
        </a:p>
      </dgm:t>
    </dgm:pt>
    <dgm:pt modelId="{9D936502-5B88-4BAE-BC0C-7EF4507A12FA}" type="sibTrans" cxnId="{172E76E8-3648-4308-8FDD-95D02AFBFBEB}">
      <dgm:prSet/>
      <dgm:spPr/>
      <dgm:t>
        <a:bodyPr/>
        <a:lstStyle/>
        <a:p>
          <a:endParaRPr lang="en-US"/>
        </a:p>
      </dgm:t>
    </dgm:pt>
    <dgm:pt modelId="{9F75C513-6C69-4080-AB6D-1889ACE77699}" type="parTrans" cxnId="{172E76E8-3648-4308-8FDD-95D02AFBFBEB}">
      <dgm:prSet/>
      <dgm:spPr/>
      <dgm:t>
        <a:bodyPr/>
        <a:lstStyle/>
        <a:p>
          <a:endParaRPr lang="en-US"/>
        </a:p>
      </dgm:t>
    </dgm:pt>
    <dgm:pt modelId="{F054A49C-3A1C-4071-A6A3-D50B62046256}">
      <dgm:prSet/>
      <dgm:spPr/>
      <dgm:t>
        <a:bodyPr/>
        <a:lstStyle/>
        <a:p>
          <a:pPr algn="just"/>
          <a:r>
            <a:rPr lang="en-US" b="1" dirty="0">
              <a:latin typeface="Arial" panose="020B0604020202020204" pitchFamily="34" charset="0"/>
              <a:cs typeface="Arial" panose="020B0604020202020204" pitchFamily="34" charset="0"/>
            </a:rPr>
            <a:t>Process:</a:t>
          </a:r>
          <a:r>
            <a:rPr lang="en-US" dirty="0">
              <a:latin typeface="Arial" panose="020B0604020202020204" pitchFamily="34" charset="0"/>
              <a:cs typeface="Arial" panose="020B0604020202020204" pitchFamily="34" charset="0"/>
            </a:rPr>
            <a:t> For pharmaceutical, medicinal, surgical, medical appliance or consumable healthcare product – </a:t>
          </a:r>
          <a:r>
            <a:rPr lang="en-US" b="1" dirty="0">
              <a:latin typeface="Arial" panose="020B0604020202020204" pitchFamily="34" charset="0"/>
              <a:cs typeface="Arial" panose="020B0604020202020204" pitchFamily="34" charset="0"/>
            </a:rPr>
            <a:t>benchmark tariff.</a:t>
          </a:r>
          <a:endParaRPr lang="en-US" dirty="0">
            <a:latin typeface="Arial" panose="020B0604020202020204" pitchFamily="34" charset="0"/>
            <a:cs typeface="Arial" panose="020B0604020202020204" pitchFamily="34" charset="0"/>
          </a:endParaRPr>
        </a:p>
      </dgm:t>
    </dgm:pt>
    <dgm:pt modelId="{EEBB944C-96E3-4D1F-AF5A-0D718730D628}" type="parTrans" cxnId="{68C25F71-7997-415E-9083-4901E11B52B4}">
      <dgm:prSet/>
      <dgm:spPr/>
      <dgm:t>
        <a:bodyPr/>
        <a:lstStyle/>
        <a:p>
          <a:endParaRPr lang="en-NA"/>
        </a:p>
      </dgm:t>
    </dgm:pt>
    <dgm:pt modelId="{2E6511C3-7465-4DB6-80AA-0F9435A63A04}" type="sibTrans" cxnId="{68C25F71-7997-415E-9083-4901E11B52B4}">
      <dgm:prSet/>
      <dgm:spPr/>
      <dgm:t>
        <a:bodyPr/>
        <a:lstStyle/>
        <a:p>
          <a:endParaRPr lang="en-NA"/>
        </a:p>
      </dgm:t>
    </dgm:pt>
    <dgm:pt modelId="{7EAE23F5-5FBE-43CB-A7F1-460B2F3648B7}">
      <dgm:prSet/>
      <dgm:spPr/>
      <dgm:t>
        <a:bodyPr/>
        <a:lstStyle/>
        <a:p>
          <a:r>
            <a:rPr lang="en-US" b="1" dirty="0">
              <a:latin typeface="Arial" panose="020B0604020202020204" pitchFamily="34" charset="0"/>
              <a:cs typeface="Arial" panose="020B0604020202020204" pitchFamily="34" charset="0"/>
            </a:rPr>
            <a:t>WHO?</a:t>
          </a:r>
          <a:endParaRPr lang="en-US" dirty="0">
            <a:latin typeface="Arial" panose="020B0604020202020204" pitchFamily="34" charset="0"/>
            <a:cs typeface="Arial" panose="020B0604020202020204" pitchFamily="34" charset="0"/>
          </a:endParaRPr>
        </a:p>
      </dgm:t>
    </dgm:pt>
    <dgm:pt modelId="{2FA27BB1-269F-49F1-9CBE-7B2E4893E773}" type="parTrans" cxnId="{F0966C5B-3992-4D66-9D56-9C0302E3A785}">
      <dgm:prSet/>
      <dgm:spPr/>
      <dgm:t>
        <a:bodyPr/>
        <a:lstStyle/>
        <a:p>
          <a:endParaRPr lang="en-NA"/>
        </a:p>
      </dgm:t>
    </dgm:pt>
    <dgm:pt modelId="{819C8699-5D7D-4864-AEAA-BF1FBF15E162}" type="sibTrans" cxnId="{F0966C5B-3992-4D66-9D56-9C0302E3A785}">
      <dgm:prSet/>
      <dgm:spPr/>
      <dgm:t>
        <a:bodyPr/>
        <a:lstStyle/>
        <a:p>
          <a:endParaRPr lang="en-NA"/>
        </a:p>
      </dgm:t>
    </dgm:pt>
    <dgm:pt modelId="{BD037639-21D7-4B06-B1FF-5DA21420497F}">
      <dgm:prSet/>
      <dgm:spPr/>
      <dgm:t>
        <a:bodyPr/>
        <a:lstStyle/>
        <a:p>
          <a:r>
            <a:rPr lang="en-US" b="1" dirty="0">
              <a:latin typeface="Arial" panose="020B0604020202020204" pitchFamily="34" charset="0"/>
              <a:cs typeface="Arial" panose="020B0604020202020204" pitchFamily="34" charset="0"/>
            </a:rPr>
            <a:t>WHERE?</a:t>
          </a:r>
        </a:p>
        <a:p>
          <a:r>
            <a:rPr lang="en-US" dirty="0">
              <a:latin typeface="Arial" panose="020B0604020202020204" pitchFamily="34" charset="0"/>
              <a:cs typeface="Arial" panose="020B0604020202020204" pitchFamily="34" charset="0"/>
            </a:rPr>
            <a:t>identification of healthcare provider and practice for proper administration and processing of claims by MAF.</a:t>
          </a:r>
        </a:p>
      </dgm:t>
    </dgm:pt>
    <dgm:pt modelId="{0BF590B2-EAB3-4D33-8291-B918151D2E9E}" type="parTrans" cxnId="{90F3D158-E80A-462D-8592-4994D877BECB}">
      <dgm:prSet/>
      <dgm:spPr/>
      <dgm:t>
        <a:bodyPr/>
        <a:lstStyle/>
        <a:p>
          <a:endParaRPr lang="en-NA"/>
        </a:p>
      </dgm:t>
    </dgm:pt>
    <dgm:pt modelId="{F55D2CFA-3122-45AB-89A0-27477F162EB5}" type="sibTrans" cxnId="{90F3D158-E80A-462D-8592-4994D877BECB}">
      <dgm:prSet/>
      <dgm:spPr/>
      <dgm:t>
        <a:bodyPr/>
        <a:lstStyle/>
        <a:p>
          <a:endParaRPr lang="en-NA"/>
        </a:p>
      </dgm:t>
    </dgm:pt>
    <dgm:pt modelId="{68936F63-85B7-4B8F-81CD-171B320C224C}">
      <dgm:prSet/>
      <dgm:spPr/>
      <dgm:t>
        <a:bodyPr/>
        <a:lstStyle/>
        <a:p>
          <a:r>
            <a:rPr lang="en-US" b="1" dirty="0">
              <a:latin typeface="Arial" panose="020B0604020202020204" pitchFamily="34" charset="0"/>
              <a:cs typeface="Arial" panose="020B0604020202020204" pitchFamily="34" charset="0"/>
            </a:rPr>
            <a:t>Regulation 5 &amp; 6 </a:t>
          </a:r>
        </a:p>
      </dgm:t>
    </dgm:pt>
    <dgm:pt modelId="{DE486D0A-7962-47E5-96AC-9F1C54CED700}" type="parTrans" cxnId="{6ED1D179-44EC-488A-864D-BE2E40879F15}">
      <dgm:prSet/>
      <dgm:spPr/>
    </dgm:pt>
    <dgm:pt modelId="{363FEB71-12EC-4E8F-9BF5-3B35E65C2229}" type="sibTrans" cxnId="{6ED1D179-44EC-488A-864D-BE2E40879F15}">
      <dgm:prSet/>
      <dgm:spPr/>
    </dgm:pt>
    <dgm:pt modelId="{66F9BF58-D200-4B47-984E-89E3E321FC68}" type="pres">
      <dgm:prSet presAssocID="{8064FDF1-BEF3-44EF-BA0A-3CEBA63CDC7D}" presName="Name0" presStyleCnt="0">
        <dgm:presLayoutVars>
          <dgm:dir/>
          <dgm:animLvl val="lvl"/>
          <dgm:resizeHandles val="exact"/>
        </dgm:presLayoutVars>
      </dgm:prSet>
      <dgm:spPr/>
    </dgm:pt>
    <dgm:pt modelId="{09BDF8EF-EB09-442E-AD2C-ADA75A06A3DC}" type="pres">
      <dgm:prSet presAssocID="{F698EB5B-30C0-437F-B348-F95FC21B81A9}" presName="composite" presStyleCnt="0"/>
      <dgm:spPr/>
    </dgm:pt>
    <dgm:pt modelId="{A340BD1E-B8BE-4969-BF65-15608E0FE611}" type="pres">
      <dgm:prSet presAssocID="{F698EB5B-30C0-437F-B348-F95FC21B81A9}" presName="parTx" presStyleLbl="alignNode1" presStyleIdx="0" presStyleCnt="4">
        <dgm:presLayoutVars>
          <dgm:chMax val="0"/>
          <dgm:chPref val="0"/>
          <dgm:bulletEnabled val="1"/>
        </dgm:presLayoutVars>
      </dgm:prSet>
      <dgm:spPr/>
    </dgm:pt>
    <dgm:pt modelId="{65E1B640-C849-4D9A-9529-8C2B2C39193C}" type="pres">
      <dgm:prSet presAssocID="{F698EB5B-30C0-437F-B348-F95FC21B81A9}" presName="desTx" presStyleLbl="alignAccFollowNode1" presStyleIdx="0" presStyleCnt="4">
        <dgm:presLayoutVars>
          <dgm:bulletEnabled val="1"/>
        </dgm:presLayoutVars>
      </dgm:prSet>
      <dgm:spPr/>
    </dgm:pt>
    <dgm:pt modelId="{B4278D9F-8ADA-4C9A-8483-2360FA28DE99}" type="pres">
      <dgm:prSet presAssocID="{593F9CDC-864D-4B5F-8901-989EE1C8913F}" presName="space" presStyleCnt="0"/>
      <dgm:spPr/>
    </dgm:pt>
    <dgm:pt modelId="{B0BF25ED-8BED-469A-BC4B-958D180C6A51}" type="pres">
      <dgm:prSet presAssocID="{7FFD7132-AFBE-45AA-AB2B-AB8B22DA5F1B}" presName="composite" presStyleCnt="0"/>
      <dgm:spPr/>
    </dgm:pt>
    <dgm:pt modelId="{2E57DEA2-CB68-4FE0-888E-57E127C7A9CA}" type="pres">
      <dgm:prSet presAssocID="{7FFD7132-AFBE-45AA-AB2B-AB8B22DA5F1B}" presName="parTx" presStyleLbl="alignNode1" presStyleIdx="1" presStyleCnt="4">
        <dgm:presLayoutVars>
          <dgm:chMax val="0"/>
          <dgm:chPref val="0"/>
          <dgm:bulletEnabled val="1"/>
        </dgm:presLayoutVars>
      </dgm:prSet>
      <dgm:spPr/>
    </dgm:pt>
    <dgm:pt modelId="{FBACC635-6D87-48D8-AAA1-4E643AC1E4D2}" type="pres">
      <dgm:prSet presAssocID="{7FFD7132-AFBE-45AA-AB2B-AB8B22DA5F1B}" presName="desTx" presStyleLbl="alignAccFollowNode1" presStyleIdx="1" presStyleCnt="4">
        <dgm:presLayoutVars>
          <dgm:bulletEnabled val="1"/>
        </dgm:presLayoutVars>
      </dgm:prSet>
      <dgm:spPr/>
    </dgm:pt>
    <dgm:pt modelId="{7DF8097D-4F27-4388-9774-D6731D4BB747}" type="pres">
      <dgm:prSet presAssocID="{9D936502-5B88-4BAE-BC0C-7EF4507A12FA}" presName="space" presStyleCnt="0"/>
      <dgm:spPr/>
    </dgm:pt>
    <dgm:pt modelId="{D077A055-55EC-49CE-A1D5-78BB094019CF}" type="pres">
      <dgm:prSet presAssocID="{607D2B59-07E5-495E-A20A-1130E676FCC9}" presName="composite" presStyleCnt="0"/>
      <dgm:spPr/>
    </dgm:pt>
    <dgm:pt modelId="{71C3CE6A-4767-4564-A681-97112A16DBD8}" type="pres">
      <dgm:prSet presAssocID="{607D2B59-07E5-495E-A20A-1130E676FCC9}" presName="parTx" presStyleLbl="alignNode1" presStyleIdx="2" presStyleCnt="4">
        <dgm:presLayoutVars>
          <dgm:chMax val="0"/>
          <dgm:chPref val="0"/>
          <dgm:bulletEnabled val="1"/>
        </dgm:presLayoutVars>
      </dgm:prSet>
      <dgm:spPr/>
    </dgm:pt>
    <dgm:pt modelId="{E8F67F69-BA21-4D8F-AE56-789FF1CBFC01}" type="pres">
      <dgm:prSet presAssocID="{607D2B59-07E5-495E-A20A-1130E676FCC9}" presName="desTx" presStyleLbl="alignAccFollowNode1" presStyleIdx="2" presStyleCnt="4">
        <dgm:presLayoutVars>
          <dgm:bulletEnabled val="1"/>
        </dgm:presLayoutVars>
      </dgm:prSet>
      <dgm:spPr/>
    </dgm:pt>
    <dgm:pt modelId="{2AD8D934-139C-4EFE-A7EA-9E65D7C1A3EA}" type="pres">
      <dgm:prSet presAssocID="{3C230C68-7DFB-45D0-8976-FEF92F32B8AC}" presName="space" presStyleCnt="0"/>
      <dgm:spPr/>
    </dgm:pt>
    <dgm:pt modelId="{9F449184-D475-4869-8A01-16C8FFA12411}" type="pres">
      <dgm:prSet presAssocID="{32BEAD72-D620-410D-A936-6328F66D64FD}" presName="composite" presStyleCnt="0"/>
      <dgm:spPr/>
    </dgm:pt>
    <dgm:pt modelId="{180B05B4-3B8A-4AE4-8145-20E52CB11F2C}" type="pres">
      <dgm:prSet presAssocID="{32BEAD72-D620-410D-A936-6328F66D64FD}" presName="parTx" presStyleLbl="alignNode1" presStyleIdx="3" presStyleCnt="4">
        <dgm:presLayoutVars>
          <dgm:chMax val="0"/>
          <dgm:chPref val="0"/>
          <dgm:bulletEnabled val="1"/>
        </dgm:presLayoutVars>
      </dgm:prSet>
      <dgm:spPr/>
    </dgm:pt>
    <dgm:pt modelId="{A45AB80B-9A75-4DC3-A00D-49DC633A5177}" type="pres">
      <dgm:prSet presAssocID="{32BEAD72-D620-410D-A936-6328F66D64FD}" presName="desTx" presStyleLbl="alignAccFollowNode1" presStyleIdx="3" presStyleCnt="4">
        <dgm:presLayoutVars>
          <dgm:bulletEnabled val="1"/>
        </dgm:presLayoutVars>
      </dgm:prSet>
      <dgm:spPr/>
    </dgm:pt>
  </dgm:ptLst>
  <dgm:cxnLst>
    <dgm:cxn modelId="{DBDE200B-897A-4E1C-AAB1-41AFD0901180}" type="presOf" srcId="{68936F63-85B7-4B8F-81CD-171B320C224C}" destId="{65E1B640-C849-4D9A-9529-8C2B2C39193C}" srcOrd="0" destOrd="3" presId="urn:microsoft.com/office/officeart/2005/8/layout/hList1"/>
    <dgm:cxn modelId="{1EBFE01E-091E-4AA5-9B07-4C01854F3EAA}" type="presOf" srcId="{F054A49C-3A1C-4071-A6A3-D50B62046256}" destId="{A45AB80B-9A75-4DC3-A00D-49DC633A5177}" srcOrd="0" destOrd="1" presId="urn:microsoft.com/office/officeart/2005/8/layout/hList1"/>
    <dgm:cxn modelId="{A77E9122-A2EF-4497-83B2-73AC7D4668C8}" type="presOf" srcId="{8064FDF1-BEF3-44EF-BA0A-3CEBA63CDC7D}" destId="{66F9BF58-D200-4B47-984E-89E3E321FC68}" srcOrd="0" destOrd="0" presId="urn:microsoft.com/office/officeart/2005/8/layout/hList1"/>
    <dgm:cxn modelId="{32C47129-E3EB-475C-B2E0-A2D52702204E}" type="presOf" srcId="{362AF4E0-9114-4327-B203-61810176DC70}" destId="{65E1B640-C849-4D9A-9529-8C2B2C39193C}" srcOrd="0" destOrd="0" presId="urn:microsoft.com/office/officeart/2005/8/layout/hList1"/>
    <dgm:cxn modelId="{30098E29-BECA-4D12-9772-C9BA1ABC8597}" type="presOf" srcId="{BD037639-21D7-4B06-B1FF-5DA21420497F}" destId="{65E1B640-C849-4D9A-9529-8C2B2C39193C}" srcOrd="0" destOrd="2" presId="urn:microsoft.com/office/officeart/2005/8/layout/hList1"/>
    <dgm:cxn modelId="{79973A2B-96F3-498E-8689-DB8093CB4D3A}" srcId="{8064FDF1-BEF3-44EF-BA0A-3CEBA63CDC7D}" destId="{32BEAD72-D620-410D-A936-6328F66D64FD}" srcOrd="3" destOrd="0" parTransId="{7CCB7D92-0D7F-486D-B90F-D7F52C0F453C}" sibTransId="{13C2410F-5E35-4B99-8177-E0426D0D84BF}"/>
    <dgm:cxn modelId="{34C52833-EE23-4C98-84ED-D3492BE9BF39}" type="presOf" srcId="{F698EB5B-30C0-437F-B348-F95FC21B81A9}" destId="{A340BD1E-B8BE-4969-BF65-15608E0FE611}" srcOrd="0" destOrd="0" presId="urn:microsoft.com/office/officeart/2005/8/layout/hList1"/>
    <dgm:cxn modelId="{F0966C5B-3992-4D66-9D56-9C0302E3A785}" srcId="{F698EB5B-30C0-437F-B348-F95FC21B81A9}" destId="{7EAE23F5-5FBE-43CB-A7F1-460B2F3648B7}" srcOrd="1" destOrd="0" parTransId="{2FA27BB1-269F-49F1-9CBE-7B2E4893E773}" sibTransId="{819C8699-5D7D-4864-AEAA-BF1FBF15E162}"/>
    <dgm:cxn modelId="{56B9F06A-AB45-4265-83CF-0581B67F9084}" srcId="{607D2B59-07E5-495E-A20A-1130E676FCC9}" destId="{1C756A4C-BBB8-45F6-B874-CC375DBA1078}" srcOrd="0" destOrd="0" parTransId="{5104D133-6994-48BB-B4DE-DB167A498675}" sibTransId="{EF49F097-0FA5-4F3F-9711-9C9A64C48AAF}"/>
    <dgm:cxn modelId="{68C25F71-7997-415E-9083-4901E11B52B4}" srcId="{32BEAD72-D620-410D-A936-6328F66D64FD}" destId="{F054A49C-3A1C-4071-A6A3-D50B62046256}" srcOrd="1" destOrd="0" parTransId="{EEBB944C-96E3-4D1F-AF5A-0D718730D628}" sibTransId="{2E6511C3-7465-4DB6-80AA-0F9435A63A04}"/>
    <dgm:cxn modelId="{8C30F257-95AC-4104-9498-D6AE5509D6FE}" type="presOf" srcId="{7EAE23F5-5FBE-43CB-A7F1-460B2F3648B7}" destId="{65E1B640-C849-4D9A-9529-8C2B2C39193C}" srcOrd="0" destOrd="1" presId="urn:microsoft.com/office/officeart/2005/8/layout/hList1"/>
    <dgm:cxn modelId="{90F3D158-E80A-462D-8592-4994D877BECB}" srcId="{F698EB5B-30C0-437F-B348-F95FC21B81A9}" destId="{BD037639-21D7-4B06-B1FF-5DA21420497F}" srcOrd="2" destOrd="0" parTransId="{0BF590B2-EAB3-4D33-8291-B918151D2E9E}" sibTransId="{F55D2CFA-3122-45AB-89A0-27477F162EB5}"/>
    <dgm:cxn modelId="{F37CE558-E773-4A49-8099-ABE12044BBF9}" srcId="{32BEAD72-D620-410D-A936-6328F66D64FD}" destId="{52AC0870-230E-4AAD-B5B0-753A188C8CFB}" srcOrd="0" destOrd="0" parTransId="{6FCA9C15-325D-4738-BAC0-0D50CDAE669D}" sibTransId="{CA37FF75-9DAF-42F3-8356-B58D7E95E55A}"/>
    <dgm:cxn modelId="{6ED1D179-44EC-488A-864D-BE2E40879F15}" srcId="{F698EB5B-30C0-437F-B348-F95FC21B81A9}" destId="{68936F63-85B7-4B8F-81CD-171B320C224C}" srcOrd="3" destOrd="0" parTransId="{DE486D0A-7962-47E5-96AC-9F1C54CED700}" sibTransId="{363FEB71-12EC-4E8F-9BF5-3B35E65C2229}"/>
    <dgm:cxn modelId="{361DA083-8D85-4AF7-8AE7-03BE9C971DFB}" srcId="{8064FDF1-BEF3-44EF-BA0A-3CEBA63CDC7D}" destId="{607D2B59-07E5-495E-A20A-1130E676FCC9}" srcOrd="2" destOrd="0" parTransId="{64A608E2-7AD9-409C-9501-EAC099202D82}" sibTransId="{3C230C68-7DFB-45D0-8976-FEF92F32B8AC}"/>
    <dgm:cxn modelId="{AB4E618B-5A54-4917-912E-A67E7A0BF93D}" srcId="{F698EB5B-30C0-437F-B348-F95FC21B81A9}" destId="{362AF4E0-9114-4327-B203-61810176DC70}" srcOrd="0" destOrd="0" parTransId="{88E3388B-D7BE-4D16-9013-0C0D417DC01D}" sibTransId="{F1BF150F-0D4B-4C6E-BAC1-C293DED30037}"/>
    <dgm:cxn modelId="{62AD61A3-5D8C-4B6C-8374-1D5C9B54DA32}" type="presOf" srcId="{52AC0870-230E-4AAD-B5B0-753A188C8CFB}" destId="{A45AB80B-9A75-4DC3-A00D-49DC633A5177}" srcOrd="0" destOrd="0" presId="urn:microsoft.com/office/officeart/2005/8/layout/hList1"/>
    <dgm:cxn modelId="{92D0B7A5-97A3-4598-A3C2-38E265614AD1}" type="presOf" srcId="{32BEAD72-D620-410D-A936-6328F66D64FD}" destId="{180B05B4-3B8A-4AE4-8145-20E52CB11F2C}" srcOrd="0" destOrd="0" presId="urn:microsoft.com/office/officeart/2005/8/layout/hList1"/>
    <dgm:cxn modelId="{5780DDAB-08EA-4073-B4EA-6A7A1D0E464D}" type="presOf" srcId="{1C756A4C-BBB8-45F6-B874-CC375DBA1078}" destId="{E8F67F69-BA21-4D8F-AE56-789FF1CBFC01}" srcOrd="0" destOrd="0" presId="urn:microsoft.com/office/officeart/2005/8/layout/hList1"/>
    <dgm:cxn modelId="{A4B8BBBA-377D-4A8B-853D-901639DE4CB6}" type="presOf" srcId="{607D2B59-07E5-495E-A20A-1130E676FCC9}" destId="{71C3CE6A-4767-4564-A681-97112A16DBD8}" srcOrd="0" destOrd="0" presId="urn:microsoft.com/office/officeart/2005/8/layout/hList1"/>
    <dgm:cxn modelId="{1E1642CE-CBD1-4460-A51D-7B0E11EE52E6}" srcId="{7FFD7132-AFBE-45AA-AB2B-AB8B22DA5F1B}" destId="{8A8986C0-881C-4EE1-8F52-9E8DDF6864FE}" srcOrd="0" destOrd="0" parTransId="{0D4364DC-5FC6-447C-96F6-B9533A286C8B}" sibTransId="{B7B5E234-F03D-40D5-AE0B-E5A73C16BF3B}"/>
    <dgm:cxn modelId="{413885E1-A090-4902-96D5-069816BCCEE3}" srcId="{8064FDF1-BEF3-44EF-BA0A-3CEBA63CDC7D}" destId="{F698EB5B-30C0-437F-B348-F95FC21B81A9}" srcOrd="0" destOrd="0" parTransId="{B8333DF2-726C-4635-8F55-B58972E75EBC}" sibTransId="{593F9CDC-864D-4B5F-8901-989EE1C8913F}"/>
    <dgm:cxn modelId="{172E76E8-3648-4308-8FDD-95D02AFBFBEB}" srcId="{8064FDF1-BEF3-44EF-BA0A-3CEBA63CDC7D}" destId="{7FFD7132-AFBE-45AA-AB2B-AB8B22DA5F1B}" srcOrd="1" destOrd="0" parTransId="{9F75C513-6C69-4080-AB6D-1889ACE77699}" sibTransId="{9D936502-5B88-4BAE-BC0C-7EF4507A12FA}"/>
    <dgm:cxn modelId="{E29E69EC-893C-46F9-89A4-135192664FF4}" type="presOf" srcId="{7FFD7132-AFBE-45AA-AB2B-AB8B22DA5F1B}" destId="{2E57DEA2-CB68-4FE0-888E-57E127C7A9CA}" srcOrd="0" destOrd="0" presId="urn:microsoft.com/office/officeart/2005/8/layout/hList1"/>
    <dgm:cxn modelId="{39E80EF7-DE08-41F9-BD2D-D427008973A8}" type="presOf" srcId="{8A8986C0-881C-4EE1-8F52-9E8DDF6864FE}" destId="{FBACC635-6D87-48D8-AAA1-4E643AC1E4D2}" srcOrd="0" destOrd="0" presId="urn:microsoft.com/office/officeart/2005/8/layout/hList1"/>
    <dgm:cxn modelId="{D63D3E82-6BC9-4B2E-9F11-8C68FF846DA7}" type="presParOf" srcId="{66F9BF58-D200-4B47-984E-89E3E321FC68}" destId="{09BDF8EF-EB09-442E-AD2C-ADA75A06A3DC}" srcOrd="0" destOrd="0" presId="urn:microsoft.com/office/officeart/2005/8/layout/hList1"/>
    <dgm:cxn modelId="{E9C7F854-51A3-4F6E-AA0E-9FB5989367A3}" type="presParOf" srcId="{09BDF8EF-EB09-442E-AD2C-ADA75A06A3DC}" destId="{A340BD1E-B8BE-4969-BF65-15608E0FE611}" srcOrd="0" destOrd="0" presId="urn:microsoft.com/office/officeart/2005/8/layout/hList1"/>
    <dgm:cxn modelId="{8AB4D24B-9E4D-4B8A-BE72-D5B6A9FCB4E1}" type="presParOf" srcId="{09BDF8EF-EB09-442E-AD2C-ADA75A06A3DC}" destId="{65E1B640-C849-4D9A-9529-8C2B2C39193C}" srcOrd="1" destOrd="0" presId="urn:microsoft.com/office/officeart/2005/8/layout/hList1"/>
    <dgm:cxn modelId="{16785A53-4E29-4386-AED0-DD64191439FF}" type="presParOf" srcId="{66F9BF58-D200-4B47-984E-89E3E321FC68}" destId="{B4278D9F-8ADA-4C9A-8483-2360FA28DE99}" srcOrd="1" destOrd="0" presId="urn:microsoft.com/office/officeart/2005/8/layout/hList1"/>
    <dgm:cxn modelId="{198115F6-FD53-4344-B626-6967F0475B1C}" type="presParOf" srcId="{66F9BF58-D200-4B47-984E-89E3E321FC68}" destId="{B0BF25ED-8BED-469A-BC4B-958D180C6A51}" srcOrd="2" destOrd="0" presId="urn:microsoft.com/office/officeart/2005/8/layout/hList1"/>
    <dgm:cxn modelId="{272BE095-F62B-4BF4-81BD-AD7788B13D4E}" type="presParOf" srcId="{B0BF25ED-8BED-469A-BC4B-958D180C6A51}" destId="{2E57DEA2-CB68-4FE0-888E-57E127C7A9CA}" srcOrd="0" destOrd="0" presId="urn:microsoft.com/office/officeart/2005/8/layout/hList1"/>
    <dgm:cxn modelId="{B7A9BAE2-5FEF-466A-8A54-8BD590A53C44}" type="presParOf" srcId="{B0BF25ED-8BED-469A-BC4B-958D180C6A51}" destId="{FBACC635-6D87-48D8-AAA1-4E643AC1E4D2}" srcOrd="1" destOrd="0" presId="urn:microsoft.com/office/officeart/2005/8/layout/hList1"/>
    <dgm:cxn modelId="{F9DE6D31-C87D-483C-8AE6-E60EDD21E0E4}" type="presParOf" srcId="{66F9BF58-D200-4B47-984E-89E3E321FC68}" destId="{7DF8097D-4F27-4388-9774-D6731D4BB747}" srcOrd="3" destOrd="0" presId="urn:microsoft.com/office/officeart/2005/8/layout/hList1"/>
    <dgm:cxn modelId="{72305386-16BC-40AF-923B-53AC6C2CDBA0}" type="presParOf" srcId="{66F9BF58-D200-4B47-984E-89E3E321FC68}" destId="{D077A055-55EC-49CE-A1D5-78BB094019CF}" srcOrd="4" destOrd="0" presId="urn:microsoft.com/office/officeart/2005/8/layout/hList1"/>
    <dgm:cxn modelId="{C218F64A-F688-462F-B2C8-A4621B3A3FED}" type="presParOf" srcId="{D077A055-55EC-49CE-A1D5-78BB094019CF}" destId="{71C3CE6A-4767-4564-A681-97112A16DBD8}" srcOrd="0" destOrd="0" presId="urn:microsoft.com/office/officeart/2005/8/layout/hList1"/>
    <dgm:cxn modelId="{D09282E6-58D6-432A-AA30-64B0481250B8}" type="presParOf" srcId="{D077A055-55EC-49CE-A1D5-78BB094019CF}" destId="{E8F67F69-BA21-4D8F-AE56-789FF1CBFC01}" srcOrd="1" destOrd="0" presId="urn:microsoft.com/office/officeart/2005/8/layout/hList1"/>
    <dgm:cxn modelId="{6143B57B-D365-4F28-9E00-EED79D9CD6BE}" type="presParOf" srcId="{66F9BF58-D200-4B47-984E-89E3E321FC68}" destId="{2AD8D934-139C-4EFE-A7EA-9E65D7C1A3EA}" srcOrd="5" destOrd="0" presId="urn:microsoft.com/office/officeart/2005/8/layout/hList1"/>
    <dgm:cxn modelId="{3D854389-A0A9-49BE-956D-82CF0B95FEB4}" type="presParOf" srcId="{66F9BF58-D200-4B47-984E-89E3E321FC68}" destId="{9F449184-D475-4869-8A01-16C8FFA12411}" srcOrd="6" destOrd="0" presId="urn:microsoft.com/office/officeart/2005/8/layout/hList1"/>
    <dgm:cxn modelId="{3914EE5A-0098-48A7-8D88-0B5C8BB44E66}" type="presParOf" srcId="{9F449184-D475-4869-8A01-16C8FFA12411}" destId="{180B05B4-3B8A-4AE4-8145-20E52CB11F2C}" srcOrd="0" destOrd="0" presId="urn:microsoft.com/office/officeart/2005/8/layout/hList1"/>
    <dgm:cxn modelId="{6D65E5EB-DC2D-4467-9D3D-1A3DD28961AD}" type="presParOf" srcId="{9F449184-D475-4869-8A01-16C8FFA12411}" destId="{A45AB80B-9A75-4DC3-A00D-49DC633A5177}"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ACFDA3E4-BEC6-4484-9510-8DEDB4037365}" type="doc">
      <dgm:prSet loTypeId="urn:microsoft.com/office/officeart/2017/3/layout/HorizontalLabelsTimeline" loCatId="process" qsTypeId="urn:microsoft.com/office/officeart/2005/8/quickstyle/simple1" qsCatId="simple" csTypeId="urn:microsoft.com/office/officeart/2005/8/colors/colorful2" csCatId="colorful" phldr="1"/>
      <dgm:spPr/>
      <dgm:t>
        <a:bodyPr/>
        <a:lstStyle/>
        <a:p>
          <a:endParaRPr lang="en-US"/>
        </a:p>
      </dgm:t>
    </dgm:pt>
    <dgm:pt modelId="{E1DBE903-07CE-4EF5-9E6A-940289AD9449}">
      <dgm:prSet custT="1"/>
      <dgm:spPr/>
      <dgm:t>
        <a:bodyPr/>
        <a:lstStyle/>
        <a:p>
          <a:pPr>
            <a:defRPr b="1"/>
          </a:pPr>
          <a:r>
            <a:rPr lang="en-US" sz="2000" dirty="0">
              <a:latin typeface="Arial" panose="020B0604020202020204" pitchFamily="34" charset="0"/>
              <a:cs typeface="Arial" panose="020B0604020202020204" pitchFamily="34" charset="0"/>
            </a:rPr>
            <a:t>1967</a:t>
          </a:r>
        </a:p>
      </dgm:t>
    </dgm:pt>
    <dgm:pt modelId="{D7CF5D09-781F-455D-805C-43F861858316}" type="parTrans" cxnId="{C070ED43-59C8-419F-80B9-74E09B8B203D}">
      <dgm:prSet/>
      <dgm:spPr/>
      <dgm:t>
        <a:bodyPr/>
        <a:lstStyle/>
        <a:p>
          <a:endParaRPr lang="en-US"/>
        </a:p>
      </dgm:t>
    </dgm:pt>
    <dgm:pt modelId="{D4135E11-2C3E-4A78-916A-DA5E0FDFFC58}" type="sibTrans" cxnId="{C070ED43-59C8-419F-80B9-74E09B8B203D}">
      <dgm:prSet/>
      <dgm:spPr/>
      <dgm:t>
        <a:bodyPr/>
        <a:lstStyle/>
        <a:p>
          <a:endParaRPr lang="en-US"/>
        </a:p>
      </dgm:t>
    </dgm:pt>
    <dgm:pt modelId="{BF49726E-3D1C-43D8-A29F-B5BA858AF9B6}">
      <dgm:prSet/>
      <dgm:spPr/>
      <dgm:t>
        <a:bodyPr/>
        <a:lstStyle/>
        <a:p>
          <a:r>
            <a:rPr lang="en-US" dirty="0">
              <a:latin typeface="Arial" panose="020B0604020202020204" pitchFamily="34" charset="0"/>
              <a:cs typeface="Arial" panose="020B0604020202020204" pitchFamily="34" charset="0"/>
            </a:rPr>
            <a:t>Medical Schemes Act,72 of 1967: integrated regulator – Council of Medical Schemes, Registrar &amp; NAMS</a:t>
          </a:r>
        </a:p>
      </dgm:t>
    </dgm:pt>
    <dgm:pt modelId="{82E631FB-0D29-454B-A0C7-8D48ADCFC1A1}" type="parTrans" cxnId="{A45ED0F3-9AF4-445B-A5B7-3AD85DCF7A40}">
      <dgm:prSet/>
      <dgm:spPr/>
      <dgm:t>
        <a:bodyPr/>
        <a:lstStyle/>
        <a:p>
          <a:endParaRPr lang="en-US"/>
        </a:p>
      </dgm:t>
    </dgm:pt>
    <dgm:pt modelId="{9F5EEB31-72DB-4D1C-B364-09F0C6E9E55B}" type="sibTrans" cxnId="{A45ED0F3-9AF4-445B-A5B7-3AD85DCF7A40}">
      <dgm:prSet/>
      <dgm:spPr/>
      <dgm:t>
        <a:bodyPr/>
        <a:lstStyle/>
        <a:p>
          <a:endParaRPr lang="en-US"/>
        </a:p>
      </dgm:t>
    </dgm:pt>
    <dgm:pt modelId="{FAF9A425-7867-4B90-9754-FF9BE44A7A0C}">
      <dgm:prSet custT="1"/>
      <dgm:spPr/>
      <dgm:t>
        <a:bodyPr/>
        <a:lstStyle/>
        <a:p>
          <a:pPr>
            <a:defRPr b="1"/>
          </a:pPr>
          <a:r>
            <a:rPr lang="en-US" sz="2000" dirty="0">
              <a:latin typeface="Arial" panose="020B0604020202020204" pitchFamily="34" charset="0"/>
              <a:cs typeface="Arial" panose="020B0604020202020204" pitchFamily="34" charset="0"/>
            </a:rPr>
            <a:t>1995</a:t>
          </a:r>
        </a:p>
      </dgm:t>
    </dgm:pt>
    <dgm:pt modelId="{A45AD62D-7657-4AA1-A8A9-8DF43ACB78D0}" type="parTrans" cxnId="{9CC9A4FA-CAEE-4F9D-B8DC-5EA221CC909B}">
      <dgm:prSet/>
      <dgm:spPr/>
      <dgm:t>
        <a:bodyPr/>
        <a:lstStyle/>
        <a:p>
          <a:endParaRPr lang="en-US"/>
        </a:p>
      </dgm:t>
    </dgm:pt>
    <dgm:pt modelId="{2BCAE25D-6E34-4A22-AE94-655885D5D44B}" type="sibTrans" cxnId="{9CC9A4FA-CAEE-4F9D-B8DC-5EA221CC909B}">
      <dgm:prSet/>
      <dgm:spPr/>
      <dgm:t>
        <a:bodyPr/>
        <a:lstStyle/>
        <a:p>
          <a:endParaRPr lang="en-US"/>
        </a:p>
      </dgm:t>
    </dgm:pt>
    <dgm:pt modelId="{8C394B3F-289F-4264-85DD-0E95900DE1E2}">
      <dgm:prSet custT="1"/>
      <dgm:spPr/>
      <dgm:t>
        <a:bodyPr/>
        <a:lstStyle/>
        <a:p>
          <a:pPr algn="just"/>
          <a:r>
            <a:rPr lang="en-US" sz="2000" dirty="0">
              <a:latin typeface="Arial" panose="020B0604020202020204" pitchFamily="34" charset="0"/>
              <a:cs typeface="Arial" panose="020B0604020202020204" pitchFamily="34" charset="0"/>
            </a:rPr>
            <a:t>Medical Aid Funds Ac, 23 of 1995: integrated governance but dual regulators- </a:t>
          </a:r>
          <a:r>
            <a:rPr lang="en-US" sz="2000" dirty="0" err="1">
              <a:latin typeface="Arial" panose="020B0604020202020204" pitchFamily="34" charset="0"/>
              <a:cs typeface="Arial" panose="020B0604020202020204" pitchFamily="34" charset="0"/>
            </a:rPr>
            <a:t>Namaf</a:t>
          </a:r>
          <a:r>
            <a:rPr lang="en-US" sz="2000" dirty="0">
              <a:latin typeface="Arial" panose="020B0604020202020204" pitchFamily="34" charset="0"/>
              <a:cs typeface="Arial" panose="020B0604020202020204" pitchFamily="34" charset="0"/>
            </a:rPr>
            <a:t> &amp; NAMFISA.</a:t>
          </a:r>
        </a:p>
      </dgm:t>
    </dgm:pt>
    <dgm:pt modelId="{DF579AE9-3D87-4423-A97D-B0D7FC7255CC}" type="parTrans" cxnId="{E58416BF-8EE0-4624-976C-8533E3D63BBC}">
      <dgm:prSet/>
      <dgm:spPr/>
      <dgm:t>
        <a:bodyPr/>
        <a:lstStyle/>
        <a:p>
          <a:endParaRPr lang="en-US"/>
        </a:p>
      </dgm:t>
    </dgm:pt>
    <dgm:pt modelId="{A4296B1F-336C-405A-857F-05EAB8E13497}" type="sibTrans" cxnId="{E58416BF-8EE0-4624-976C-8533E3D63BBC}">
      <dgm:prSet/>
      <dgm:spPr/>
      <dgm:t>
        <a:bodyPr/>
        <a:lstStyle/>
        <a:p>
          <a:endParaRPr lang="en-US"/>
        </a:p>
      </dgm:t>
    </dgm:pt>
    <dgm:pt modelId="{1831F949-674D-46C0-BC73-8073FFB0DC1B}">
      <dgm:prSet custT="1"/>
      <dgm:spPr/>
      <dgm:t>
        <a:bodyPr/>
        <a:lstStyle/>
        <a:p>
          <a:pPr>
            <a:defRPr b="1"/>
          </a:pPr>
          <a:r>
            <a:rPr lang="en-US" sz="2000" dirty="0">
              <a:latin typeface="Arial" panose="020B0604020202020204" pitchFamily="34" charset="0"/>
              <a:cs typeface="Arial" panose="020B0604020202020204" pitchFamily="34" charset="0"/>
            </a:rPr>
            <a:t>2001</a:t>
          </a:r>
        </a:p>
      </dgm:t>
    </dgm:pt>
    <dgm:pt modelId="{2A296FF9-E011-48F8-9510-4343345F651A}" type="parTrans" cxnId="{30E78020-25BC-47A5-B8A4-46E37AB808D5}">
      <dgm:prSet/>
      <dgm:spPr/>
      <dgm:t>
        <a:bodyPr/>
        <a:lstStyle/>
        <a:p>
          <a:endParaRPr lang="en-US"/>
        </a:p>
      </dgm:t>
    </dgm:pt>
    <dgm:pt modelId="{E991E361-6EB9-4DE2-AD20-464A718D17EE}" type="sibTrans" cxnId="{30E78020-25BC-47A5-B8A4-46E37AB808D5}">
      <dgm:prSet/>
      <dgm:spPr/>
      <dgm:t>
        <a:bodyPr/>
        <a:lstStyle/>
        <a:p>
          <a:endParaRPr lang="en-US"/>
        </a:p>
      </dgm:t>
    </dgm:pt>
    <dgm:pt modelId="{C6C2547A-0420-4DC3-BF84-1DF77DB7B27F}">
      <dgm:prSet/>
      <dgm:spPr/>
      <dgm:t>
        <a:bodyPr/>
        <a:lstStyle/>
        <a:p>
          <a:r>
            <a:rPr lang="en-US" dirty="0">
              <a:latin typeface="Arial" panose="020B0604020202020204" pitchFamily="34" charset="0"/>
              <a:cs typeface="Arial" panose="020B0604020202020204" pitchFamily="34" charset="0"/>
            </a:rPr>
            <a:t>NAMFISA Act, 3 of 2001: CEO of NAMFISA becomes Registrar </a:t>
          </a:r>
        </a:p>
      </dgm:t>
    </dgm:pt>
    <dgm:pt modelId="{2C1F9AB7-1064-47D3-93CC-2A0ABA668F5D}" type="parTrans" cxnId="{0742C38C-DA2B-4AEF-A7D0-48726CC79575}">
      <dgm:prSet/>
      <dgm:spPr/>
      <dgm:t>
        <a:bodyPr/>
        <a:lstStyle/>
        <a:p>
          <a:endParaRPr lang="en-US"/>
        </a:p>
      </dgm:t>
    </dgm:pt>
    <dgm:pt modelId="{D0D154E7-0F37-4176-AB76-9A8ACBC75B8C}" type="sibTrans" cxnId="{0742C38C-DA2B-4AEF-A7D0-48726CC79575}">
      <dgm:prSet/>
      <dgm:spPr/>
      <dgm:t>
        <a:bodyPr/>
        <a:lstStyle/>
        <a:p>
          <a:endParaRPr lang="en-US"/>
        </a:p>
      </dgm:t>
    </dgm:pt>
    <dgm:pt modelId="{BAC60FB9-FB3E-49F9-92EB-F3E57CB44C5D}">
      <dgm:prSet custT="1"/>
      <dgm:spPr/>
      <dgm:t>
        <a:bodyPr/>
        <a:lstStyle/>
        <a:p>
          <a:pPr>
            <a:defRPr b="1"/>
          </a:pPr>
          <a:r>
            <a:rPr lang="en-US" sz="2000" dirty="0">
              <a:latin typeface="Arial" panose="020B0604020202020204" pitchFamily="34" charset="0"/>
              <a:cs typeface="Arial" panose="020B0604020202020204" pitchFamily="34" charset="0"/>
            </a:rPr>
            <a:t>2016</a:t>
          </a:r>
        </a:p>
      </dgm:t>
    </dgm:pt>
    <dgm:pt modelId="{A1C26FBE-5102-4643-B4B9-EBADA33D3D5E}" type="parTrans" cxnId="{5AA77E9F-7D1F-4715-843F-E92CC18796E8}">
      <dgm:prSet/>
      <dgm:spPr/>
      <dgm:t>
        <a:bodyPr/>
        <a:lstStyle/>
        <a:p>
          <a:endParaRPr lang="en-US"/>
        </a:p>
      </dgm:t>
    </dgm:pt>
    <dgm:pt modelId="{4548E257-3373-4085-9C17-0671AA20727B}" type="sibTrans" cxnId="{5AA77E9F-7D1F-4715-843F-E92CC18796E8}">
      <dgm:prSet/>
      <dgm:spPr/>
      <dgm:t>
        <a:bodyPr/>
        <a:lstStyle/>
        <a:p>
          <a:endParaRPr lang="en-US"/>
        </a:p>
      </dgm:t>
    </dgm:pt>
    <dgm:pt modelId="{CBB96C4F-CA16-4C0C-9D6C-F8B5C2479FE6}">
      <dgm:prSet custT="1"/>
      <dgm:spPr/>
      <dgm:t>
        <a:bodyPr/>
        <a:lstStyle/>
        <a:p>
          <a:pPr algn="just"/>
          <a:r>
            <a:rPr lang="en-US" sz="2000" dirty="0">
              <a:latin typeface="Arial" panose="020B0604020202020204" pitchFamily="34" charset="0"/>
              <a:cs typeface="Arial" panose="020B0604020202020204" pitchFamily="34" charset="0"/>
            </a:rPr>
            <a:t>Medical Aid Funds Amendment Act, 11 of 2016: </a:t>
          </a:r>
          <a:r>
            <a:rPr lang="en-US" sz="2000" b="1" dirty="0">
              <a:latin typeface="Arial" panose="020B0604020202020204" pitchFamily="34" charset="0"/>
              <a:cs typeface="Arial" panose="020B0604020202020204" pitchFamily="34" charset="0"/>
            </a:rPr>
            <a:t>change of ministerial line oversight </a:t>
          </a:r>
          <a:r>
            <a:rPr lang="en-US" sz="2000" dirty="0">
              <a:latin typeface="Arial" panose="020B0604020202020204" pitchFamily="34" charset="0"/>
              <a:cs typeface="Arial" panose="020B0604020202020204" pitchFamily="34" charset="0"/>
            </a:rPr>
            <a:t>from </a:t>
          </a:r>
          <a:r>
            <a:rPr lang="en-US" sz="2000" dirty="0" err="1">
              <a:latin typeface="Arial" panose="020B0604020202020204" pitchFamily="34" charset="0"/>
              <a:cs typeface="Arial" panose="020B0604020202020204" pitchFamily="34" charset="0"/>
            </a:rPr>
            <a:t>MoHSS</a:t>
          </a:r>
          <a:r>
            <a:rPr lang="en-US" sz="2000" dirty="0">
              <a:latin typeface="Arial" panose="020B0604020202020204" pitchFamily="34" charset="0"/>
              <a:cs typeface="Arial" panose="020B0604020202020204" pitchFamily="34" charset="0"/>
            </a:rPr>
            <a:t> to MoF.</a:t>
          </a:r>
        </a:p>
      </dgm:t>
    </dgm:pt>
    <dgm:pt modelId="{A74A5B1A-FF91-4360-80A6-6BEBD770BCAB}" type="parTrans" cxnId="{47EC3531-D1B7-47FE-8ACC-D0220803E28E}">
      <dgm:prSet/>
      <dgm:spPr/>
      <dgm:t>
        <a:bodyPr/>
        <a:lstStyle/>
        <a:p>
          <a:endParaRPr lang="en-US"/>
        </a:p>
      </dgm:t>
    </dgm:pt>
    <dgm:pt modelId="{5D7A3B7B-0B51-4EA3-9A3D-8C31D7CA9C46}" type="sibTrans" cxnId="{47EC3531-D1B7-47FE-8ACC-D0220803E28E}">
      <dgm:prSet/>
      <dgm:spPr/>
      <dgm:t>
        <a:bodyPr/>
        <a:lstStyle/>
        <a:p>
          <a:endParaRPr lang="en-US"/>
        </a:p>
      </dgm:t>
    </dgm:pt>
    <dgm:pt modelId="{6801F8EA-7DE1-421F-8AAA-B8D1BD15B035}">
      <dgm:prSet custT="1"/>
      <dgm:spPr/>
      <dgm:t>
        <a:bodyPr/>
        <a:lstStyle/>
        <a:p>
          <a:pPr>
            <a:defRPr b="1"/>
          </a:pPr>
          <a:r>
            <a:rPr lang="en-US" sz="2000" dirty="0">
              <a:latin typeface="Arial" panose="020B0604020202020204" pitchFamily="34" charset="0"/>
              <a:cs typeface="Arial" panose="020B0604020202020204" pitchFamily="34" charset="0"/>
            </a:rPr>
            <a:t>2021</a:t>
          </a:r>
        </a:p>
      </dgm:t>
    </dgm:pt>
    <dgm:pt modelId="{2D22986F-133A-4DB6-AE29-87B0A489A4DD}" type="parTrans" cxnId="{CF1A0EA9-25C0-4D4D-AD4F-4DA3A2923C51}">
      <dgm:prSet/>
      <dgm:spPr/>
      <dgm:t>
        <a:bodyPr/>
        <a:lstStyle/>
        <a:p>
          <a:endParaRPr lang="en-US"/>
        </a:p>
      </dgm:t>
    </dgm:pt>
    <dgm:pt modelId="{B094CD56-0ADB-4F1A-AD4A-D3A4E1DECF03}" type="sibTrans" cxnId="{CF1A0EA9-25C0-4D4D-AD4F-4DA3A2923C51}">
      <dgm:prSet/>
      <dgm:spPr/>
      <dgm:t>
        <a:bodyPr/>
        <a:lstStyle/>
        <a:p>
          <a:endParaRPr lang="en-US"/>
        </a:p>
      </dgm:t>
    </dgm:pt>
    <dgm:pt modelId="{B1DF679E-5378-4737-909C-A4D5B693FD33}">
      <dgm:prSet custT="1"/>
      <dgm:spPr/>
      <dgm:t>
        <a:bodyPr/>
        <a:lstStyle/>
        <a:p>
          <a:pPr algn="just"/>
          <a:r>
            <a:rPr lang="en-US" sz="1600" dirty="0">
              <a:latin typeface="Arial" panose="020B0604020202020204" pitchFamily="34" charset="0"/>
              <a:cs typeface="Arial" panose="020B0604020202020204" pitchFamily="34" charset="0"/>
            </a:rPr>
            <a:t>FIM Act, 2 of 2021: two separate legislations under two separate entities – NAMFISA (financial) and </a:t>
          </a:r>
          <a:r>
            <a:rPr lang="en-US" sz="1600" dirty="0" err="1">
              <a:latin typeface="Arial" panose="020B0604020202020204" pitchFamily="34" charset="0"/>
              <a:cs typeface="Arial" panose="020B0604020202020204" pitchFamily="34" charset="0"/>
            </a:rPr>
            <a:t>Namaf</a:t>
          </a:r>
          <a:r>
            <a:rPr lang="en-US" sz="1600" dirty="0">
              <a:latin typeface="Arial" panose="020B0604020202020204" pitchFamily="34" charset="0"/>
              <a:cs typeface="Arial" panose="020B0604020202020204" pitchFamily="34" charset="0"/>
            </a:rPr>
            <a:t> (clinical conduct).</a:t>
          </a:r>
        </a:p>
      </dgm:t>
    </dgm:pt>
    <dgm:pt modelId="{8648484F-6559-4BE5-8547-A23D1D882D2C}" type="parTrans" cxnId="{12BE0F41-0328-47E6-BF26-A3DF86E0BBF6}">
      <dgm:prSet/>
      <dgm:spPr/>
      <dgm:t>
        <a:bodyPr/>
        <a:lstStyle/>
        <a:p>
          <a:endParaRPr lang="en-US"/>
        </a:p>
      </dgm:t>
    </dgm:pt>
    <dgm:pt modelId="{A2469FF9-BE16-4F91-88CB-52235A275865}" type="sibTrans" cxnId="{12BE0F41-0328-47E6-BF26-A3DF86E0BBF6}">
      <dgm:prSet/>
      <dgm:spPr/>
      <dgm:t>
        <a:bodyPr/>
        <a:lstStyle/>
        <a:p>
          <a:endParaRPr lang="en-US"/>
        </a:p>
      </dgm:t>
    </dgm:pt>
    <dgm:pt modelId="{7309B903-CC10-42CC-9689-50571463AF5E}" type="pres">
      <dgm:prSet presAssocID="{ACFDA3E4-BEC6-4484-9510-8DEDB4037365}" presName="root" presStyleCnt="0">
        <dgm:presLayoutVars>
          <dgm:chMax/>
          <dgm:chPref/>
          <dgm:animLvl val="lvl"/>
        </dgm:presLayoutVars>
      </dgm:prSet>
      <dgm:spPr/>
    </dgm:pt>
    <dgm:pt modelId="{291ACAFE-A837-4535-BC5A-D26DD8F64FC7}" type="pres">
      <dgm:prSet presAssocID="{ACFDA3E4-BEC6-4484-9510-8DEDB4037365}" presName="divider" presStyleLbl="fgAcc1" presStyleIdx="0" presStyleCnt="1"/>
      <dgm:spPr/>
    </dgm:pt>
    <dgm:pt modelId="{D2276EFE-2CB4-4165-9E98-121F60232B9E}" type="pres">
      <dgm:prSet presAssocID="{ACFDA3E4-BEC6-4484-9510-8DEDB4037365}" presName="nodes" presStyleCnt="0">
        <dgm:presLayoutVars>
          <dgm:chMax/>
          <dgm:chPref/>
          <dgm:animLvl val="lvl"/>
        </dgm:presLayoutVars>
      </dgm:prSet>
      <dgm:spPr/>
    </dgm:pt>
    <dgm:pt modelId="{5D30E9A6-4FD8-4301-937F-135AAF9DF276}" type="pres">
      <dgm:prSet presAssocID="{E1DBE903-07CE-4EF5-9E6A-940289AD9449}" presName="composite" presStyleCnt="0"/>
      <dgm:spPr/>
    </dgm:pt>
    <dgm:pt modelId="{A12CDAB4-F561-44A3-A501-4EC0D297EE83}" type="pres">
      <dgm:prSet presAssocID="{E1DBE903-07CE-4EF5-9E6A-940289AD9449}" presName="L1TextContainer" presStyleLbl="alignNode1" presStyleIdx="0" presStyleCnt="5" custLinFactNeighborX="-264" custLinFactNeighborY="-1707">
        <dgm:presLayoutVars>
          <dgm:chMax val="1"/>
          <dgm:chPref val="1"/>
          <dgm:bulletEnabled val="1"/>
        </dgm:presLayoutVars>
      </dgm:prSet>
      <dgm:spPr/>
    </dgm:pt>
    <dgm:pt modelId="{D5343EFB-CB75-43F4-BFF5-FF9E4FE6E5C2}" type="pres">
      <dgm:prSet presAssocID="{E1DBE903-07CE-4EF5-9E6A-940289AD9449}" presName="L2TextContainerWrapper" presStyleCnt="0">
        <dgm:presLayoutVars>
          <dgm:bulletEnabled val="1"/>
        </dgm:presLayoutVars>
      </dgm:prSet>
      <dgm:spPr/>
    </dgm:pt>
    <dgm:pt modelId="{DFBED4A5-A09A-4FF5-857B-9CC4395A57DD}" type="pres">
      <dgm:prSet presAssocID="{E1DBE903-07CE-4EF5-9E6A-940289AD9449}" presName="L2TextContainer" presStyleLbl="bgAccFollowNode1" presStyleIdx="0" presStyleCnt="5"/>
      <dgm:spPr/>
    </dgm:pt>
    <dgm:pt modelId="{85214F05-ABE4-416F-A386-E4B60170B5F2}" type="pres">
      <dgm:prSet presAssocID="{E1DBE903-07CE-4EF5-9E6A-940289AD9449}" presName="FlexibleEmptyPlaceHolder" presStyleCnt="0"/>
      <dgm:spPr/>
    </dgm:pt>
    <dgm:pt modelId="{5565594D-4BDC-43BA-8A3E-8A5F7BE26450}" type="pres">
      <dgm:prSet presAssocID="{E1DBE903-07CE-4EF5-9E6A-940289AD9449}" presName="ConnectLine" presStyleLbl="sibTrans1D1" presStyleIdx="0" presStyleCnt="5"/>
      <dgm:spPr/>
    </dgm:pt>
    <dgm:pt modelId="{51BEE24B-E9E5-457E-BCD4-8DD1EEC6D6CC}" type="pres">
      <dgm:prSet presAssocID="{E1DBE903-07CE-4EF5-9E6A-940289AD9449}" presName="ConnectorPoint" presStyleLbl="node1" presStyleIdx="0" presStyleCnt="5"/>
      <dgm:spPr>
        <a:solidFill>
          <a:schemeClr val="accent2">
            <a:hueOff val="0"/>
            <a:satOff val="0"/>
            <a:lumOff val="0"/>
            <a:alphaOff val="0"/>
          </a:schemeClr>
        </a:solidFill>
        <a:ln w="6350" cap="flat" cmpd="sng" algn="ctr">
          <a:solidFill>
            <a:schemeClr val="lt1">
              <a:hueOff val="0"/>
              <a:satOff val="0"/>
              <a:lumOff val="0"/>
              <a:alphaOff val="0"/>
            </a:schemeClr>
          </a:solidFill>
          <a:prstDash val="solid"/>
          <a:miter lim="800000"/>
        </a:ln>
        <a:effectLst/>
      </dgm:spPr>
    </dgm:pt>
    <dgm:pt modelId="{2A0BFCE1-B444-431C-99B5-47E7F176A665}" type="pres">
      <dgm:prSet presAssocID="{E1DBE903-07CE-4EF5-9E6A-940289AD9449}" presName="EmptyPlaceHolder" presStyleCnt="0"/>
      <dgm:spPr/>
    </dgm:pt>
    <dgm:pt modelId="{30BA2A5C-589C-4829-81F3-42449D408C5A}" type="pres">
      <dgm:prSet presAssocID="{D4135E11-2C3E-4A78-916A-DA5E0FDFFC58}" presName="spaceBetweenRectangles" presStyleCnt="0"/>
      <dgm:spPr/>
    </dgm:pt>
    <dgm:pt modelId="{F25B0428-8401-4E6C-9BF6-3796A393DE5F}" type="pres">
      <dgm:prSet presAssocID="{FAF9A425-7867-4B90-9754-FF9BE44A7A0C}" presName="composite" presStyleCnt="0"/>
      <dgm:spPr/>
    </dgm:pt>
    <dgm:pt modelId="{31AC8E99-C66A-4A0C-ABFB-EEBA6A395039}" type="pres">
      <dgm:prSet presAssocID="{FAF9A425-7867-4B90-9754-FF9BE44A7A0C}" presName="L1TextContainer" presStyleLbl="alignNode1" presStyleIdx="1" presStyleCnt="5">
        <dgm:presLayoutVars>
          <dgm:chMax val="1"/>
          <dgm:chPref val="1"/>
          <dgm:bulletEnabled val="1"/>
        </dgm:presLayoutVars>
      </dgm:prSet>
      <dgm:spPr/>
    </dgm:pt>
    <dgm:pt modelId="{7A1213A1-7188-4EA6-BD15-9DF9E3CC5DAD}" type="pres">
      <dgm:prSet presAssocID="{FAF9A425-7867-4B90-9754-FF9BE44A7A0C}" presName="L2TextContainerWrapper" presStyleCnt="0">
        <dgm:presLayoutVars>
          <dgm:bulletEnabled val="1"/>
        </dgm:presLayoutVars>
      </dgm:prSet>
      <dgm:spPr/>
    </dgm:pt>
    <dgm:pt modelId="{C73414D3-AE44-4181-B5A6-9555AD7DBF47}" type="pres">
      <dgm:prSet presAssocID="{FAF9A425-7867-4B90-9754-FF9BE44A7A0C}" presName="L2TextContainer" presStyleLbl="bgAccFollowNode1" presStyleIdx="1" presStyleCnt="5"/>
      <dgm:spPr/>
    </dgm:pt>
    <dgm:pt modelId="{0312DC7F-638C-4DBA-A979-06F41E1637FC}" type="pres">
      <dgm:prSet presAssocID="{FAF9A425-7867-4B90-9754-FF9BE44A7A0C}" presName="FlexibleEmptyPlaceHolder" presStyleCnt="0"/>
      <dgm:spPr/>
    </dgm:pt>
    <dgm:pt modelId="{649DA93D-F2FE-4CB7-910B-364867F15054}" type="pres">
      <dgm:prSet presAssocID="{FAF9A425-7867-4B90-9754-FF9BE44A7A0C}" presName="ConnectLine" presStyleLbl="sibTrans1D1" presStyleIdx="1" presStyleCnt="5"/>
      <dgm:spPr/>
    </dgm:pt>
    <dgm:pt modelId="{4BC18C44-4913-4975-A3F6-6D3F03D8BC6B}" type="pres">
      <dgm:prSet presAssocID="{FAF9A425-7867-4B90-9754-FF9BE44A7A0C}" presName="ConnectorPoint" presStyleLbl="node1" presStyleIdx="1" presStyleCnt="5"/>
      <dgm:spPr>
        <a:solidFill>
          <a:schemeClr val="accent2">
            <a:hueOff val="-363841"/>
            <a:satOff val="-20982"/>
            <a:lumOff val="2157"/>
            <a:alphaOff val="0"/>
          </a:schemeClr>
        </a:solidFill>
        <a:ln w="6350" cap="flat" cmpd="sng" algn="ctr">
          <a:solidFill>
            <a:schemeClr val="lt1">
              <a:hueOff val="0"/>
              <a:satOff val="0"/>
              <a:lumOff val="0"/>
              <a:alphaOff val="0"/>
            </a:schemeClr>
          </a:solidFill>
          <a:prstDash val="solid"/>
          <a:miter lim="800000"/>
        </a:ln>
        <a:effectLst/>
      </dgm:spPr>
    </dgm:pt>
    <dgm:pt modelId="{BC40724D-0792-45B8-BE80-9E6D866435C4}" type="pres">
      <dgm:prSet presAssocID="{FAF9A425-7867-4B90-9754-FF9BE44A7A0C}" presName="EmptyPlaceHolder" presStyleCnt="0"/>
      <dgm:spPr/>
    </dgm:pt>
    <dgm:pt modelId="{54D40B74-A76E-4B09-8A92-1C49E2ED773C}" type="pres">
      <dgm:prSet presAssocID="{2BCAE25D-6E34-4A22-AE94-655885D5D44B}" presName="spaceBetweenRectangles" presStyleCnt="0"/>
      <dgm:spPr/>
    </dgm:pt>
    <dgm:pt modelId="{2A4B827D-8877-48C1-8FAB-5A7DFF06D869}" type="pres">
      <dgm:prSet presAssocID="{1831F949-674D-46C0-BC73-8073FFB0DC1B}" presName="composite" presStyleCnt="0"/>
      <dgm:spPr/>
    </dgm:pt>
    <dgm:pt modelId="{FC5104E8-D41C-4849-8732-84A11D140F2B}" type="pres">
      <dgm:prSet presAssocID="{1831F949-674D-46C0-BC73-8073FFB0DC1B}" presName="L1TextContainer" presStyleLbl="alignNode1" presStyleIdx="2" presStyleCnt="5">
        <dgm:presLayoutVars>
          <dgm:chMax val="1"/>
          <dgm:chPref val="1"/>
          <dgm:bulletEnabled val="1"/>
        </dgm:presLayoutVars>
      </dgm:prSet>
      <dgm:spPr/>
    </dgm:pt>
    <dgm:pt modelId="{26F92D7C-D5B8-4B3E-8965-134921DC02D5}" type="pres">
      <dgm:prSet presAssocID="{1831F949-674D-46C0-BC73-8073FFB0DC1B}" presName="L2TextContainerWrapper" presStyleCnt="0">
        <dgm:presLayoutVars>
          <dgm:bulletEnabled val="1"/>
        </dgm:presLayoutVars>
      </dgm:prSet>
      <dgm:spPr/>
    </dgm:pt>
    <dgm:pt modelId="{1B84D895-D13C-498E-9EF1-B1A97BE99784}" type="pres">
      <dgm:prSet presAssocID="{1831F949-674D-46C0-BC73-8073FFB0DC1B}" presName="L2TextContainer" presStyleLbl="bgAccFollowNode1" presStyleIdx="2" presStyleCnt="5"/>
      <dgm:spPr/>
    </dgm:pt>
    <dgm:pt modelId="{7F8FB23A-5337-4070-9272-1BAE7A805F43}" type="pres">
      <dgm:prSet presAssocID="{1831F949-674D-46C0-BC73-8073FFB0DC1B}" presName="FlexibleEmptyPlaceHolder" presStyleCnt="0"/>
      <dgm:spPr/>
    </dgm:pt>
    <dgm:pt modelId="{23E02619-984C-467C-8990-89BE580BE9EB}" type="pres">
      <dgm:prSet presAssocID="{1831F949-674D-46C0-BC73-8073FFB0DC1B}" presName="ConnectLine" presStyleLbl="sibTrans1D1" presStyleIdx="2" presStyleCnt="5"/>
      <dgm:spPr/>
    </dgm:pt>
    <dgm:pt modelId="{76DDAB1E-1312-41A4-BDF2-150B98454457}" type="pres">
      <dgm:prSet presAssocID="{1831F949-674D-46C0-BC73-8073FFB0DC1B}" presName="ConnectorPoint" presStyleLbl="node1" presStyleIdx="2" presStyleCnt="5"/>
      <dgm:spPr>
        <a:solidFill>
          <a:schemeClr val="accent2">
            <a:hueOff val="-727682"/>
            <a:satOff val="-41964"/>
            <a:lumOff val="4314"/>
            <a:alphaOff val="0"/>
          </a:schemeClr>
        </a:solidFill>
        <a:ln w="6350" cap="flat" cmpd="sng" algn="ctr">
          <a:solidFill>
            <a:schemeClr val="lt1">
              <a:hueOff val="0"/>
              <a:satOff val="0"/>
              <a:lumOff val="0"/>
              <a:alphaOff val="0"/>
            </a:schemeClr>
          </a:solidFill>
          <a:prstDash val="solid"/>
          <a:miter lim="800000"/>
        </a:ln>
        <a:effectLst/>
      </dgm:spPr>
    </dgm:pt>
    <dgm:pt modelId="{7D254FA4-2731-4A96-B1CF-935315000C1D}" type="pres">
      <dgm:prSet presAssocID="{1831F949-674D-46C0-BC73-8073FFB0DC1B}" presName="EmptyPlaceHolder" presStyleCnt="0"/>
      <dgm:spPr/>
    </dgm:pt>
    <dgm:pt modelId="{F84E5414-B839-4D2B-8213-0E18D065A13F}" type="pres">
      <dgm:prSet presAssocID="{E991E361-6EB9-4DE2-AD20-464A718D17EE}" presName="spaceBetweenRectangles" presStyleCnt="0"/>
      <dgm:spPr/>
    </dgm:pt>
    <dgm:pt modelId="{59384A2A-CB43-4D5D-8BE7-694C76A8AB0D}" type="pres">
      <dgm:prSet presAssocID="{BAC60FB9-FB3E-49F9-92EB-F3E57CB44C5D}" presName="composite" presStyleCnt="0"/>
      <dgm:spPr/>
    </dgm:pt>
    <dgm:pt modelId="{07FB7F22-E7E7-4FE2-9901-600F5BEE7B0E}" type="pres">
      <dgm:prSet presAssocID="{BAC60FB9-FB3E-49F9-92EB-F3E57CB44C5D}" presName="L1TextContainer" presStyleLbl="alignNode1" presStyleIdx="3" presStyleCnt="5">
        <dgm:presLayoutVars>
          <dgm:chMax val="1"/>
          <dgm:chPref val="1"/>
          <dgm:bulletEnabled val="1"/>
        </dgm:presLayoutVars>
      </dgm:prSet>
      <dgm:spPr/>
    </dgm:pt>
    <dgm:pt modelId="{61A84C9F-0A63-41BE-AA9B-7CBA85364C83}" type="pres">
      <dgm:prSet presAssocID="{BAC60FB9-FB3E-49F9-92EB-F3E57CB44C5D}" presName="L2TextContainerWrapper" presStyleCnt="0">
        <dgm:presLayoutVars>
          <dgm:bulletEnabled val="1"/>
        </dgm:presLayoutVars>
      </dgm:prSet>
      <dgm:spPr/>
    </dgm:pt>
    <dgm:pt modelId="{6905D2E3-6DCC-456A-A2B3-F3FFA055173D}" type="pres">
      <dgm:prSet presAssocID="{BAC60FB9-FB3E-49F9-92EB-F3E57CB44C5D}" presName="L2TextContainer" presStyleLbl="bgAccFollowNode1" presStyleIdx="3" presStyleCnt="5" custLinFactNeighborX="35" custLinFactNeighborY="-445"/>
      <dgm:spPr/>
    </dgm:pt>
    <dgm:pt modelId="{6081FA80-B126-4B29-9D03-D5F635FB4D93}" type="pres">
      <dgm:prSet presAssocID="{BAC60FB9-FB3E-49F9-92EB-F3E57CB44C5D}" presName="FlexibleEmptyPlaceHolder" presStyleCnt="0"/>
      <dgm:spPr/>
    </dgm:pt>
    <dgm:pt modelId="{B0959C96-FC33-4DF4-B5E4-2659BACD5E5A}" type="pres">
      <dgm:prSet presAssocID="{BAC60FB9-FB3E-49F9-92EB-F3E57CB44C5D}" presName="ConnectLine" presStyleLbl="sibTrans1D1" presStyleIdx="3" presStyleCnt="5"/>
      <dgm:spPr/>
    </dgm:pt>
    <dgm:pt modelId="{0AE75060-AB74-4356-AA06-15A5F5494FA2}" type="pres">
      <dgm:prSet presAssocID="{BAC60FB9-FB3E-49F9-92EB-F3E57CB44C5D}" presName="ConnectorPoint" presStyleLbl="node1" presStyleIdx="3" presStyleCnt="5"/>
      <dgm:spPr>
        <a:solidFill>
          <a:schemeClr val="accent2">
            <a:hueOff val="-1091522"/>
            <a:satOff val="-62946"/>
            <a:lumOff val="6471"/>
            <a:alphaOff val="0"/>
          </a:schemeClr>
        </a:solidFill>
        <a:ln w="6350" cap="flat" cmpd="sng" algn="ctr">
          <a:solidFill>
            <a:schemeClr val="lt1">
              <a:hueOff val="0"/>
              <a:satOff val="0"/>
              <a:lumOff val="0"/>
              <a:alphaOff val="0"/>
            </a:schemeClr>
          </a:solidFill>
          <a:prstDash val="solid"/>
          <a:miter lim="800000"/>
        </a:ln>
        <a:effectLst/>
      </dgm:spPr>
    </dgm:pt>
    <dgm:pt modelId="{3B375A51-5C52-4FC8-BE49-5AFFED93C445}" type="pres">
      <dgm:prSet presAssocID="{BAC60FB9-FB3E-49F9-92EB-F3E57CB44C5D}" presName="EmptyPlaceHolder" presStyleCnt="0"/>
      <dgm:spPr/>
    </dgm:pt>
    <dgm:pt modelId="{051EAA2C-A975-4EE5-97CC-345AEE610492}" type="pres">
      <dgm:prSet presAssocID="{4548E257-3373-4085-9C17-0671AA20727B}" presName="spaceBetweenRectangles" presStyleCnt="0"/>
      <dgm:spPr/>
    </dgm:pt>
    <dgm:pt modelId="{33E84313-6A05-4CF4-B46D-0F4C09D8EC01}" type="pres">
      <dgm:prSet presAssocID="{6801F8EA-7DE1-421F-8AAA-B8D1BD15B035}" presName="composite" presStyleCnt="0"/>
      <dgm:spPr/>
    </dgm:pt>
    <dgm:pt modelId="{331F4455-BDCC-4BB6-A9B3-C31337A6D080}" type="pres">
      <dgm:prSet presAssocID="{6801F8EA-7DE1-421F-8AAA-B8D1BD15B035}" presName="L1TextContainer" presStyleLbl="alignNode1" presStyleIdx="4" presStyleCnt="5">
        <dgm:presLayoutVars>
          <dgm:chMax val="1"/>
          <dgm:chPref val="1"/>
          <dgm:bulletEnabled val="1"/>
        </dgm:presLayoutVars>
      </dgm:prSet>
      <dgm:spPr/>
    </dgm:pt>
    <dgm:pt modelId="{678C81E2-0E6C-4AD8-B548-B244E6999134}" type="pres">
      <dgm:prSet presAssocID="{6801F8EA-7DE1-421F-8AAA-B8D1BD15B035}" presName="L2TextContainerWrapper" presStyleCnt="0">
        <dgm:presLayoutVars>
          <dgm:bulletEnabled val="1"/>
        </dgm:presLayoutVars>
      </dgm:prSet>
      <dgm:spPr/>
    </dgm:pt>
    <dgm:pt modelId="{5FC1A8DD-3D66-4A7E-8730-9C486085BB53}" type="pres">
      <dgm:prSet presAssocID="{6801F8EA-7DE1-421F-8AAA-B8D1BD15B035}" presName="L2TextContainer" presStyleLbl="bgAccFollowNode1" presStyleIdx="4" presStyleCnt="5"/>
      <dgm:spPr/>
    </dgm:pt>
    <dgm:pt modelId="{EC2AFBBA-7A58-47F4-B6BA-0C440FEAADD9}" type="pres">
      <dgm:prSet presAssocID="{6801F8EA-7DE1-421F-8AAA-B8D1BD15B035}" presName="FlexibleEmptyPlaceHolder" presStyleCnt="0"/>
      <dgm:spPr/>
    </dgm:pt>
    <dgm:pt modelId="{23A5BF87-A92F-41F0-BD50-C2664DD47462}" type="pres">
      <dgm:prSet presAssocID="{6801F8EA-7DE1-421F-8AAA-B8D1BD15B035}" presName="ConnectLine" presStyleLbl="sibTrans1D1" presStyleIdx="4" presStyleCnt="5"/>
      <dgm:spPr/>
    </dgm:pt>
    <dgm:pt modelId="{3BC5B923-1CC7-4175-9DCA-337F1A218B4F}" type="pres">
      <dgm:prSet presAssocID="{6801F8EA-7DE1-421F-8AAA-B8D1BD15B035}" presName="ConnectorPoint" presStyleLbl="node1" presStyleIdx="4" presStyleCnt="5"/>
      <dgm:spPr>
        <a:solidFill>
          <a:schemeClr val="accent2">
            <a:hueOff val="-1455363"/>
            <a:satOff val="-83928"/>
            <a:lumOff val="8628"/>
            <a:alphaOff val="0"/>
          </a:schemeClr>
        </a:solidFill>
        <a:ln w="6350" cap="flat" cmpd="sng" algn="ctr">
          <a:solidFill>
            <a:schemeClr val="lt1">
              <a:hueOff val="0"/>
              <a:satOff val="0"/>
              <a:lumOff val="0"/>
              <a:alphaOff val="0"/>
            </a:schemeClr>
          </a:solidFill>
          <a:prstDash val="solid"/>
          <a:miter lim="800000"/>
        </a:ln>
        <a:effectLst/>
      </dgm:spPr>
    </dgm:pt>
    <dgm:pt modelId="{CCCE9756-9FDD-482A-9151-4772B4624EB8}" type="pres">
      <dgm:prSet presAssocID="{6801F8EA-7DE1-421F-8AAA-B8D1BD15B035}" presName="EmptyPlaceHolder" presStyleCnt="0"/>
      <dgm:spPr/>
    </dgm:pt>
  </dgm:ptLst>
  <dgm:cxnLst>
    <dgm:cxn modelId="{30E78020-25BC-47A5-B8A4-46E37AB808D5}" srcId="{ACFDA3E4-BEC6-4484-9510-8DEDB4037365}" destId="{1831F949-674D-46C0-BC73-8073FFB0DC1B}" srcOrd="2" destOrd="0" parTransId="{2A296FF9-E011-48F8-9510-4343345F651A}" sibTransId="{E991E361-6EB9-4DE2-AD20-464A718D17EE}"/>
    <dgm:cxn modelId="{47EC3531-D1B7-47FE-8ACC-D0220803E28E}" srcId="{BAC60FB9-FB3E-49F9-92EB-F3E57CB44C5D}" destId="{CBB96C4F-CA16-4C0C-9D6C-F8B5C2479FE6}" srcOrd="0" destOrd="0" parTransId="{A74A5B1A-FF91-4360-80A6-6BEBD770BCAB}" sibTransId="{5D7A3B7B-0B51-4EA3-9A3D-8C31D7CA9C46}"/>
    <dgm:cxn modelId="{4BDC9536-F1FE-4B79-AA34-7CBA587CE0D3}" type="presOf" srcId="{BAC60FB9-FB3E-49F9-92EB-F3E57CB44C5D}" destId="{07FB7F22-E7E7-4FE2-9901-600F5BEE7B0E}" srcOrd="0" destOrd="0" presId="urn:microsoft.com/office/officeart/2017/3/layout/HorizontalLabelsTimeline"/>
    <dgm:cxn modelId="{12BE0F41-0328-47E6-BF26-A3DF86E0BBF6}" srcId="{6801F8EA-7DE1-421F-8AAA-B8D1BD15B035}" destId="{B1DF679E-5378-4737-909C-A4D5B693FD33}" srcOrd="0" destOrd="0" parTransId="{8648484F-6559-4BE5-8547-A23D1D882D2C}" sibTransId="{A2469FF9-BE16-4F91-88CB-52235A275865}"/>
    <dgm:cxn modelId="{C070ED43-59C8-419F-80B9-74E09B8B203D}" srcId="{ACFDA3E4-BEC6-4484-9510-8DEDB4037365}" destId="{E1DBE903-07CE-4EF5-9E6A-940289AD9449}" srcOrd="0" destOrd="0" parTransId="{D7CF5D09-781F-455D-805C-43F861858316}" sibTransId="{D4135E11-2C3E-4A78-916A-DA5E0FDFFC58}"/>
    <dgm:cxn modelId="{0742C38C-DA2B-4AEF-A7D0-48726CC79575}" srcId="{1831F949-674D-46C0-BC73-8073FFB0DC1B}" destId="{C6C2547A-0420-4DC3-BF84-1DF77DB7B27F}" srcOrd="0" destOrd="0" parTransId="{2C1F9AB7-1064-47D3-93CC-2A0ABA668F5D}" sibTransId="{D0D154E7-0F37-4176-AB76-9A8ACBC75B8C}"/>
    <dgm:cxn modelId="{4B15A495-4E0F-43F0-8CAB-4C2E67E61616}" type="presOf" srcId="{CBB96C4F-CA16-4C0C-9D6C-F8B5C2479FE6}" destId="{6905D2E3-6DCC-456A-A2B3-F3FFA055173D}" srcOrd="0" destOrd="0" presId="urn:microsoft.com/office/officeart/2017/3/layout/HorizontalLabelsTimeline"/>
    <dgm:cxn modelId="{79DF129B-39E3-4443-A8AE-626B24502A12}" type="presOf" srcId="{B1DF679E-5378-4737-909C-A4D5B693FD33}" destId="{5FC1A8DD-3D66-4A7E-8730-9C486085BB53}" srcOrd="0" destOrd="0" presId="urn:microsoft.com/office/officeart/2017/3/layout/HorizontalLabelsTimeline"/>
    <dgm:cxn modelId="{270FBE9C-4834-4E23-9093-09FCF332F768}" type="presOf" srcId="{6801F8EA-7DE1-421F-8AAA-B8D1BD15B035}" destId="{331F4455-BDCC-4BB6-A9B3-C31337A6D080}" srcOrd="0" destOrd="0" presId="urn:microsoft.com/office/officeart/2017/3/layout/HorizontalLabelsTimeline"/>
    <dgm:cxn modelId="{5AA77E9F-7D1F-4715-843F-E92CC18796E8}" srcId="{ACFDA3E4-BEC6-4484-9510-8DEDB4037365}" destId="{BAC60FB9-FB3E-49F9-92EB-F3E57CB44C5D}" srcOrd="3" destOrd="0" parTransId="{A1C26FBE-5102-4643-B4B9-EBADA33D3D5E}" sibTransId="{4548E257-3373-4085-9C17-0671AA20727B}"/>
    <dgm:cxn modelId="{9AA5D9A2-461A-4BE1-8344-3EA65699BEA0}" type="presOf" srcId="{C6C2547A-0420-4DC3-BF84-1DF77DB7B27F}" destId="{1B84D895-D13C-498E-9EF1-B1A97BE99784}" srcOrd="0" destOrd="0" presId="urn:microsoft.com/office/officeart/2017/3/layout/HorizontalLabelsTimeline"/>
    <dgm:cxn modelId="{18C0D6A7-1B40-48EB-B2C3-144214B637A0}" type="presOf" srcId="{FAF9A425-7867-4B90-9754-FF9BE44A7A0C}" destId="{31AC8E99-C66A-4A0C-ABFB-EEBA6A395039}" srcOrd="0" destOrd="0" presId="urn:microsoft.com/office/officeart/2017/3/layout/HorizontalLabelsTimeline"/>
    <dgm:cxn modelId="{CF1A0EA9-25C0-4D4D-AD4F-4DA3A2923C51}" srcId="{ACFDA3E4-BEC6-4484-9510-8DEDB4037365}" destId="{6801F8EA-7DE1-421F-8AAA-B8D1BD15B035}" srcOrd="4" destOrd="0" parTransId="{2D22986F-133A-4DB6-AE29-87B0A489A4DD}" sibTransId="{B094CD56-0ADB-4F1A-AD4A-D3A4E1DECF03}"/>
    <dgm:cxn modelId="{B1D9B6A9-579F-40AA-9B91-1E87F92BE612}" type="presOf" srcId="{ACFDA3E4-BEC6-4484-9510-8DEDB4037365}" destId="{7309B903-CC10-42CC-9689-50571463AF5E}" srcOrd="0" destOrd="0" presId="urn:microsoft.com/office/officeart/2017/3/layout/HorizontalLabelsTimeline"/>
    <dgm:cxn modelId="{E7FDA1B5-2318-415F-878C-C4643A0DA0DC}" type="presOf" srcId="{8C394B3F-289F-4264-85DD-0E95900DE1E2}" destId="{C73414D3-AE44-4181-B5A6-9555AD7DBF47}" srcOrd="0" destOrd="0" presId="urn:microsoft.com/office/officeart/2017/3/layout/HorizontalLabelsTimeline"/>
    <dgm:cxn modelId="{E58416BF-8EE0-4624-976C-8533E3D63BBC}" srcId="{FAF9A425-7867-4B90-9754-FF9BE44A7A0C}" destId="{8C394B3F-289F-4264-85DD-0E95900DE1E2}" srcOrd="0" destOrd="0" parTransId="{DF579AE9-3D87-4423-A97D-B0D7FC7255CC}" sibTransId="{A4296B1F-336C-405A-857F-05EAB8E13497}"/>
    <dgm:cxn modelId="{EA5910D2-73DA-4213-8F4D-E62C9AFBBD7A}" type="presOf" srcId="{1831F949-674D-46C0-BC73-8073FFB0DC1B}" destId="{FC5104E8-D41C-4849-8732-84A11D140F2B}" srcOrd="0" destOrd="0" presId="urn:microsoft.com/office/officeart/2017/3/layout/HorizontalLabelsTimeline"/>
    <dgm:cxn modelId="{984BBDDF-1D79-4270-B91F-87B7AD773EA9}" type="presOf" srcId="{BF49726E-3D1C-43D8-A29F-B5BA858AF9B6}" destId="{DFBED4A5-A09A-4FF5-857B-9CC4395A57DD}" srcOrd="0" destOrd="0" presId="urn:microsoft.com/office/officeart/2017/3/layout/HorizontalLabelsTimeline"/>
    <dgm:cxn modelId="{A27736F0-3EC8-4912-A135-F08A5CF01129}" type="presOf" srcId="{E1DBE903-07CE-4EF5-9E6A-940289AD9449}" destId="{A12CDAB4-F561-44A3-A501-4EC0D297EE83}" srcOrd="0" destOrd="0" presId="urn:microsoft.com/office/officeart/2017/3/layout/HorizontalLabelsTimeline"/>
    <dgm:cxn modelId="{A45ED0F3-9AF4-445B-A5B7-3AD85DCF7A40}" srcId="{E1DBE903-07CE-4EF5-9E6A-940289AD9449}" destId="{BF49726E-3D1C-43D8-A29F-B5BA858AF9B6}" srcOrd="0" destOrd="0" parTransId="{82E631FB-0D29-454B-A0C7-8D48ADCFC1A1}" sibTransId="{9F5EEB31-72DB-4D1C-B364-09F0C6E9E55B}"/>
    <dgm:cxn modelId="{9CC9A4FA-CAEE-4F9D-B8DC-5EA221CC909B}" srcId="{ACFDA3E4-BEC6-4484-9510-8DEDB4037365}" destId="{FAF9A425-7867-4B90-9754-FF9BE44A7A0C}" srcOrd="1" destOrd="0" parTransId="{A45AD62D-7657-4AA1-A8A9-8DF43ACB78D0}" sibTransId="{2BCAE25D-6E34-4A22-AE94-655885D5D44B}"/>
    <dgm:cxn modelId="{8258AC16-E7A3-46A8-92C5-5E86B9FAA6F7}" type="presParOf" srcId="{7309B903-CC10-42CC-9689-50571463AF5E}" destId="{291ACAFE-A837-4535-BC5A-D26DD8F64FC7}" srcOrd="0" destOrd="0" presId="urn:microsoft.com/office/officeart/2017/3/layout/HorizontalLabelsTimeline"/>
    <dgm:cxn modelId="{054817A9-0520-4A75-9236-100D1F87B257}" type="presParOf" srcId="{7309B903-CC10-42CC-9689-50571463AF5E}" destId="{D2276EFE-2CB4-4165-9E98-121F60232B9E}" srcOrd="1" destOrd="0" presId="urn:microsoft.com/office/officeart/2017/3/layout/HorizontalLabelsTimeline"/>
    <dgm:cxn modelId="{919B4B1B-A203-449C-A66D-2310C2BAE701}" type="presParOf" srcId="{D2276EFE-2CB4-4165-9E98-121F60232B9E}" destId="{5D30E9A6-4FD8-4301-937F-135AAF9DF276}" srcOrd="0" destOrd="0" presId="urn:microsoft.com/office/officeart/2017/3/layout/HorizontalLabelsTimeline"/>
    <dgm:cxn modelId="{2D38FE18-D014-4944-8358-6B6DC9DC677B}" type="presParOf" srcId="{5D30E9A6-4FD8-4301-937F-135AAF9DF276}" destId="{A12CDAB4-F561-44A3-A501-4EC0D297EE83}" srcOrd="0" destOrd="0" presId="urn:microsoft.com/office/officeart/2017/3/layout/HorizontalLabelsTimeline"/>
    <dgm:cxn modelId="{5136BCCB-121F-4E65-BF11-D6C3401B9AFA}" type="presParOf" srcId="{5D30E9A6-4FD8-4301-937F-135AAF9DF276}" destId="{D5343EFB-CB75-43F4-BFF5-FF9E4FE6E5C2}" srcOrd="1" destOrd="0" presId="urn:microsoft.com/office/officeart/2017/3/layout/HorizontalLabelsTimeline"/>
    <dgm:cxn modelId="{208230EB-C830-4E5E-8712-FE68CC339619}" type="presParOf" srcId="{D5343EFB-CB75-43F4-BFF5-FF9E4FE6E5C2}" destId="{DFBED4A5-A09A-4FF5-857B-9CC4395A57DD}" srcOrd="0" destOrd="0" presId="urn:microsoft.com/office/officeart/2017/3/layout/HorizontalLabelsTimeline"/>
    <dgm:cxn modelId="{3528AFDA-8FCF-4108-93DD-0C9C74945424}" type="presParOf" srcId="{D5343EFB-CB75-43F4-BFF5-FF9E4FE6E5C2}" destId="{85214F05-ABE4-416F-A386-E4B60170B5F2}" srcOrd="1" destOrd="0" presId="urn:microsoft.com/office/officeart/2017/3/layout/HorizontalLabelsTimeline"/>
    <dgm:cxn modelId="{312B4F20-60D2-469E-8AEF-F2A4553A7D17}" type="presParOf" srcId="{5D30E9A6-4FD8-4301-937F-135AAF9DF276}" destId="{5565594D-4BDC-43BA-8A3E-8A5F7BE26450}" srcOrd="2" destOrd="0" presId="urn:microsoft.com/office/officeart/2017/3/layout/HorizontalLabelsTimeline"/>
    <dgm:cxn modelId="{E7B2080D-A4A4-469E-B34F-FC5F8D85101A}" type="presParOf" srcId="{5D30E9A6-4FD8-4301-937F-135AAF9DF276}" destId="{51BEE24B-E9E5-457E-BCD4-8DD1EEC6D6CC}" srcOrd="3" destOrd="0" presId="urn:microsoft.com/office/officeart/2017/3/layout/HorizontalLabelsTimeline"/>
    <dgm:cxn modelId="{92750F70-D3DC-4306-BFE3-320D0FDFF2D4}" type="presParOf" srcId="{5D30E9A6-4FD8-4301-937F-135AAF9DF276}" destId="{2A0BFCE1-B444-431C-99B5-47E7F176A665}" srcOrd="4" destOrd="0" presId="urn:microsoft.com/office/officeart/2017/3/layout/HorizontalLabelsTimeline"/>
    <dgm:cxn modelId="{F9713592-61FC-48D6-969A-A4271CBE33E8}" type="presParOf" srcId="{D2276EFE-2CB4-4165-9E98-121F60232B9E}" destId="{30BA2A5C-589C-4829-81F3-42449D408C5A}" srcOrd="1" destOrd="0" presId="urn:microsoft.com/office/officeart/2017/3/layout/HorizontalLabelsTimeline"/>
    <dgm:cxn modelId="{49E16650-9568-4726-849B-EF3FC9C98824}" type="presParOf" srcId="{D2276EFE-2CB4-4165-9E98-121F60232B9E}" destId="{F25B0428-8401-4E6C-9BF6-3796A393DE5F}" srcOrd="2" destOrd="0" presId="urn:microsoft.com/office/officeart/2017/3/layout/HorizontalLabelsTimeline"/>
    <dgm:cxn modelId="{B2FD37D6-0633-40B8-BCEF-128D0CD1EBDF}" type="presParOf" srcId="{F25B0428-8401-4E6C-9BF6-3796A393DE5F}" destId="{31AC8E99-C66A-4A0C-ABFB-EEBA6A395039}" srcOrd="0" destOrd="0" presId="urn:microsoft.com/office/officeart/2017/3/layout/HorizontalLabelsTimeline"/>
    <dgm:cxn modelId="{8859AC31-D078-493D-8F76-097910F724A9}" type="presParOf" srcId="{F25B0428-8401-4E6C-9BF6-3796A393DE5F}" destId="{7A1213A1-7188-4EA6-BD15-9DF9E3CC5DAD}" srcOrd="1" destOrd="0" presId="urn:microsoft.com/office/officeart/2017/3/layout/HorizontalLabelsTimeline"/>
    <dgm:cxn modelId="{F3AB1F38-B050-4845-A3AF-B1A23ED92755}" type="presParOf" srcId="{7A1213A1-7188-4EA6-BD15-9DF9E3CC5DAD}" destId="{C73414D3-AE44-4181-B5A6-9555AD7DBF47}" srcOrd="0" destOrd="0" presId="urn:microsoft.com/office/officeart/2017/3/layout/HorizontalLabelsTimeline"/>
    <dgm:cxn modelId="{75DB7686-2843-474C-ABED-D50EAC7C0D7D}" type="presParOf" srcId="{7A1213A1-7188-4EA6-BD15-9DF9E3CC5DAD}" destId="{0312DC7F-638C-4DBA-A979-06F41E1637FC}" srcOrd="1" destOrd="0" presId="urn:microsoft.com/office/officeart/2017/3/layout/HorizontalLabelsTimeline"/>
    <dgm:cxn modelId="{C0EFC857-D0C8-4BFD-94E1-036CB4FD04B4}" type="presParOf" srcId="{F25B0428-8401-4E6C-9BF6-3796A393DE5F}" destId="{649DA93D-F2FE-4CB7-910B-364867F15054}" srcOrd="2" destOrd="0" presId="urn:microsoft.com/office/officeart/2017/3/layout/HorizontalLabelsTimeline"/>
    <dgm:cxn modelId="{E53135B6-44ED-40EE-B945-CCB66804445E}" type="presParOf" srcId="{F25B0428-8401-4E6C-9BF6-3796A393DE5F}" destId="{4BC18C44-4913-4975-A3F6-6D3F03D8BC6B}" srcOrd="3" destOrd="0" presId="urn:microsoft.com/office/officeart/2017/3/layout/HorizontalLabelsTimeline"/>
    <dgm:cxn modelId="{F11F7224-7C70-456C-8C8F-AA2511FB39B9}" type="presParOf" srcId="{F25B0428-8401-4E6C-9BF6-3796A393DE5F}" destId="{BC40724D-0792-45B8-BE80-9E6D866435C4}" srcOrd="4" destOrd="0" presId="urn:microsoft.com/office/officeart/2017/3/layout/HorizontalLabelsTimeline"/>
    <dgm:cxn modelId="{13507B5B-F7FE-4A88-9DB9-717A3375BEAC}" type="presParOf" srcId="{D2276EFE-2CB4-4165-9E98-121F60232B9E}" destId="{54D40B74-A76E-4B09-8A92-1C49E2ED773C}" srcOrd="3" destOrd="0" presId="urn:microsoft.com/office/officeart/2017/3/layout/HorizontalLabelsTimeline"/>
    <dgm:cxn modelId="{099C2919-D02D-48A9-A513-9AEC3F44D24F}" type="presParOf" srcId="{D2276EFE-2CB4-4165-9E98-121F60232B9E}" destId="{2A4B827D-8877-48C1-8FAB-5A7DFF06D869}" srcOrd="4" destOrd="0" presId="urn:microsoft.com/office/officeart/2017/3/layout/HorizontalLabelsTimeline"/>
    <dgm:cxn modelId="{9D7A06E7-42BA-4244-BD58-71BA357C3861}" type="presParOf" srcId="{2A4B827D-8877-48C1-8FAB-5A7DFF06D869}" destId="{FC5104E8-D41C-4849-8732-84A11D140F2B}" srcOrd="0" destOrd="0" presId="urn:microsoft.com/office/officeart/2017/3/layout/HorizontalLabelsTimeline"/>
    <dgm:cxn modelId="{5DA25DF0-97CC-4733-9FF0-9E59E374370E}" type="presParOf" srcId="{2A4B827D-8877-48C1-8FAB-5A7DFF06D869}" destId="{26F92D7C-D5B8-4B3E-8965-134921DC02D5}" srcOrd="1" destOrd="0" presId="urn:microsoft.com/office/officeart/2017/3/layout/HorizontalLabelsTimeline"/>
    <dgm:cxn modelId="{2D15F0A3-04AD-4213-876D-BE4AF6D8FE16}" type="presParOf" srcId="{26F92D7C-D5B8-4B3E-8965-134921DC02D5}" destId="{1B84D895-D13C-498E-9EF1-B1A97BE99784}" srcOrd="0" destOrd="0" presId="urn:microsoft.com/office/officeart/2017/3/layout/HorizontalLabelsTimeline"/>
    <dgm:cxn modelId="{B795E26C-03F8-4D53-BC05-E8C3E9084D08}" type="presParOf" srcId="{26F92D7C-D5B8-4B3E-8965-134921DC02D5}" destId="{7F8FB23A-5337-4070-9272-1BAE7A805F43}" srcOrd="1" destOrd="0" presId="urn:microsoft.com/office/officeart/2017/3/layout/HorizontalLabelsTimeline"/>
    <dgm:cxn modelId="{D57F0F00-62F4-4CF3-8527-1DE6A5F07B24}" type="presParOf" srcId="{2A4B827D-8877-48C1-8FAB-5A7DFF06D869}" destId="{23E02619-984C-467C-8990-89BE580BE9EB}" srcOrd="2" destOrd="0" presId="urn:microsoft.com/office/officeart/2017/3/layout/HorizontalLabelsTimeline"/>
    <dgm:cxn modelId="{C9CDC4A0-901C-42D6-B801-CC3A6B9D7786}" type="presParOf" srcId="{2A4B827D-8877-48C1-8FAB-5A7DFF06D869}" destId="{76DDAB1E-1312-41A4-BDF2-150B98454457}" srcOrd="3" destOrd="0" presId="urn:microsoft.com/office/officeart/2017/3/layout/HorizontalLabelsTimeline"/>
    <dgm:cxn modelId="{72F9E0CC-73D5-4E17-B7CC-3F374F55DAB9}" type="presParOf" srcId="{2A4B827D-8877-48C1-8FAB-5A7DFF06D869}" destId="{7D254FA4-2731-4A96-B1CF-935315000C1D}" srcOrd="4" destOrd="0" presId="urn:microsoft.com/office/officeart/2017/3/layout/HorizontalLabelsTimeline"/>
    <dgm:cxn modelId="{F750E097-F90F-4DC1-91D1-902EF122D0AD}" type="presParOf" srcId="{D2276EFE-2CB4-4165-9E98-121F60232B9E}" destId="{F84E5414-B839-4D2B-8213-0E18D065A13F}" srcOrd="5" destOrd="0" presId="urn:microsoft.com/office/officeart/2017/3/layout/HorizontalLabelsTimeline"/>
    <dgm:cxn modelId="{71EACA06-2D17-49BC-B21C-502CEF297809}" type="presParOf" srcId="{D2276EFE-2CB4-4165-9E98-121F60232B9E}" destId="{59384A2A-CB43-4D5D-8BE7-694C76A8AB0D}" srcOrd="6" destOrd="0" presId="urn:microsoft.com/office/officeart/2017/3/layout/HorizontalLabelsTimeline"/>
    <dgm:cxn modelId="{CBB0C6E4-129B-4076-B777-43FF35DB1FEC}" type="presParOf" srcId="{59384A2A-CB43-4D5D-8BE7-694C76A8AB0D}" destId="{07FB7F22-E7E7-4FE2-9901-600F5BEE7B0E}" srcOrd="0" destOrd="0" presId="urn:microsoft.com/office/officeart/2017/3/layout/HorizontalLabelsTimeline"/>
    <dgm:cxn modelId="{92C84391-4644-4EC9-80D0-FE3CCB1ACA52}" type="presParOf" srcId="{59384A2A-CB43-4D5D-8BE7-694C76A8AB0D}" destId="{61A84C9F-0A63-41BE-AA9B-7CBA85364C83}" srcOrd="1" destOrd="0" presId="urn:microsoft.com/office/officeart/2017/3/layout/HorizontalLabelsTimeline"/>
    <dgm:cxn modelId="{DF071703-0C11-4AF1-BA6C-CC8F5B2FBFCF}" type="presParOf" srcId="{61A84C9F-0A63-41BE-AA9B-7CBA85364C83}" destId="{6905D2E3-6DCC-456A-A2B3-F3FFA055173D}" srcOrd="0" destOrd="0" presId="urn:microsoft.com/office/officeart/2017/3/layout/HorizontalLabelsTimeline"/>
    <dgm:cxn modelId="{59D11F82-569A-4BBD-9732-1A20C6A46E3D}" type="presParOf" srcId="{61A84C9F-0A63-41BE-AA9B-7CBA85364C83}" destId="{6081FA80-B126-4B29-9D03-D5F635FB4D93}" srcOrd="1" destOrd="0" presId="urn:microsoft.com/office/officeart/2017/3/layout/HorizontalLabelsTimeline"/>
    <dgm:cxn modelId="{AA98E359-09AF-4256-A5A0-1A7EBB3C7B1B}" type="presParOf" srcId="{59384A2A-CB43-4D5D-8BE7-694C76A8AB0D}" destId="{B0959C96-FC33-4DF4-B5E4-2659BACD5E5A}" srcOrd="2" destOrd="0" presId="urn:microsoft.com/office/officeart/2017/3/layout/HorizontalLabelsTimeline"/>
    <dgm:cxn modelId="{07525CAF-4312-4959-BD0D-1676089B4CF7}" type="presParOf" srcId="{59384A2A-CB43-4D5D-8BE7-694C76A8AB0D}" destId="{0AE75060-AB74-4356-AA06-15A5F5494FA2}" srcOrd="3" destOrd="0" presId="urn:microsoft.com/office/officeart/2017/3/layout/HorizontalLabelsTimeline"/>
    <dgm:cxn modelId="{02B63D81-FE0B-457F-A622-D7F7006B41B8}" type="presParOf" srcId="{59384A2A-CB43-4D5D-8BE7-694C76A8AB0D}" destId="{3B375A51-5C52-4FC8-BE49-5AFFED93C445}" srcOrd="4" destOrd="0" presId="urn:microsoft.com/office/officeart/2017/3/layout/HorizontalLabelsTimeline"/>
    <dgm:cxn modelId="{A3FB5016-984D-4D84-8840-B049E7CE799E}" type="presParOf" srcId="{D2276EFE-2CB4-4165-9E98-121F60232B9E}" destId="{051EAA2C-A975-4EE5-97CC-345AEE610492}" srcOrd="7" destOrd="0" presId="urn:microsoft.com/office/officeart/2017/3/layout/HorizontalLabelsTimeline"/>
    <dgm:cxn modelId="{C84989E0-EC84-4321-90FB-80844B2BE19C}" type="presParOf" srcId="{D2276EFE-2CB4-4165-9E98-121F60232B9E}" destId="{33E84313-6A05-4CF4-B46D-0F4C09D8EC01}" srcOrd="8" destOrd="0" presId="urn:microsoft.com/office/officeart/2017/3/layout/HorizontalLabelsTimeline"/>
    <dgm:cxn modelId="{A372E3F2-4CE2-4C08-A553-63DD9AAEB2A5}" type="presParOf" srcId="{33E84313-6A05-4CF4-B46D-0F4C09D8EC01}" destId="{331F4455-BDCC-4BB6-A9B3-C31337A6D080}" srcOrd="0" destOrd="0" presId="urn:microsoft.com/office/officeart/2017/3/layout/HorizontalLabelsTimeline"/>
    <dgm:cxn modelId="{324F904F-E8A4-4526-8071-50E0E04B868C}" type="presParOf" srcId="{33E84313-6A05-4CF4-B46D-0F4C09D8EC01}" destId="{678C81E2-0E6C-4AD8-B548-B244E6999134}" srcOrd="1" destOrd="0" presId="urn:microsoft.com/office/officeart/2017/3/layout/HorizontalLabelsTimeline"/>
    <dgm:cxn modelId="{876B50F9-3D41-41EA-A742-748CC2772B3A}" type="presParOf" srcId="{678C81E2-0E6C-4AD8-B548-B244E6999134}" destId="{5FC1A8DD-3D66-4A7E-8730-9C486085BB53}" srcOrd="0" destOrd="0" presId="urn:microsoft.com/office/officeart/2017/3/layout/HorizontalLabelsTimeline"/>
    <dgm:cxn modelId="{ACDD6EB6-9CAB-4039-8F24-B4AFBCE79239}" type="presParOf" srcId="{678C81E2-0E6C-4AD8-B548-B244E6999134}" destId="{EC2AFBBA-7A58-47F4-B6BA-0C440FEAADD9}" srcOrd="1" destOrd="0" presId="urn:microsoft.com/office/officeart/2017/3/layout/HorizontalLabelsTimeline"/>
    <dgm:cxn modelId="{F03C44D1-DBCE-469B-B414-6067DC1430D2}" type="presParOf" srcId="{33E84313-6A05-4CF4-B46D-0F4C09D8EC01}" destId="{23A5BF87-A92F-41F0-BD50-C2664DD47462}" srcOrd="2" destOrd="0" presId="urn:microsoft.com/office/officeart/2017/3/layout/HorizontalLabelsTimeline"/>
    <dgm:cxn modelId="{3D6EE7D4-CE0C-48E7-A78E-05C008CE0218}" type="presParOf" srcId="{33E84313-6A05-4CF4-B46D-0F4C09D8EC01}" destId="{3BC5B923-1CC7-4175-9DCA-337F1A218B4F}" srcOrd="3" destOrd="0" presId="urn:microsoft.com/office/officeart/2017/3/layout/HorizontalLabelsTimeline"/>
    <dgm:cxn modelId="{51AF53B7-A787-464B-85FF-2A7D722B6F5D}" type="presParOf" srcId="{33E84313-6A05-4CF4-B46D-0F4C09D8EC01}" destId="{CCCE9756-9FDD-482A-9151-4772B4624EB8}" srcOrd="4" destOrd="0" presId="urn:microsoft.com/office/officeart/2017/3/layout/HorizontalLabelsTimeline"/>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5D5F94C-8E1F-4DB5-A519-09647FDE275A}">
      <dsp:nvSpPr>
        <dsp:cNvPr id="0" name=""/>
        <dsp:cNvSpPr/>
      </dsp:nvSpPr>
      <dsp:spPr>
        <a:xfrm>
          <a:off x="0" y="137353"/>
          <a:ext cx="9144000" cy="105651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US" sz="2400" kern="1200" dirty="0">
              <a:latin typeface="Arial" panose="020B0604020202020204" pitchFamily="34" charset="0"/>
              <a:cs typeface="Arial" panose="020B0604020202020204" pitchFamily="34" charset="0"/>
            </a:rPr>
            <a:t>1. About Namaf</a:t>
          </a:r>
        </a:p>
      </dsp:txBody>
      <dsp:txXfrm>
        <a:off x="51575" y="188928"/>
        <a:ext cx="9040850" cy="953360"/>
      </dsp:txXfrm>
    </dsp:sp>
    <dsp:sp modelId="{A8044450-89C2-42EC-9C09-9DB9365A0A1E}">
      <dsp:nvSpPr>
        <dsp:cNvPr id="0" name=""/>
        <dsp:cNvSpPr/>
      </dsp:nvSpPr>
      <dsp:spPr>
        <a:xfrm>
          <a:off x="0" y="1127338"/>
          <a:ext cx="9144000" cy="105651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US" sz="2400" kern="1200" dirty="0">
              <a:latin typeface="Arial" panose="020B0604020202020204" pitchFamily="34" charset="0"/>
              <a:cs typeface="Arial" panose="020B0604020202020204" pitchFamily="34" charset="0"/>
            </a:rPr>
            <a:t>2</a:t>
          </a:r>
          <a:r>
            <a:rPr lang="en-US" sz="1700" kern="1200" dirty="0"/>
            <a:t>. </a:t>
          </a:r>
          <a:r>
            <a:rPr lang="en-US" sz="2400" kern="1200" dirty="0">
              <a:latin typeface="Arial" panose="020B0604020202020204" pitchFamily="34" charset="0"/>
              <a:cs typeface="Arial" panose="020B0604020202020204" pitchFamily="34" charset="0"/>
            </a:rPr>
            <a:t>Governance of Namaf</a:t>
          </a:r>
        </a:p>
      </dsp:txBody>
      <dsp:txXfrm>
        <a:off x="51575" y="1178913"/>
        <a:ext cx="9040850" cy="953360"/>
      </dsp:txXfrm>
    </dsp:sp>
    <dsp:sp modelId="{66CDDBD4-D656-493B-BFF6-2F9D23D6F87E}">
      <dsp:nvSpPr>
        <dsp:cNvPr id="0" name=""/>
        <dsp:cNvSpPr/>
      </dsp:nvSpPr>
      <dsp:spPr>
        <a:xfrm>
          <a:off x="0" y="2366580"/>
          <a:ext cx="9144000" cy="105651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US" sz="2400" kern="1200" dirty="0">
              <a:latin typeface="Arial" panose="020B0604020202020204" pitchFamily="34" charset="0"/>
              <a:cs typeface="Arial" panose="020B0604020202020204" pitchFamily="34" charset="0"/>
            </a:rPr>
            <a:t>3. Powers of Namaf – matters </a:t>
          </a:r>
          <a:r>
            <a:rPr lang="en-US" sz="2400" b="1" kern="1200" dirty="0">
              <a:latin typeface="Arial" panose="020B0604020202020204" pitchFamily="34" charset="0"/>
              <a:cs typeface="Arial" panose="020B0604020202020204" pitchFamily="34" charset="0"/>
            </a:rPr>
            <a:t>affecting</a:t>
          </a:r>
          <a:r>
            <a:rPr lang="en-US" sz="2400" kern="1200" dirty="0">
              <a:latin typeface="Arial" panose="020B0604020202020204" pitchFamily="34" charset="0"/>
              <a:cs typeface="Arial" panose="020B0604020202020204" pitchFamily="34" charset="0"/>
            </a:rPr>
            <a:t> </a:t>
          </a:r>
          <a:r>
            <a:rPr lang="en-US" sz="2400" u="sng" kern="1200" dirty="0">
              <a:latin typeface="Arial" panose="020B0604020202020204" pitchFamily="34" charset="0"/>
              <a:cs typeface="Arial" panose="020B0604020202020204" pitchFamily="34" charset="0"/>
            </a:rPr>
            <a:t>medical aid funds</a:t>
          </a:r>
          <a:r>
            <a:rPr lang="en-US" sz="2400" u="none" kern="1200" dirty="0">
              <a:latin typeface="Arial" panose="020B0604020202020204" pitchFamily="34" charset="0"/>
              <a:cs typeface="Arial" panose="020B0604020202020204" pitchFamily="34" charset="0"/>
            </a:rPr>
            <a:t> and </a:t>
          </a:r>
        </a:p>
        <a:p>
          <a:pPr marL="0" lvl="0" indent="0" algn="l" defTabSz="1066800">
            <a:lnSpc>
              <a:spcPct val="90000"/>
            </a:lnSpc>
            <a:spcBef>
              <a:spcPct val="0"/>
            </a:spcBef>
            <a:spcAft>
              <a:spcPct val="35000"/>
            </a:spcAft>
            <a:buNone/>
          </a:pPr>
          <a:r>
            <a:rPr lang="en-US" sz="2400" u="none" kern="1200" dirty="0">
              <a:latin typeface="Arial" panose="020B0604020202020204" pitchFamily="34" charset="0"/>
              <a:cs typeface="Arial" panose="020B0604020202020204" pitchFamily="34" charset="0"/>
            </a:rPr>
            <a:t>    </a:t>
          </a:r>
          <a:r>
            <a:rPr lang="en-US" sz="2400" u="sng" kern="1200" dirty="0">
              <a:latin typeface="Arial" panose="020B0604020202020204" pitchFamily="34" charset="0"/>
              <a:cs typeface="Arial" panose="020B0604020202020204" pitchFamily="34" charset="0"/>
            </a:rPr>
            <a:t>members</a:t>
          </a:r>
        </a:p>
      </dsp:txBody>
      <dsp:txXfrm>
        <a:off x="51575" y="2418155"/>
        <a:ext cx="9040850" cy="953360"/>
      </dsp:txXfrm>
    </dsp:sp>
    <dsp:sp modelId="{44B176FF-DB5C-4A50-AD35-6191AFAA3041}">
      <dsp:nvSpPr>
        <dsp:cNvPr id="0" name=""/>
        <dsp:cNvSpPr/>
      </dsp:nvSpPr>
      <dsp:spPr>
        <a:xfrm>
          <a:off x="0" y="3548304"/>
          <a:ext cx="9144000" cy="105651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ZA" sz="2400" kern="1200" dirty="0">
              <a:latin typeface="Arial" panose="020B0604020202020204" pitchFamily="34" charset="0"/>
              <a:cs typeface="Arial" panose="020B0604020202020204" pitchFamily="34" charset="0"/>
            </a:rPr>
            <a:t>4</a:t>
          </a:r>
          <a:r>
            <a:rPr lang="en-ZA" sz="1900" kern="1200" dirty="0"/>
            <a:t>. </a:t>
          </a:r>
          <a:r>
            <a:rPr lang="en-ZA" sz="2400" kern="1200" dirty="0">
              <a:latin typeface="Arial" panose="020B0604020202020204" pitchFamily="34" charset="0"/>
              <a:cs typeface="Arial" panose="020B0604020202020204" pitchFamily="34" charset="0"/>
            </a:rPr>
            <a:t>What is Namaf doing to achieve the mandate?</a:t>
          </a:r>
          <a:endParaRPr lang="en-US" sz="2400" kern="1200" dirty="0">
            <a:latin typeface="Arial" panose="020B0604020202020204" pitchFamily="34" charset="0"/>
            <a:cs typeface="Arial" panose="020B0604020202020204" pitchFamily="34" charset="0"/>
          </a:endParaRPr>
        </a:p>
      </dsp:txBody>
      <dsp:txXfrm>
        <a:off x="51575" y="3599879"/>
        <a:ext cx="9040850" cy="953360"/>
      </dsp:txXfrm>
    </dsp:sp>
    <dsp:sp modelId="{847531B0-621E-4517-BEED-0D6A8B4E2F38}">
      <dsp:nvSpPr>
        <dsp:cNvPr id="0" name=""/>
        <dsp:cNvSpPr/>
      </dsp:nvSpPr>
      <dsp:spPr>
        <a:xfrm>
          <a:off x="0" y="4712834"/>
          <a:ext cx="9144000" cy="105651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US" sz="2400" kern="1200" dirty="0">
              <a:latin typeface="Arial" panose="020B0604020202020204" pitchFamily="34" charset="0"/>
              <a:cs typeface="Arial" panose="020B0604020202020204" pitchFamily="34" charset="0"/>
            </a:rPr>
            <a:t>5. </a:t>
          </a:r>
          <a:r>
            <a:rPr lang="en-ZA" sz="2400" kern="1200" dirty="0">
              <a:latin typeface="Arial" panose="020B0604020202020204" pitchFamily="34" charset="0"/>
              <a:cs typeface="Arial" panose="020B0604020202020204" pitchFamily="34" charset="0"/>
            </a:rPr>
            <a:t>Is the Medical Aid Funds Act, 1995 </a:t>
          </a:r>
          <a:r>
            <a:rPr lang="en-ZA" sz="2400" u="sng" kern="1200" dirty="0">
              <a:latin typeface="Arial" panose="020B0604020202020204" pitchFamily="34" charset="0"/>
              <a:cs typeface="Arial" panose="020B0604020202020204" pitchFamily="34" charset="0"/>
            </a:rPr>
            <a:t>repealed </a:t>
          </a:r>
          <a:r>
            <a:rPr lang="en-ZA" sz="2400" kern="1200" dirty="0">
              <a:latin typeface="Arial" panose="020B0604020202020204" pitchFamily="34" charset="0"/>
              <a:cs typeface="Arial" panose="020B0604020202020204" pitchFamily="34" charset="0"/>
            </a:rPr>
            <a:t>by the Financial </a:t>
          </a:r>
        </a:p>
        <a:p>
          <a:pPr marL="0" lvl="0" indent="0" algn="l" defTabSz="1066800">
            <a:lnSpc>
              <a:spcPct val="90000"/>
            </a:lnSpc>
            <a:spcBef>
              <a:spcPct val="0"/>
            </a:spcBef>
            <a:spcAft>
              <a:spcPct val="35000"/>
            </a:spcAft>
            <a:buNone/>
          </a:pPr>
          <a:r>
            <a:rPr lang="en-ZA" sz="2400" kern="1200" dirty="0">
              <a:latin typeface="Arial" panose="020B0604020202020204" pitchFamily="34" charset="0"/>
              <a:cs typeface="Arial" panose="020B0604020202020204" pitchFamily="34" charset="0"/>
            </a:rPr>
            <a:t>    Institutions and Markets Act, 2021?</a:t>
          </a:r>
          <a:endParaRPr lang="en-US" sz="2400" kern="1200" dirty="0">
            <a:latin typeface="Arial" panose="020B0604020202020204" pitchFamily="34" charset="0"/>
            <a:cs typeface="Arial" panose="020B0604020202020204" pitchFamily="34" charset="0"/>
          </a:endParaRPr>
        </a:p>
      </dsp:txBody>
      <dsp:txXfrm>
        <a:off x="51575" y="4764409"/>
        <a:ext cx="9040850" cy="95336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88D2D7C-8D21-411A-BC2E-A0B0D85A5FC8}">
      <dsp:nvSpPr>
        <dsp:cNvPr id="0" name=""/>
        <dsp:cNvSpPr/>
      </dsp:nvSpPr>
      <dsp:spPr>
        <a:xfrm>
          <a:off x="0" y="4333"/>
          <a:ext cx="5657987"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4107B6A-AA7E-458C-9104-0209D74C3B80}">
      <dsp:nvSpPr>
        <dsp:cNvPr id="0" name=""/>
        <dsp:cNvSpPr/>
      </dsp:nvSpPr>
      <dsp:spPr>
        <a:xfrm>
          <a:off x="0" y="4333"/>
          <a:ext cx="5657987" cy="177133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en-US" sz="1800" b="1" kern="1200" dirty="0">
              <a:solidFill>
                <a:srgbClr val="00B0F0"/>
              </a:solidFill>
              <a:latin typeface="Arial" panose="020B0604020202020204" pitchFamily="34" charset="0"/>
              <a:cs typeface="Arial" panose="020B0604020202020204" pitchFamily="34" charset="0"/>
            </a:rPr>
            <a:t>Minister of Finance – Sec 20 &amp; 21</a:t>
          </a:r>
        </a:p>
        <a:p>
          <a:pPr marL="0" lvl="0" indent="0" algn="l" defTabSz="800100">
            <a:lnSpc>
              <a:spcPct val="90000"/>
            </a:lnSpc>
            <a:spcBef>
              <a:spcPct val="0"/>
            </a:spcBef>
            <a:spcAft>
              <a:spcPct val="35000"/>
            </a:spcAft>
            <a:buNone/>
          </a:pPr>
          <a:endParaRPr lang="en-US" sz="1800" b="1" kern="1200" dirty="0">
            <a:solidFill>
              <a:srgbClr val="00B0F0"/>
            </a:solidFill>
            <a:latin typeface="Arial" panose="020B0604020202020204" pitchFamily="34" charset="0"/>
            <a:cs typeface="Arial" panose="020B0604020202020204" pitchFamily="34" charset="0"/>
          </a:endParaRPr>
        </a:p>
        <a:p>
          <a:pPr marL="0" lvl="0" indent="0" algn="l" defTabSz="800100">
            <a:lnSpc>
              <a:spcPct val="90000"/>
            </a:lnSpc>
            <a:spcBef>
              <a:spcPct val="0"/>
            </a:spcBef>
            <a:spcAft>
              <a:spcPct val="35000"/>
            </a:spcAft>
            <a:buNone/>
          </a:pPr>
          <a:r>
            <a:rPr lang="en-US" sz="1800" kern="1200" dirty="0">
              <a:latin typeface="Arial" panose="020B0604020202020204" pitchFamily="34" charset="0"/>
              <a:cs typeface="Arial" panose="020B0604020202020204" pitchFamily="34" charset="0"/>
            </a:rPr>
            <a:t>- </a:t>
          </a:r>
          <a:r>
            <a:rPr lang="en-US" sz="1600" kern="1200" dirty="0">
              <a:latin typeface="Arial" panose="020B0604020202020204" pitchFamily="34" charset="0"/>
              <a:cs typeface="Arial" panose="020B0604020202020204" pitchFamily="34" charset="0"/>
            </a:rPr>
            <a:t>Line oversight </a:t>
          </a:r>
        </a:p>
        <a:p>
          <a:pPr marL="0" lvl="0" indent="0" algn="l" defTabSz="800100">
            <a:lnSpc>
              <a:spcPct val="90000"/>
            </a:lnSpc>
            <a:spcBef>
              <a:spcPct val="0"/>
            </a:spcBef>
            <a:spcAft>
              <a:spcPct val="35000"/>
            </a:spcAft>
            <a:buNone/>
          </a:pPr>
          <a:r>
            <a:rPr lang="en-US" sz="1600" kern="1200" dirty="0">
              <a:latin typeface="Arial" panose="020B0604020202020204" pitchFamily="34" charset="0"/>
              <a:cs typeface="Arial" panose="020B0604020202020204" pitchFamily="34" charset="0"/>
            </a:rPr>
            <a:t>- Annual report = audited AFS and institutional </a:t>
          </a:r>
        </a:p>
        <a:p>
          <a:pPr marL="0" lvl="0" indent="0" algn="l" defTabSz="800100">
            <a:lnSpc>
              <a:spcPct val="90000"/>
            </a:lnSpc>
            <a:spcBef>
              <a:spcPct val="0"/>
            </a:spcBef>
            <a:spcAft>
              <a:spcPct val="35000"/>
            </a:spcAft>
            <a:buNone/>
          </a:pPr>
          <a:r>
            <a:rPr lang="en-US" sz="1600" kern="1200" dirty="0">
              <a:latin typeface="Arial" panose="020B0604020202020204" pitchFamily="34" charset="0"/>
              <a:cs typeface="Arial" panose="020B0604020202020204" pitchFamily="34" charset="0"/>
            </a:rPr>
            <a:t>  performance. </a:t>
          </a:r>
        </a:p>
        <a:p>
          <a:pPr marL="0" lvl="0" indent="0" algn="l" defTabSz="800100">
            <a:lnSpc>
              <a:spcPct val="90000"/>
            </a:lnSpc>
            <a:spcBef>
              <a:spcPct val="0"/>
            </a:spcBef>
            <a:spcAft>
              <a:spcPct val="35000"/>
            </a:spcAft>
            <a:buNone/>
          </a:pPr>
          <a:r>
            <a:rPr lang="en-US" sz="1800" kern="1200" dirty="0">
              <a:latin typeface="Arial" panose="020B0604020202020204" pitchFamily="34" charset="0"/>
              <a:cs typeface="Arial" panose="020B0604020202020204" pitchFamily="34" charset="0"/>
            </a:rPr>
            <a:t> </a:t>
          </a:r>
        </a:p>
      </dsp:txBody>
      <dsp:txXfrm>
        <a:off x="0" y="4333"/>
        <a:ext cx="5657987" cy="1771338"/>
      </dsp:txXfrm>
    </dsp:sp>
    <dsp:sp modelId="{BC0FDCF1-F100-4269-9BFF-F3BFA7901AE3}">
      <dsp:nvSpPr>
        <dsp:cNvPr id="0" name=""/>
        <dsp:cNvSpPr/>
      </dsp:nvSpPr>
      <dsp:spPr>
        <a:xfrm>
          <a:off x="0" y="1775672"/>
          <a:ext cx="5657987" cy="0"/>
        </a:xfrm>
        <a:prstGeom prst="line">
          <a:avLst/>
        </a:prstGeom>
        <a:solidFill>
          <a:schemeClr val="accent3">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D8D6533-4E0E-4CFD-8936-21E9A403517B}">
      <dsp:nvSpPr>
        <dsp:cNvPr id="0" name=""/>
        <dsp:cNvSpPr/>
      </dsp:nvSpPr>
      <dsp:spPr>
        <a:xfrm>
          <a:off x="0" y="1775672"/>
          <a:ext cx="5652461" cy="268037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en-US" sz="1600" b="1" kern="1200" dirty="0">
              <a:solidFill>
                <a:srgbClr val="00B0F0"/>
              </a:solidFill>
              <a:latin typeface="Arial" panose="020B0604020202020204" pitchFamily="34" charset="0"/>
              <a:cs typeface="Arial" panose="020B0604020202020204" pitchFamily="34" charset="0"/>
            </a:rPr>
            <a:t>Management Committee [MC] – Sec 13</a:t>
          </a:r>
        </a:p>
        <a:p>
          <a:pPr marL="0" lvl="0" indent="0" algn="l" defTabSz="711200">
            <a:lnSpc>
              <a:spcPct val="90000"/>
            </a:lnSpc>
            <a:spcBef>
              <a:spcPct val="0"/>
            </a:spcBef>
            <a:spcAft>
              <a:spcPct val="35000"/>
            </a:spcAft>
            <a:buNone/>
          </a:pPr>
          <a:endParaRPr lang="en-US" sz="1600" b="1" kern="1200" dirty="0">
            <a:solidFill>
              <a:srgbClr val="00B0F0"/>
            </a:solidFill>
            <a:latin typeface="Arial" panose="020B0604020202020204" pitchFamily="34" charset="0"/>
            <a:cs typeface="Arial" panose="020B0604020202020204" pitchFamily="34" charset="0"/>
          </a:endParaRPr>
        </a:p>
        <a:p>
          <a:pPr marL="0" lvl="0" indent="0" algn="l" defTabSz="711200">
            <a:lnSpc>
              <a:spcPct val="90000"/>
            </a:lnSpc>
            <a:spcBef>
              <a:spcPct val="0"/>
            </a:spcBef>
            <a:spcAft>
              <a:spcPct val="35000"/>
            </a:spcAft>
            <a:buNone/>
          </a:pPr>
          <a:r>
            <a:rPr lang="en-US" sz="1600" kern="1200" dirty="0">
              <a:latin typeface="Arial" panose="020B0604020202020204" pitchFamily="34" charset="0"/>
              <a:cs typeface="Arial" panose="020B0604020202020204" pitchFamily="34" charset="0"/>
            </a:rPr>
            <a:t>- </a:t>
          </a:r>
          <a:r>
            <a:rPr lang="en-US" sz="1600" b="1" kern="1200" dirty="0">
              <a:latin typeface="Arial" panose="020B0604020202020204" pitchFamily="34" charset="0"/>
              <a:cs typeface="Arial" panose="020B0604020202020204" pitchFamily="34" charset="0"/>
            </a:rPr>
            <a:t>Authorized Representatives </a:t>
          </a:r>
          <a:r>
            <a:rPr lang="en-US" sz="1600" b="0" kern="1200" dirty="0">
              <a:latin typeface="Arial" panose="020B0604020202020204" pitchFamily="34" charset="0"/>
              <a:cs typeface="Arial" panose="020B0604020202020204" pitchFamily="34" charset="0"/>
            </a:rPr>
            <a:t>(AR) nominated by Funds.</a:t>
          </a:r>
        </a:p>
        <a:p>
          <a:pPr marL="0" lvl="0" indent="0" algn="l" defTabSz="711200">
            <a:lnSpc>
              <a:spcPct val="90000"/>
            </a:lnSpc>
            <a:spcBef>
              <a:spcPct val="0"/>
            </a:spcBef>
            <a:spcAft>
              <a:spcPct val="35000"/>
            </a:spcAft>
            <a:buNone/>
          </a:pPr>
          <a:r>
            <a:rPr lang="en-US" sz="1600" b="0" kern="1200" dirty="0">
              <a:latin typeface="Arial" panose="020B0604020202020204" pitchFamily="34" charset="0"/>
              <a:cs typeface="Arial" panose="020B0604020202020204" pitchFamily="34" charset="0"/>
            </a:rPr>
            <a:t>- Election: </a:t>
          </a:r>
          <a:r>
            <a:rPr lang="en-US" sz="1600" b="1" kern="1200" dirty="0">
              <a:latin typeface="Arial" panose="020B0604020202020204" pitchFamily="34" charset="0"/>
              <a:cs typeface="Arial" panose="020B0604020202020204" pitchFamily="34" charset="0"/>
            </a:rPr>
            <a:t>7 </a:t>
          </a:r>
          <a:r>
            <a:rPr lang="en-US" sz="1600" b="0" kern="1200" dirty="0">
              <a:latin typeface="Arial" panose="020B0604020202020204" pitchFamily="34" charset="0"/>
              <a:cs typeface="Arial" panose="020B0604020202020204" pitchFamily="34" charset="0"/>
            </a:rPr>
            <a:t>x MC members: owe </a:t>
          </a:r>
          <a:r>
            <a:rPr lang="en-US" sz="1600" b="1" kern="1200" dirty="0">
              <a:latin typeface="Arial" panose="020B0604020202020204" pitchFamily="34" charset="0"/>
              <a:cs typeface="Arial" panose="020B0604020202020204" pitchFamily="34" charset="0"/>
            </a:rPr>
            <a:t>fiduciary</a:t>
          </a:r>
          <a:r>
            <a:rPr lang="en-US" sz="1600" b="0" kern="1200" dirty="0">
              <a:latin typeface="Arial" panose="020B0604020202020204" pitchFamily="34" charset="0"/>
              <a:cs typeface="Arial" panose="020B0604020202020204" pitchFamily="34" charset="0"/>
            </a:rPr>
            <a:t> duty to </a:t>
          </a:r>
          <a:r>
            <a:rPr lang="en-US" sz="1600" b="0" kern="1200" dirty="0" err="1">
              <a:latin typeface="Arial" panose="020B0604020202020204" pitchFamily="34" charset="0"/>
              <a:cs typeface="Arial" panose="020B0604020202020204" pitchFamily="34" charset="0"/>
            </a:rPr>
            <a:t>Namaf</a:t>
          </a:r>
          <a:r>
            <a:rPr lang="en-US" sz="1600" b="0" kern="1200" dirty="0">
              <a:latin typeface="Arial" panose="020B0604020202020204" pitchFamily="34" charset="0"/>
              <a:cs typeface="Arial" panose="020B0604020202020204" pitchFamily="34" charset="0"/>
            </a:rPr>
            <a:t>.</a:t>
          </a:r>
        </a:p>
        <a:p>
          <a:pPr marL="0" lvl="0" indent="0" algn="just" defTabSz="711200">
            <a:lnSpc>
              <a:spcPct val="90000"/>
            </a:lnSpc>
            <a:spcBef>
              <a:spcPct val="0"/>
            </a:spcBef>
            <a:spcAft>
              <a:spcPct val="35000"/>
            </a:spcAft>
            <a:buNone/>
          </a:pPr>
          <a:r>
            <a:rPr lang="en-US" sz="1600" b="0" kern="1200" dirty="0">
              <a:latin typeface="Arial" panose="020B0604020202020204" pitchFamily="34" charset="0"/>
              <a:cs typeface="Arial" panose="020B0604020202020204" pitchFamily="34" charset="0"/>
            </a:rPr>
            <a:t>- Vested overall </a:t>
          </a:r>
          <a:r>
            <a:rPr lang="en-US" sz="1600" b="1" kern="1200" dirty="0">
              <a:latin typeface="Arial" panose="020B0604020202020204" pitchFamily="34" charset="0"/>
              <a:cs typeface="Arial" panose="020B0604020202020204" pitchFamily="34" charset="0"/>
            </a:rPr>
            <a:t>governance</a:t>
          </a:r>
          <a:r>
            <a:rPr lang="en-US" sz="1600" b="0" kern="1200" dirty="0">
              <a:latin typeface="Arial" panose="020B0604020202020204" pitchFamily="34" charset="0"/>
              <a:cs typeface="Arial" panose="020B0604020202020204" pitchFamily="34" charset="0"/>
            </a:rPr>
            <a:t> &amp; </a:t>
          </a:r>
          <a:r>
            <a:rPr lang="en-US" sz="1600" b="1" kern="1200" dirty="0">
              <a:latin typeface="Arial" panose="020B0604020202020204" pitchFamily="34" charset="0"/>
              <a:cs typeface="Arial" panose="020B0604020202020204" pitchFamily="34" charset="0"/>
            </a:rPr>
            <a:t>control </a:t>
          </a:r>
          <a:r>
            <a:rPr lang="en-US" sz="1600" b="0" kern="1200" dirty="0">
              <a:latin typeface="Arial" panose="020B0604020202020204" pitchFamily="34" charset="0"/>
              <a:cs typeface="Arial" panose="020B0604020202020204" pitchFamily="34" charset="0"/>
            </a:rPr>
            <a:t>of all </a:t>
          </a:r>
          <a:r>
            <a:rPr lang="en-US" sz="1600" b="0" kern="1200" dirty="0" err="1">
              <a:latin typeface="Arial" panose="020B0604020202020204" pitchFamily="34" charset="0"/>
              <a:cs typeface="Arial" panose="020B0604020202020204" pitchFamily="34" charset="0"/>
            </a:rPr>
            <a:t>Namaf’s</a:t>
          </a:r>
          <a:r>
            <a:rPr lang="en-US" sz="1600" b="0" kern="1200" dirty="0">
              <a:latin typeface="Arial" panose="020B0604020202020204" pitchFamily="34" charset="0"/>
              <a:cs typeface="Arial" panose="020B0604020202020204" pitchFamily="34" charset="0"/>
            </a:rPr>
            <a:t> </a:t>
          </a:r>
          <a:r>
            <a:rPr lang="en-US" sz="1600" b="1" kern="1200" dirty="0">
              <a:latin typeface="Arial" panose="020B0604020202020204" pitchFamily="34" charset="0"/>
              <a:cs typeface="Arial" panose="020B0604020202020204" pitchFamily="34" charset="0"/>
            </a:rPr>
            <a:t>affairs   </a:t>
          </a:r>
        </a:p>
        <a:p>
          <a:pPr marL="0" lvl="0" indent="0" algn="just" defTabSz="711200">
            <a:lnSpc>
              <a:spcPct val="90000"/>
            </a:lnSpc>
            <a:spcBef>
              <a:spcPct val="0"/>
            </a:spcBef>
            <a:spcAft>
              <a:spcPct val="35000"/>
            </a:spcAft>
            <a:buNone/>
          </a:pPr>
          <a:r>
            <a:rPr lang="en-US" sz="1600" b="1" kern="1200" dirty="0">
              <a:latin typeface="Arial" panose="020B0604020202020204" pitchFamily="34" charset="0"/>
              <a:cs typeface="Arial" panose="020B0604020202020204" pitchFamily="34" charset="0"/>
            </a:rPr>
            <a:t>  &amp; property subject to Act, 1995.</a:t>
          </a:r>
        </a:p>
        <a:p>
          <a:pPr marL="0" lvl="0" indent="0" algn="l" defTabSz="711200">
            <a:lnSpc>
              <a:spcPct val="90000"/>
            </a:lnSpc>
            <a:spcBef>
              <a:spcPct val="0"/>
            </a:spcBef>
            <a:spcAft>
              <a:spcPct val="35000"/>
            </a:spcAft>
            <a:buNone/>
          </a:pPr>
          <a:r>
            <a:rPr lang="en-US" sz="1600" b="0" kern="1200" dirty="0">
              <a:latin typeface="Arial" panose="020B0604020202020204" pitchFamily="34" charset="0"/>
              <a:cs typeface="Arial" panose="020B0604020202020204" pitchFamily="34" charset="0"/>
            </a:rPr>
            <a:t>- </a:t>
          </a:r>
          <a:r>
            <a:rPr lang="en-US" sz="1600" b="1" kern="1200" dirty="0">
              <a:latin typeface="Arial" panose="020B0604020202020204" pitchFamily="34" charset="0"/>
              <a:cs typeface="Arial" panose="020B0604020202020204" pitchFamily="34" charset="0"/>
            </a:rPr>
            <a:t>Set Policy, strategy </a:t>
          </a:r>
          <a:r>
            <a:rPr lang="en-US" sz="1600" b="0" kern="1200" dirty="0">
              <a:latin typeface="Arial" panose="020B0604020202020204" pitchFamily="34" charset="0"/>
              <a:cs typeface="Arial" panose="020B0604020202020204" pitchFamily="34" charset="0"/>
            </a:rPr>
            <a:t>and approve </a:t>
          </a:r>
          <a:r>
            <a:rPr lang="en-US" sz="1600" b="1" kern="1200" dirty="0">
              <a:latin typeface="Arial" panose="020B0604020202020204" pitchFamily="34" charset="0"/>
              <a:cs typeface="Arial" panose="020B0604020202020204" pitchFamily="34" charset="0"/>
            </a:rPr>
            <a:t>industry wide  </a:t>
          </a:r>
        </a:p>
        <a:p>
          <a:pPr marL="0" lvl="0" indent="0" algn="l" defTabSz="711200">
            <a:lnSpc>
              <a:spcPct val="90000"/>
            </a:lnSpc>
            <a:spcBef>
              <a:spcPct val="0"/>
            </a:spcBef>
            <a:spcAft>
              <a:spcPct val="35000"/>
            </a:spcAft>
            <a:buNone/>
          </a:pPr>
          <a:r>
            <a:rPr lang="en-US" sz="1600" b="1" kern="1200" dirty="0">
              <a:latin typeface="Arial" panose="020B0604020202020204" pitchFamily="34" charset="0"/>
              <a:cs typeface="Arial" panose="020B0604020202020204" pitchFamily="34" charset="0"/>
            </a:rPr>
            <a:t>   standards </a:t>
          </a:r>
          <a:r>
            <a:rPr lang="en-US" sz="1600" b="0" kern="1200" dirty="0">
              <a:latin typeface="Arial" panose="020B0604020202020204" pitchFamily="34" charset="0"/>
              <a:cs typeface="Arial" panose="020B0604020202020204" pitchFamily="34" charset="0"/>
            </a:rPr>
            <a:t>to control the functioning of MFs.</a:t>
          </a:r>
        </a:p>
      </dsp:txBody>
      <dsp:txXfrm>
        <a:off x="0" y="1775672"/>
        <a:ext cx="5652461" cy="2680372"/>
      </dsp:txXfrm>
    </dsp:sp>
    <dsp:sp modelId="{19D87BEC-48C4-4626-8144-A7E118D35603}">
      <dsp:nvSpPr>
        <dsp:cNvPr id="0" name=""/>
        <dsp:cNvSpPr/>
      </dsp:nvSpPr>
      <dsp:spPr>
        <a:xfrm>
          <a:off x="0" y="4456044"/>
          <a:ext cx="5657987" cy="0"/>
        </a:xfrm>
        <a:prstGeom prst="line">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4242F2D-4793-4B62-9179-719EBD944945}">
      <dsp:nvSpPr>
        <dsp:cNvPr id="0" name=""/>
        <dsp:cNvSpPr/>
      </dsp:nvSpPr>
      <dsp:spPr>
        <a:xfrm>
          <a:off x="0" y="4456044"/>
          <a:ext cx="5657987" cy="239762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en-US" sz="1800" b="1" kern="1200" dirty="0">
              <a:solidFill>
                <a:srgbClr val="00B0F0"/>
              </a:solidFill>
              <a:latin typeface="Arial" panose="020B0604020202020204" pitchFamily="34" charset="0"/>
              <a:cs typeface="Arial" panose="020B0604020202020204" pitchFamily="34" charset="0"/>
            </a:rPr>
            <a:t>Chief Executive Officer [CEO] – Sec 19</a:t>
          </a:r>
        </a:p>
        <a:p>
          <a:pPr marL="0" lvl="0" indent="0" algn="l" defTabSz="800100">
            <a:lnSpc>
              <a:spcPct val="90000"/>
            </a:lnSpc>
            <a:spcBef>
              <a:spcPct val="0"/>
            </a:spcBef>
            <a:spcAft>
              <a:spcPct val="35000"/>
            </a:spcAft>
            <a:buNone/>
          </a:pPr>
          <a:endParaRPr lang="en-US" sz="1800" b="1" kern="1200" dirty="0">
            <a:latin typeface="Arial" panose="020B0604020202020204" pitchFamily="34" charset="0"/>
            <a:cs typeface="Arial" panose="020B0604020202020204" pitchFamily="34" charset="0"/>
          </a:endParaRPr>
        </a:p>
        <a:p>
          <a:pPr marL="0" lvl="0" indent="0" algn="l" defTabSz="800100">
            <a:lnSpc>
              <a:spcPct val="90000"/>
            </a:lnSpc>
            <a:spcBef>
              <a:spcPct val="0"/>
            </a:spcBef>
            <a:spcAft>
              <a:spcPct val="35000"/>
            </a:spcAft>
            <a:buNone/>
          </a:pPr>
          <a:r>
            <a:rPr lang="en-US" sz="1600" b="0" kern="1200" dirty="0">
              <a:latin typeface="Arial" panose="020B0604020202020204" pitchFamily="34" charset="0"/>
              <a:cs typeface="Arial" panose="020B0604020202020204" pitchFamily="34" charset="0"/>
            </a:rPr>
            <a:t>- Appointed by MC</a:t>
          </a:r>
        </a:p>
        <a:p>
          <a:pPr marL="0" lvl="0" indent="0" algn="l" defTabSz="800100">
            <a:lnSpc>
              <a:spcPct val="90000"/>
            </a:lnSpc>
            <a:spcBef>
              <a:spcPct val="0"/>
            </a:spcBef>
            <a:spcAft>
              <a:spcPct val="35000"/>
            </a:spcAft>
            <a:buNone/>
          </a:pPr>
          <a:r>
            <a:rPr lang="en-US" sz="1600" b="0" kern="1200" dirty="0">
              <a:latin typeface="Arial" panose="020B0604020202020204" pitchFamily="34" charset="0"/>
              <a:cs typeface="Arial" panose="020B0604020202020204" pitchFamily="34" charset="0"/>
            </a:rPr>
            <a:t>- Accounting officer: funds</a:t>
          </a:r>
        </a:p>
        <a:p>
          <a:pPr marL="0" lvl="0" indent="0" algn="l" defTabSz="800100">
            <a:lnSpc>
              <a:spcPct val="90000"/>
            </a:lnSpc>
            <a:spcBef>
              <a:spcPct val="0"/>
            </a:spcBef>
            <a:spcAft>
              <a:spcPct val="35000"/>
            </a:spcAft>
            <a:buNone/>
          </a:pPr>
          <a:r>
            <a:rPr lang="en-US" sz="1600" b="0" kern="1200" dirty="0">
              <a:latin typeface="Arial" panose="020B0604020202020204" pitchFamily="34" charset="0"/>
              <a:cs typeface="Arial" panose="020B0604020202020204" pitchFamily="34" charset="0"/>
            </a:rPr>
            <a:t>- Day-to-day management </a:t>
          </a:r>
        </a:p>
        <a:p>
          <a:pPr marL="0" lvl="0" indent="0" algn="l" defTabSz="800100">
            <a:lnSpc>
              <a:spcPct val="90000"/>
            </a:lnSpc>
            <a:spcBef>
              <a:spcPct val="0"/>
            </a:spcBef>
            <a:spcAft>
              <a:spcPct val="35000"/>
            </a:spcAft>
            <a:buNone/>
          </a:pPr>
          <a:r>
            <a:rPr lang="en-US" sz="1600" b="0" kern="1200" dirty="0">
              <a:latin typeface="Arial" panose="020B0604020202020204" pitchFamily="34" charset="0"/>
              <a:cs typeface="Arial" panose="020B0604020202020204" pitchFamily="34" charset="0"/>
            </a:rPr>
            <a:t>- Manages affairs of Namaf subject to </a:t>
          </a:r>
          <a:r>
            <a:rPr lang="en-US" sz="1600" b="1" kern="1200" dirty="0">
              <a:latin typeface="Arial" panose="020B0604020202020204" pitchFamily="34" charset="0"/>
              <a:cs typeface="Arial" panose="020B0604020202020204" pitchFamily="34" charset="0"/>
            </a:rPr>
            <a:t>direction </a:t>
          </a:r>
          <a:r>
            <a:rPr lang="en-US" sz="1600" b="0" kern="1200" dirty="0">
              <a:latin typeface="Arial" panose="020B0604020202020204" pitchFamily="34" charset="0"/>
              <a:cs typeface="Arial" panose="020B0604020202020204" pitchFamily="34" charset="0"/>
            </a:rPr>
            <a:t>and</a:t>
          </a:r>
          <a:r>
            <a:rPr lang="en-US" sz="1600" b="1" kern="1200" dirty="0">
              <a:latin typeface="Arial" panose="020B0604020202020204" pitchFamily="34" charset="0"/>
              <a:cs typeface="Arial" panose="020B0604020202020204" pitchFamily="34" charset="0"/>
            </a:rPr>
            <a:t> control   </a:t>
          </a:r>
        </a:p>
        <a:p>
          <a:pPr marL="0" lvl="0" indent="0" algn="l" defTabSz="800100">
            <a:lnSpc>
              <a:spcPct val="90000"/>
            </a:lnSpc>
            <a:spcBef>
              <a:spcPct val="0"/>
            </a:spcBef>
            <a:spcAft>
              <a:spcPct val="35000"/>
            </a:spcAft>
            <a:buNone/>
          </a:pPr>
          <a:r>
            <a:rPr lang="en-US" sz="1600" b="0" kern="1200" dirty="0">
              <a:latin typeface="Arial" panose="020B0604020202020204" pitchFamily="34" charset="0"/>
              <a:cs typeface="Arial" panose="020B0604020202020204" pitchFamily="34" charset="0"/>
            </a:rPr>
            <a:t>  of MC</a:t>
          </a:r>
        </a:p>
      </dsp:txBody>
      <dsp:txXfrm>
        <a:off x="0" y="4456044"/>
        <a:ext cx="5657987" cy="2397621"/>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335F3C1-C4AF-4529-9677-4869E5FE7567}">
      <dsp:nvSpPr>
        <dsp:cNvPr id="0" name=""/>
        <dsp:cNvSpPr/>
      </dsp:nvSpPr>
      <dsp:spPr>
        <a:xfrm>
          <a:off x="0" y="643"/>
          <a:ext cx="9144000"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4848B71-B780-4935-96CB-BB54BA377D39}">
      <dsp:nvSpPr>
        <dsp:cNvPr id="0" name=""/>
        <dsp:cNvSpPr/>
      </dsp:nvSpPr>
      <dsp:spPr>
        <a:xfrm>
          <a:off x="0" y="643"/>
          <a:ext cx="9144000" cy="105339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endParaRPr lang="en-US" sz="2000" kern="1200" dirty="0">
            <a:latin typeface="Arial" panose="020B0604020202020204" pitchFamily="34" charset="0"/>
            <a:cs typeface="Arial" panose="020B0604020202020204" pitchFamily="34" charset="0"/>
          </a:endParaRPr>
        </a:p>
        <a:p>
          <a:pPr marL="0" lvl="0" indent="0" algn="l" defTabSz="889000">
            <a:lnSpc>
              <a:spcPct val="90000"/>
            </a:lnSpc>
            <a:spcBef>
              <a:spcPct val="0"/>
            </a:spcBef>
            <a:spcAft>
              <a:spcPct val="35000"/>
            </a:spcAft>
            <a:buNone/>
          </a:pPr>
          <a:r>
            <a:rPr lang="en-US" sz="2000" kern="1200" dirty="0">
              <a:latin typeface="Arial" panose="020B0604020202020204" pitchFamily="34" charset="0"/>
              <a:cs typeface="Arial" panose="020B0604020202020204" pitchFamily="34" charset="0"/>
            </a:rPr>
            <a:t>S 12 of MAFs Act, 1995: has eleven paragraphs for internal &amp; external powers.</a:t>
          </a:r>
        </a:p>
      </dsp:txBody>
      <dsp:txXfrm>
        <a:off x="0" y="643"/>
        <a:ext cx="9144000" cy="1053391"/>
      </dsp:txXfrm>
    </dsp:sp>
    <dsp:sp modelId="{99DD83B1-C902-44A2-AB60-DC7E1980B58F}">
      <dsp:nvSpPr>
        <dsp:cNvPr id="0" name=""/>
        <dsp:cNvSpPr/>
      </dsp:nvSpPr>
      <dsp:spPr>
        <a:xfrm>
          <a:off x="0" y="1054034"/>
          <a:ext cx="9144000"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77A8D65-A2B0-4BA3-BB1D-9AC1F1BB1B5F}">
      <dsp:nvSpPr>
        <dsp:cNvPr id="0" name=""/>
        <dsp:cNvSpPr/>
      </dsp:nvSpPr>
      <dsp:spPr>
        <a:xfrm>
          <a:off x="0" y="1054034"/>
          <a:ext cx="9144000" cy="105339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ctr" defTabSz="889000">
            <a:lnSpc>
              <a:spcPct val="90000"/>
            </a:lnSpc>
            <a:spcBef>
              <a:spcPct val="0"/>
            </a:spcBef>
            <a:spcAft>
              <a:spcPct val="35000"/>
            </a:spcAft>
            <a:buNone/>
          </a:pPr>
          <a:r>
            <a:rPr lang="en-US" sz="2000" b="1" kern="1200" dirty="0">
              <a:latin typeface="Arial" panose="020B0604020202020204" pitchFamily="34" charset="0"/>
              <a:cs typeface="Arial" panose="020B0604020202020204" pitchFamily="34" charset="0"/>
            </a:rPr>
            <a:t>Three relevant and applicable paragraphs</a:t>
          </a:r>
          <a:r>
            <a:rPr lang="en-US" sz="2000" b="1" kern="1200" dirty="0"/>
            <a:t>:</a:t>
          </a:r>
          <a:endParaRPr lang="en-US" sz="2000" kern="1200" dirty="0"/>
        </a:p>
      </dsp:txBody>
      <dsp:txXfrm>
        <a:off x="0" y="1054034"/>
        <a:ext cx="9144000" cy="1053391"/>
      </dsp:txXfrm>
    </dsp:sp>
    <dsp:sp modelId="{BE7809D9-1EE1-4292-93DF-47B316EDC368}">
      <dsp:nvSpPr>
        <dsp:cNvPr id="0" name=""/>
        <dsp:cNvSpPr/>
      </dsp:nvSpPr>
      <dsp:spPr>
        <a:xfrm>
          <a:off x="0" y="2107425"/>
          <a:ext cx="9144000"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92643F5-CDCB-406D-963D-6964B0BB36B0}">
      <dsp:nvSpPr>
        <dsp:cNvPr id="0" name=""/>
        <dsp:cNvSpPr/>
      </dsp:nvSpPr>
      <dsp:spPr>
        <a:xfrm>
          <a:off x="0" y="2107425"/>
          <a:ext cx="9144000" cy="105339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en-US" sz="2000" kern="1200" dirty="0">
              <a:latin typeface="Arial" panose="020B0604020202020204" pitchFamily="34" charset="0"/>
              <a:cs typeface="Arial" panose="020B0604020202020204" pitchFamily="34" charset="0"/>
            </a:rPr>
            <a:t>S12 (a) of MAFs Act, 1995: consider matters </a:t>
          </a:r>
          <a:r>
            <a:rPr lang="en-US" sz="2000" b="1" u="sng" kern="1200" dirty="0">
              <a:latin typeface="Arial" panose="020B0604020202020204" pitchFamily="34" charset="0"/>
              <a:cs typeface="Arial" panose="020B0604020202020204" pitchFamily="34" charset="0"/>
            </a:rPr>
            <a:t>affecting</a:t>
          </a:r>
          <a:r>
            <a:rPr lang="en-US" sz="2000" kern="1200" dirty="0">
              <a:latin typeface="Arial" panose="020B0604020202020204" pitchFamily="34" charset="0"/>
              <a:cs typeface="Arial" panose="020B0604020202020204" pitchFamily="34" charset="0"/>
            </a:rPr>
            <a:t> </a:t>
          </a:r>
          <a:r>
            <a:rPr lang="en-US" sz="2000" b="1" u="sng" kern="1200" dirty="0">
              <a:latin typeface="Arial" panose="020B0604020202020204" pitchFamily="34" charset="0"/>
              <a:cs typeface="Arial" panose="020B0604020202020204" pitchFamily="34" charset="0"/>
            </a:rPr>
            <a:t>MAFs</a:t>
          </a:r>
          <a:r>
            <a:rPr lang="en-US" sz="2000" b="1" kern="1200" dirty="0">
              <a:latin typeface="Arial" panose="020B0604020202020204" pitchFamily="34" charset="0"/>
              <a:cs typeface="Arial" panose="020B0604020202020204" pitchFamily="34" charset="0"/>
            </a:rPr>
            <a:t> or </a:t>
          </a:r>
          <a:r>
            <a:rPr lang="en-US" sz="2000" b="1" u="sng" kern="1200" dirty="0">
              <a:latin typeface="Arial" panose="020B0604020202020204" pitchFamily="34" charset="0"/>
              <a:cs typeface="Arial" panose="020B0604020202020204" pitchFamily="34" charset="0"/>
            </a:rPr>
            <a:t>members.</a:t>
          </a:r>
          <a:endParaRPr lang="en-US" sz="2000" kern="1200" dirty="0">
            <a:latin typeface="Arial" panose="020B0604020202020204" pitchFamily="34" charset="0"/>
            <a:cs typeface="Arial" panose="020B0604020202020204" pitchFamily="34" charset="0"/>
          </a:endParaRPr>
        </a:p>
      </dsp:txBody>
      <dsp:txXfrm>
        <a:off x="0" y="2107425"/>
        <a:ext cx="9144000" cy="1053391"/>
      </dsp:txXfrm>
    </dsp:sp>
    <dsp:sp modelId="{CE177C08-94A3-47BB-B8A2-AD0925432443}">
      <dsp:nvSpPr>
        <dsp:cNvPr id="0" name=""/>
        <dsp:cNvSpPr/>
      </dsp:nvSpPr>
      <dsp:spPr>
        <a:xfrm>
          <a:off x="0" y="3160817"/>
          <a:ext cx="9144000"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79BD9C0-D964-4DBB-B8D0-10D996C7BF86}">
      <dsp:nvSpPr>
        <dsp:cNvPr id="0" name=""/>
        <dsp:cNvSpPr/>
      </dsp:nvSpPr>
      <dsp:spPr>
        <a:xfrm>
          <a:off x="0" y="3160817"/>
          <a:ext cx="9144000" cy="105339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en-US" sz="2000" kern="1200" dirty="0">
              <a:latin typeface="Arial" panose="020B0604020202020204" pitchFamily="34" charset="0"/>
              <a:cs typeface="Arial" panose="020B0604020202020204" pitchFamily="34" charset="0"/>
            </a:rPr>
            <a:t>S 12 (c) of MAFs Act, 1995 determine</a:t>
          </a:r>
          <a:r>
            <a:rPr lang="en-US" sz="2000" b="1" u="sng" kern="1200" dirty="0">
              <a:latin typeface="Arial" panose="020B0604020202020204" pitchFamily="34" charset="0"/>
              <a:cs typeface="Arial" panose="020B0604020202020204" pitchFamily="34" charset="0"/>
            </a:rPr>
            <a:t> subscription fees – funding regulatory capacity &amp; </a:t>
          </a:r>
          <a:r>
            <a:rPr lang="en-US" sz="2000" b="1" u="sng" kern="1200" dirty="0" err="1">
              <a:latin typeface="Arial" panose="020B0604020202020204" pitchFamily="34" charset="0"/>
              <a:cs typeface="Arial" panose="020B0604020202020204" pitchFamily="34" charset="0"/>
            </a:rPr>
            <a:t>Namaf</a:t>
          </a:r>
          <a:r>
            <a:rPr lang="en-US" sz="2000" b="1" u="sng" kern="1200" dirty="0">
              <a:latin typeface="Arial" panose="020B0604020202020204" pitchFamily="34" charset="0"/>
              <a:cs typeface="Arial" panose="020B0604020202020204" pitchFamily="34" charset="0"/>
            </a:rPr>
            <a:t> strategy.</a:t>
          </a:r>
          <a:endParaRPr lang="en-US" sz="2000" kern="1200" dirty="0">
            <a:latin typeface="Arial" panose="020B0604020202020204" pitchFamily="34" charset="0"/>
            <a:cs typeface="Arial" panose="020B0604020202020204" pitchFamily="34" charset="0"/>
          </a:endParaRPr>
        </a:p>
      </dsp:txBody>
      <dsp:txXfrm>
        <a:off x="0" y="3160817"/>
        <a:ext cx="9144000" cy="1053391"/>
      </dsp:txXfrm>
    </dsp:sp>
    <dsp:sp modelId="{DD3FF004-00F3-4771-B56D-E336A22FA98C}">
      <dsp:nvSpPr>
        <dsp:cNvPr id="0" name=""/>
        <dsp:cNvSpPr/>
      </dsp:nvSpPr>
      <dsp:spPr>
        <a:xfrm>
          <a:off x="0" y="4214208"/>
          <a:ext cx="9144000"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CA302D8-884B-4AAA-839F-0947B12DC688}">
      <dsp:nvSpPr>
        <dsp:cNvPr id="0" name=""/>
        <dsp:cNvSpPr/>
      </dsp:nvSpPr>
      <dsp:spPr>
        <a:xfrm>
          <a:off x="0" y="4214208"/>
          <a:ext cx="9144000" cy="105339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just" defTabSz="889000">
            <a:lnSpc>
              <a:spcPct val="90000"/>
            </a:lnSpc>
            <a:spcBef>
              <a:spcPct val="0"/>
            </a:spcBef>
            <a:spcAft>
              <a:spcPct val="35000"/>
            </a:spcAft>
            <a:buNone/>
          </a:pPr>
          <a:r>
            <a:rPr lang="en-US" sz="2000" kern="1200" dirty="0">
              <a:latin typeface="Arial" panose="020B0604020202020204" pitchFamily="34" charset="0"/>
              <a:cs typeface="Arial" panose="020B0604020202020204" pitchFamily="34" charset="0"/>
            </a:rPr>
            <a:t>S 12 (k) and may generally, </a:t>
          </a:r>
          <a:r>
            <a:rPr lang="en-US" sz="2000" b="1" kern="1200" dirty="0">
              <a:latin typeface="Arial" panose="020B0604020202020204" pitchFamily="34" charset="0"/>
              <a:cs typeface="Arial" panose="020B0604020202020204" pitchFamily="34" charset="0"/>
            </a:rPr>
            <a:t>do anything that is conducive </a:t>
          </a:r>
          <a:r>
            <a:rPr lang="en-US" sz="2000" kern="1200" dirty="0">
              <a:latin typeface="Arial" panose="020B0604020202020204" pitchFamily="34" charset="0"/>
              <a:cs typeface="Arial" panose="020B0604020202020204" pitchFamily="34" charset="0"/>
            </a:rPr>
            <a:t>to the achievement of </a:t>
          </a:r>
          <a:r>
            <a:rPr lang="en-US" sz="2000" b="1" u="sng" kern="1200" dirty="0">
              <a:latin typeface="Arial" panose="020B0604020202020204" pitchFamily="34" charset="0"/>
              <a:cs typeface="Arial" panose="020B0604020202020204" pitchFamily="34" charset="0"/>
            </a:rPr>
            <a:t>its objects </a:t>
          </a:r>
          <a:r>
            <a:rPr lang="en-US" sz="2000" kern="1200" dirty="0">
              <a:latin typeface="Arial" panose="020B0604020202020204" pitchFamily="34" charset="0"/>
              <a:cs typeface="Arial" panose="020B0604020202020204" pitchFamily="34" charset="0"/>
            </a:rPr>
            <a:t>and the </a:t>
          </a:r>
          <a:r>
            <a:rPr lang="en-US" sz="2000" b="1" u="sng" kern="1200" dirty="0">
              <a:latin typeface="Arial" panose="020B0604020202020204" pitchFamily="34" charset="0"/>
              <a:cs typeface="Arial" panose="020B0604020202020204" pitchFamily="34" charset="0"/>
            </a:rPr>
            <a:t>exercise of its powers</a:t>
          </a:r>
          <a:r>
            <a:rPr lang="en-US" sz="2000" kern="1200" dirty="0">
              <a:latin typeface="Arial" panose="020B0604020202020204" pitchFamily="34" charset="0"/>
              <a:cs typeface="Arial" panose="020B0604020202020204" pitchFamily="34" charset="0"/>
            </a:rPr>
            <a:t>, whether or not it relates to any matter expressly mention in this section.</a:t>
          </a:r>
        </a:p>
      </dsp:txBody>
      <dsp:txXfrm>
        <a:off x="0" y="4214208"/>
        <a:ext cx="9144000" cy="1053391"/>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B4C4322-C029-4190-86EF-A3B08F0F4E32}">
      <dsp:nvSpPr>
        <dsp:cNvPr id="0" name=""/>
        <dsp:cNvSpPr/>
      </dsp:nvSpPr>
      <dsp:spPr>
        <a:xfrm>
          <a:off x="0" y="577267"/>
          <a:ext cx="5505816" cy="1635075"/>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just" defTabSz="889000">
            <a:lnSpc>
              <a:spcPct val="90000"/>
            </a:lnSpc>
            <a:spcBef>
              <a:spcPct val="0"/>
            </a:spcBef>
            <a:spcAft>
              <a:spcPct val="35000"/>
            </a:spcAft>
            <a:buNone/>
          </a:pPr>
          <a:r>
            <a:rPr lang="en-US" sz="2000" b="1" kern="1200" dirty="0">
              <a:latin typeface="Arial" panose="020B0604020202020204" pitchFamily="34" charset="0"/>
              <a:cs typeface="Arial" panose="020B0604020202020204" pitchFamily="34" charset="0"/>
            </a:rPr>
            <a:t>Affordability:</a:t>
          </a:r>
          <a:r>
            <a:rPr lang="en-US" sz="2000" kern="1200" dirty="0">
              <a:latin typeface="Arial" panose="020B0604020202020204" pitchFamily="34" charset="0"/>
              <a:cs typeface="Arial" panose="020B0604020202020204" pitchFamily="34" charset="0"/>
            </a:rPr>
            <a:t> premiums, FWA – utilization/drivers of healthcare inflation- suppliers induced demand, consumer/members induced demand, conduct funds in adjudication of claims.</a:t>
          </a:r>
        </a:p>
      </dsp:txBody>
      <dsp:txXfrm>
        <a:off x="79818" y="657085"/>
        <a:ext cx="5346180" cy="1475439"/>
      </dsp:txXfrm>
    </dsp:sp>
    <dsp:sp modelId="{73AC68BC-8B14-42C7-BA9A-6948E84399DA}">
      <dsp:nvSpPr>
        <dsp:cNvPr id="0" name=""/>
        <dsp:cNvSpPr/>
      </dsp:nvSpPr>
      <dsp:spPr>
        <a:xfrm>
          <a:off x="0" y="2340868"/>
          <a:ext cx="5505816" cy="1635075"/>
        </a:xfrm>
        <a:prstGeom prst="roundRect">
          <a:avLst/>
        </a:prstGeom>
        <a:solidFill>
          <a:schemeClr val="accent2">
            <a:hueOff val="-727682"/>
            <a:satOff val="-41964"/>
            <a:lumOff val="431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just" defTabSz="889000">
            <a:lnSpc>
              <a:spcPct val="90000"/>
            </a:lnSpc>
            <a:spcBef>
              <a:spcPct val="0"/>
            </a:spcBef>
            <a:spcAft>
              <a:spcPct val="35000"/>
            </a:spcAft>
            <a:buNone/>
          </a:pPr>
          <a:r>
            <a:rPr lang="en-US" sz="2000" b="1" kern="1200" dirty="0">
              <a:latin typeface="Arial" panose="020B0604020202020204" pitchFamily="34" charset="0"/>
              <a:cs typeface="Arial" panose="020B0604020202020204" pitchFamily="34" charset="0"/>
            </a:rPr>
            <a:t>Sustainability </a:t>
          </a:r>
          <a:r>
            <a:rPr lang="en-US" sz="2000" b="0" kern="1200" dirty="0">
              <a:latin typeface="Arial" panose="020B0604020202020204" pitchFamily="34" charset="0"/>
              <a:cs typeface="Arial" panose="020B0604020202020204" pitchFamily="34" charset="0"/>
            </a:rPr>
            <a:t>(financial): industry/players collaboration to manage healthcare dollar.</a:t>
          </a:r>
        </a:p>
      </dsp:txBody>
      <dsp:txXfrm>
        <a:off x="79818" y="2420686"/>
        <a:ext cx="5346180" cy="1475439"/>
      </dsp:txXfrm>
    </dsp:sp>
    <dsp:sp modelId="{D700581E-CB98-49AF-BC45-CB422D1B564C}">
      <dsp:nvSpPr>
        <dsp:cNvPr id="0" name=""/>
        <dsp:cNvSpPr/>
      </dsp:nvSpPr>
      <dsp:spPr>
        <a:xfrm>
          <a:off x="0" y="4163143"/>
          <a:ext cx="5505816" cy="1635075"/>
        </a:xfrm>
        <a:prstGeom prst="roundRect">
          <a:avLst/>
        </a:prstGeom>
        <a:solidFill>
          <a:schemeClr val="accent2">
            <a:hueOff val="-1455363"/>
            <a:satOff val="-83928"/>
            <a:lumOff val="862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just" defTabSz="889000">
            <a:lnSpc>
              <a:spcPct val="90000"/>
            </a:lnSpc>
            <a:spcBef>
              <a:spcPct val="0"/>
            </a:spcBef>
            <a:spcAft>
              <a:spcPct val="35000"/>
            </a:spcAft>
            <a:buNone/>
          </a:pPr>
          <a:r>
            <a:rPr lang="en-US" sz="2000" b="1" kern="1200" dirty="0">
              <a:latin typeface="Arial" panose="020B0604020202020204" pitchFamily="34" charset="0"/>
              <a:cs typeface="Arial" panose="020B0604020202020204" pitchFamily="34" charset="0"/>
            </a:rPr>
            <a:t>Access to quality care:</a:t>
          </a:r>
          <a:r>
            <a:rPr lang="en-US" sz="2000" kern="1200" dirty="0">
              <a:latin typeface="Arial" panose="020B0604020202020204" pitchFamily="34" charset="0"/>
              <a:cs typeface="Arial" panose="020B0604020202020204" pitchFamily="34" charset="0"/>
            </a:rPr>
            <a:t>– procedure codes, billing rules and guidelines.</a:t>
          </a:r>
        </a:p>
      </dsp:txBody>
      <dsp:txXfrm>
        <a:off x="79818" y="4242961"/>
        <a:ext cx="5346180" cy="1475439"/>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340BD1E-B8BE-4969-BF65-15608E0FE611}">
      <dsp:nvSpPr>
        <dsp:cNvPr id="0" name=""/>
        <dsp:cNvSpPr/>
      </dsp:nvSpPr>
      <dsp:spPr>
        <a:xfrm>
          <a:off x="3386" y="16820"/>
          <a:ext cx="2036200" cy="770270"/>
        </a:xfrm>
        <a:prstGeom prst="rect">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65024" rIns="113792" bIns="65024" numCol="1" spcCol="1270" anchor="ctr" anchorCtr="0">
          <a:noAutofit/>
        </a:bodyPr>
        <a:lstStyle/>
        <a:p>
          <a:pPr marL="0" lvl="0" indent="0" algn="ctr" defTabSz="711200">
            <a:lnSpc>
              <a:spcPct val="90000"/>
            </a:lnSpc>
            <a:spcBef>
              <a:spcPct val="0"/>
            </a:spcBef>
            <a:spcAft>
              <a:spcPct val="35000"/>
            </a:spcAft>
            <a:buNone/>
          </a:pPr>
          <a:r>
            <a:rPr lang="en-US" sz="1600" b="1" kern="1200">
              <a:latin typeface="Arial" panose="020B0604020202020204" pitchFamily="34" charset="0"/>
              <a:cs typeface="Arial" panose="020B0604020202020204" pitchFamily="34" charset="0"/>
            </a:rPr>
            <a:t>Practice Numbers</a:t>
          </a:r>
        </a:p>
      </dsp:txBody>
      <dsp:txXfrm>
        <a:off x="3386" y="16820"/>
        <a:ext cx="2036200" cy="770270"/>
      </dsp:txXfrm>
    </dsp:sp>
    <dsp:sp modelId="{65E1B640-C849-4D9A-9529-8C2B2C39193C}">
      <dsp:nvSpPr>
        <dsp:cNvPr id="0" name=""/>
        <dsp:cNvSpPr/>
      </dsp:nvSpPr>
      <dsp:spPr>
        <a:xfrm>
          <a:off x="3386" y="787091"/>
          <a:ext cx="2036200" cy="3985740"/>
        </a:xfrm>
        <a:prstGeom prst="rect">
          <a:avLst/>
        </a:prstGeom>
        <a:solidFill>
          <a:schemeClr val="accent2">
            <a:tint val="40000"/>
            <a:alpha val="90000"/>
            <a:hueOff val="0"/>
            <a:satOff val="0"/>
            <a:lumOff val="0"/>
            <a:alphaOff val="0"/>
          </a:schemeClr>
        </a:solidFill>
        <a:ln w="12700" cap="flat" cmpd="sng" algn="ctr">
          <a:solidFill>
            <a:schemeClr val="accent2">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5344" tIns="85344" rIns="113792" bIns="128016" numCol="1" spcCol="1270" anchor="t" anchorCtr="0">
          <a:noAutofit/>
        </a:bodyPr>
        <a:lstStyle/>
        <a:p>
          <a:pPr marL="171450" lvl="1" indent="-171450" algn="l" defTabSz="711200">
            <a:lnSpc>
              <a:spcPct val="90000"/>
            </a:lnSpc>
            <a:spcBef>
              <a:spcPct val="0"/>
            </a:spcBef>
            <a:spcAft>
              <a:spcPct val="15000"/>
            </a:spcAft>
            <a:buChar char="•"/>
          </a:pPr>
          <a:r>
            <a:rPr lang="en-US" sz="1600" b="1" kern="1200" dirty="0">
              <a:latin typeface="Arial" panose="020B0604020202020204" pitchFamily="34" charset="0"/>
              <a:cs typeface="Arial" panose="020B0604020202020204" pitchFamily="34" charset="0"/>
            </a:rPr>
            <a:t>Issue Practice Numbers =</a:t>
          </a:r>
          <a:endParaRPr lang="en-US" sz="1600" kern="1200" dirty="0">
            <a:latin typeface="Arial" panose="020B0604020202020204" pitchFamily="34" charset="0"/>
            <a:cs typeface="Arial" panose="020B0604020202020204" pitchFamily="34" charset="0"/>
          </a:endParaRPr>
        </a:p>
        <a:p>
          <a:pPr marL="171450" lvl="1" indent="-171450" algn="l" defTabSz="711200">
            <a:lnSpc>
              <a:spcPct val="90000"/>
            </a:lnSpc>
            <a:spcBef>
              <a:spcPct val="0"/>
            </a:spcBef>
            <a:spcAft>
              <a:spcPct val="15000"/>
            </a:spcAft>
            <a:buChar char="•"/>
          </a:pPr>
          <a:r>
            <a:rPr lang="en-US" sz="1600" b="1" kern="1200" dirty="0">
              <a:latin typeface="Arial" panose="020B0604020202020204" pitchFamily="34" charset="0"/>
              <a:cs typeface="Arial" panose="020B0604020202020204" pitchFamily="34" charset="0"/>
            </a:rPr>
            <a:t>WHO?</a:t>
          </a:r>
          <a:endParaRPr lang="en-US" sz="1600" kern="1200" dirty="0">
            <a:latin typeface="Arial" panose="020B0604020202020204" pitchFamily="34" charset="0"/>
            <a:cs typeface="Arial" panose="020B0604020202020204" pitchFamily="34" charset="0"/>
          </a:endParaRPr>
        </a:p>
        <a:p>
          <a:pPr marL="171450" lvl="1" indent="-171450" algn="l" defTabSz="711200">
            <a:lnSpc>
              <a:spcPct val="90000"/>
            </a:lnSpc>
            <a:spcBef>
              <a:spcPct val="0"/>
            </a:spcBef>
            <a:spcAft>
              <a:spcPct val="15000"/>
            </a:spcAft>
            <a:buChar char="•"/>
          </a:pPr>
          <a:r>
            <a:rPr lang="en-US" sz="1600" b="1" kern="1200" dirty="0">
              <a:latin typeface="Arial" panose="020B0604020202020204" pitchFamily="34" charset="0"/>
              <a:cs typeface="Arial" panose="020B0604020202020204" pitchFamily="34" charset="0"/>
            </a:rPr>
            <a:t>WHERE?</a:t>
          </a:r>
        </a:p>
        <a:p>
          <a:pPr marL="171450" lvl="1" indent="-171450" algn="l" defTabSz="711200">
            <a:lnSpc>
              <a:spcPct val="90000"/>
            </a:lnSpc>
            <a:spcBef>
              <a:spcPct val="0"/>
            </a:spcBef>
            <a:spcAft>
              <a:spcPct val="15000"/>
            </a:spcAft>
            <a:buChar char="•"/>
          </a:pPr>
          <a:r>
            <a:rPr lang="en-US" sz="1600" kern="1200" dirty="0">
              <a:latin typeface="Arial" panose="020B0604020202020204" pitchFamily="34" charset="0"/>
              <a:cs typeface="Arial" panose="020B0604020202020204" pitchFamily="34" charset="0"/>
            </a:rPr>
            <a:t>identification of healthcare provider and practice for proper administration and processing of claims by MAF.</a:t>
          </a:r>
        </a:p>
        <a:p>
          <a:pPr marL="171450" lvl="1" indent="-171450" algn="l" defTabSz="711200">
            <a:lnSpc>
              <a:spcPct val="90000"/>
            </a:lnSpc>
            <a:spcBef>
              <a:spcPct val="0"/>
            </a:spcBef>
            <a:spcAft>
              <a:spcPct val="15000"/>
            </a:spcAft>
            <a:buChar char="•"/>
          </a:pPr>
          <a:r>
            <a:rPr lang="en-US" sz="1600" b="1" kern="1200" dirty="0">
              <a:latin typeface="Arial" panose="020B0604020202020204" pitchFamily="34" charset="0"/>
              <a:cs typeface="Arial" panose="020B0604020202020204" pitchFamily="34" charset="0"/>
            </a:rPr>
            <a:t>Regulation 5 &amp; 6 </a:t>
          </a:r>
        </a:p>
      </dsp:txBody>
      <dsp:txXfrm>
        <a:off x="3386" y="787091"/>
        <a:ext cx="2036200" cy="3985740"/>
      </dsp:txXfrm>
    </dsp:sp>
    <dsp:sp modelId="{2E57DEA2-CB68-4FE0-888E-57E127C7A9CA}">
      <dsp:nvSpPr>
        <dsp:cNvPr id="0" name=""/>
        <dsp:cNvSpPr/>
      </dsp:nvSpPr>
      <dsp:spPr>
        <a:xfrm>
          <a:off x="2324654" y="16820"/>
          <a:ext cx="2036200" cy="770270"/>
        </a:xfrm>
        <a:prstGeom prst="rect">
          <a:avLst/>
        </a:prstGeom>
        <a:solidFill>
          <a:schemeClr val="accent3">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65024" rIns="113792" bIns="65024" numCol="1" spcCol="1270" anchor="ctr" anchorCtr="0">
          <a:noAutofit/>
        </a:bodyPr>
        <a:lstStyle/>
        <a:p>
          <a:pPr marL="0" lvl="0" indent="0" algn="ctr" defTabSz="711200">
            <a:lnSpc>
              <a:spcPct val="90000"/>
            </a:lnSpc>
            <a:spcBef>
              <a:spcPct val="0"/>
            </a:spcBef>
            <a:spcAft>
              <a:spcPct val="35000"/>
            </a:spcAft>
            <a:buNone/>
          </a:pPr>
          <a:r>
            <a:rPr lang="en-US" sz="1600" b="1" kern="1200" dirty="0">
              <a:latin typeface="Arial" panose="020B0604020202020204" pitchFamily="34" charset="0"/>
              <a:cs typeface="Arial" panose="020B0604020202020204" pitchFamily="34" charset="0"/>
            </a:rPr>
            <a:t>ICD – 10 Codes</a:t>
          </a:r>
        </a:p>
      </dsp:txBody>
      <dsp:txXfrm>
        <a:off x="2324654" y="16820"/>
        <a:ext cx="2036200" cy="770270"/>
      </dsp:txXfrm>
    </dsp:sp>
    <dsp:sp modelId="{FBACC635-6D87-48D8-AAA1-4E643AC1E4D2}">
      <dsp:nvSpPr>
        <dsp:cNvPr id="0" name=""/>
        <dsp:cNvSpPr/>
      </dsp:nvSpPr>
      <dsp:spPr>
        <a:xfrm>
          <a:off x="2324654" y="787091"/>
          <a:ext cx="2036200" cy="3985740"/>
        </a:xfrm>
        <a:prstGeom prst="rect">
          <a:avLst/>
        </a:prstGeom>
        <a:solidFill>
          <a:schemeClr val="accent3">
            <a:tint val="40000"/>
            <a:alpha val="90000"/>
            <a:hueOff val="0"/>
            <a:satOff val="0"/>
            <a:lumOff val="0"/>
            <a:alphaOff val="0"/>
          </a:schemeClr>
        </a:solidFill>
        <a:ln w="12700" cap="flat" cmpd="sng" algn="ctr">
          <a:solidFill>
            <a:schemeClr val="accent3">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5344" tIns="85344" rIns="113792" bIns="128016" numCol="1" spcCol="1270" anchor="t" anchorCtr="0">
          <a:noAutofit/>
        </a:bodyPr>
        <a:lstStyle/>
        <a:p>
          <a:pPr marL="171450" lvl="1" indent="-171450" algn="l" defTabSz="711200">
            <a:lnSpc>
              <a:spcPct val="90000"/>
            </a:lnSpc>
            <a:spcBef>
              <a:spcPct val="0"/>
            </a:spcBef>
            <a:spcAft>
              <a:spcPct val="15000"/>
            </a:spcAft>
            <a:buChar char="•"/>
          </a:pPr>
          <a:r>
            <a:rPr lang="en-US" sz="1600" kern="1200" dirty="0">
              <a:latin typeface="Arial" panose="020B0604020202020204" pitchFamily="34" charset="0"/>
              <a:cs typeface="Arial" panose="020B0604020202020204" pitchFamily="34" charset="0"/>
            </a:rPr>
            <a:t>-</a:t>
          </a:r>
          <a:r>
            <a:rPr lang="en-US" sz="1600" kern="1200" baseline="0" dirty="0">
              <a:latin typeface="Arial" panose="020B0604020202020204" pitchFamily="34" charset="0"/>
              <a:cs typeface="Arial" panose="020B0604020202020204" pitchFamily="34" charset="0"/>
            </a:rPr>
            <a:t> </a:t>
          </a:r>
          <a:r>
            <a:rPr lang="en-US" sz="1600" b="1" kern="1200" baseline="0" dirty="0">
              <a:latin typeface="Arial" panose="020B0604020202020204" pitchFamily="34" charset="0"/>
              <a:cs typeface="Arial" panose="020B0604020202020204" pitchFamily="34" charset="0"/>
            </a:rPr>
            <a:t>Diagnostic </a:t>
          </a:r>
          <a:r>
            <a:rPr lang="en-US" sz="1600" kern="1200" baseline="0" dirty="0">
              <a:latin typeface="Arial" panose="020B0604020202020204" pitchFamily="34" charset="0"/>
              <a:cs typeface="Arial" panose="020B0604020202020204" pitchFamily="34" charset="0"/>
            </a:rPr>
            <a:t>codes</a:t>
          </a:r>
        </a:p>
        <a:p>
          <a:pPr marL="171450" lvl="1" indent="-171450" algn="l" defTabSz="711200">
            <a:lnSpc>
              <a:spcPct val="90000"/>
            </a:lnSpc>
            <a:spcBef>
              <a:spcPct val="0"/>
            </a:spcBef>
            <a:spcAft>
              <a:spcPct val="15000"/>
            </a:spcAft>
            <a:buChar char="•"/>
          </a:pPr>
          <a:endParaRPr lang="en-US" sz="1600" kern="1200" baseline="0" dirty="0">
            <a:latin typeface="Arial" panose="020B0604020202020204" pitchFamily="34" charset="0"/>
            <a:cs typeface="Arial" panose="020B0604020202020204" pitchFamily="34" charset="0"/>
          </a:endParaRPr>
        </a:p>
        <a:p>
          <a:pPr marL="171450" lvl="1" indent="-171450" algn="l" defTabSz="711200">
            <a:lnSpc>
              <a:spcPct val="90000"/>
            </a:lnSpc>
            <a:spcBef>
              <a:spcPct val="0"/>
            </a:spcBef>
            <a:spcAft>
              <a:spcPct val="15000"/>
            </a:spcAft>
            <a:buChar char="•"/>
          </a:pPr>
          <a:r>
            <a:rPr lang="en-US" sz="1600" kern="1200" baseline="0" dirty="0">
              <a:latin typeface="Arial" panose="020B0604020202020204" pitchFamily="34" charset="0"/>
              <a:cs typeface="Arial" panose="020B0604020202020204" pitchFamily="34" charset="0"/>
            </a:rPr>
            <a:t>- Process of rolling out Phase 2.</a:t>
          </a:r>
          <a:endParaRPr lang="en-US" sz="1600" kern="1200" dirty="0">
            <a:latin typeface="Arial" panose="020B0604020202020204" pitchFamily="34" charset="0"/>
            <a:cs typeface="Arial" panose="020B0604020202020204" pitchFamily="34" charset="0"/>
          </a:endParaRPr>
        </a:p>
      </dsp:txBody>
      <dsp:txXfrm>
        <a:off x="2324654" y="787091"/>
        <a:ext cx="2036200" cy="3985740"/>
      </dsp:txXfrm>
    </dsp:sp>
    <dsp:sp modelId="{71C3CE6A-4767-4564-A681-97112A16DBD8}">
      <dsp:nvSpPr>
        <dsp:cNvPr id="0" name=""/>
        <dsp:cNvSpPr/>
      </dsp:nvSpPr>
      <dsp:spPr>
        <a:xfrm>
          <a:off x="4645923" y="16820"/>
          <a:ext cx="2036200" cy="770270"/>
        </a:xfrm>
        <a:prstGeom prst="rect">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65024" rIns="113792" bIns="65024" numCol="1" spcCol="1270" anchor="ctr" anchorCtr="0">
          <a:noAutofit/>
        </a:bodyPr>
        <a:lstStyle/>
        <a:p>
          <a:pPr marL="0" lvl="0" indent="0" algn="ctr" defTabSz="711200">
            <a:lnSpc>
              <a:spcPct val="90000"/>
            </a:lnSpc>
            <a:spcBef>
              <a:spcPct val="0"/>
            </a:spcBef>
            <a:spcAft>
              <a:spcPct val="35000"/>
            </a:spcAft>
            <a:buNone/>
          </a:pPr>
          <a:r>
            <a:rPr lang="en-US" sz="1600" b="1" kern="1200">
              <a:latin typeface="Arial" panose="020B0604020202020204" pitchFamily="34" charset="0"/>
              <a:cs typeface="Arial" panose="020B0604020202020204" pitchFamily="34" charset="0"/>
            </a:rPr>
            <a:t>Procedure Codes</a:t>
          </a:r>
        </a:p>
      </dsp:txBody>
      <dsp:txXfrm>
        <a:off x="4645923" y="16820"/>
        <a:ext cx="2036200" cy="770270"/>
      </dsp:txXfrm>
    </dsp:sp>
    <dsp:sp modelId="{E8F67F69-BA21-4D8F-AE56-789FF1CBFC01}">
      <dsp:nvSpPr>
        <dsp:cNvPr id="0" name=""/>
        <dsp:cNvSpPr/>
      </dsp:nvSpPr>
      <dsp:spPr>
        <a:xfrm>
          <a:off x="4645923" y="787091"/>
          <a:ext cx="2036200" cy="3985740"/>
        </a:xfrm>
        <a:prstGeom prst="rect">
          <a:avLst/>
        </a:prstGeom>
        <a:solidFill>
          <a:schemeClr val="accent4">
            <a:tint val="40000"/>
            <a:alpha val="90000"/>
            <a:hueOff val="0"/>
            <a:satOff val="0"/>
            <a:lumOff val="0"/>
            <a:alphaOff val="0"/>
          </a:schemeClr>
        </a:solidFill>
        <a:ln w="12700" cap="flat" cmpd="sng" algn="ctr">
          <a:solidFill>
            <a:schemeClr val="accent4">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5344" tIns="85344" rIns="113792" bIns="128016" numCol="1" spcCol="1270" anchor="t" anchorCtr="0">
          <a:noAutofit/>
        </a:bodyPr>
        <a:lstStyle/>
        <a:p>
          <a:pPr marL="0" lvl="1" indent="0" algn="l" defTabSz="711200">
            <a:lnSpc>
              <a:spcPct val="90000"/>
            </a:lnSpc>
            <a:spcBef>
              <a:spcPct val="0"/>
            </a:spcBef>
            <a:spcAft>
              <a:spcPct val="15000"/>
            </a:spcAft>
            <a:buChar char="•"/>
            <a:tabLst>
              <a:tab pos="88900" algn="l"/>
            </a:tabLst>
          </a:pPr>
          <a:r>
            <a:rPr lang="en-US" sz="1600" b="1" kern="1200" dirty="0">
              <a:latin typeface="Arial" panose="020B0604020202020204" pitchFamily="34" charset="0"/>
              <a:cs typeface="Arial" panose="020B0604020202020204" pitchFamily="34" charset="0"/>
            </a:rPr>
            <a:t>- </a:t>
          </a:r>
          <a:r>
            <a:rPr lang="en-US" sz="1600" b="0" kern="1200" dirty="0">
              <a:latin typeface="Arial" panose="020B0604020202020204" pitchFamily="34" charset="0"/>
              <a:cs typeface="Arial" panose="020B0604020202020204" pitchFamily="34" charset="0"/>
            </a:rPr>
            <a:t>Describe </a:t>
          </a:r>
          <a:r>
            <a:rPr lang="en-US" sz="1600" b="1" kern="1200" dirty="0">
              <a:latin typeface="Arial" panose="020B0604020202020204" pitchFamily="34" charset="0"/>
              <a:cs typeface="Arial" panose="020B0604020202020204" pitchFamily="34" charset="0"/>
            </a:rPr>
            <a:t>WHAT</a:t>
          </a:r>
          <a:r>
            <a:rPr lang="en-US" sz="1600" kern="1200" dirty="0">
              <a:latin typeface="Arial" panose="020B0604020202020204" pitchFamily="34" charset="0"/>
              <a:cs typeface="Arial" panose="020B0604020202020204" pitchFamily="34" charset="0"/>
            </a:rPr>
            <a:t> services rendered to patient during encounter.</a:t>
          </a:r>
        </a:p>
        <a:p>
          <a:pPr marL="0" lvl="1" indent="0" algn="l" defTabSz="711200">
            <a:lnSpc>
              <a:spcPct val="90000"/>
            </a:lnSpc>
            <a:spcBef>
              <a:spcPct val="0"/>
            </a:spcBef>
            <a:spcAft>
              <a:spcPct val="15000"/>
            </a:spcAft>
            <a:buChar char="•"/>
            <a:tabLst>
              <a:tab pos="88900" algn="l"/>
            </a:tabLst>
          </a:pPr>
          <a:r>
            <a:rPr lang="en-US" sz="1600" kern="1200" dirty="0">
              <a:latin typeface="Arial" panose="020B0604020202020204" pitchFamily="34" charset="0"/>
              <a:cs typeface="Arial" panose="020B0604020202020204" pitchFamily="34" charset="0"/>
            </a:rPr>
            <a:t>- Procedural Terminology Coding System (CPT).</a:t>
          </a:r>
        </a:p>
        <a:p>
          <a:pPr marL="0" lvl="1" indent="0" algn="l" defTabSz="711200">
            <a:lnSpc>
              <a:spcPct val="90000"/>
            </a:lnSpc>
            <a:spcBef>
              <a:spcPct val="0"/>
            </a:spcBef>
            <a:spcAft>
              <a:spcPct val="15000"/>
            </a:spcAft>
            <a:buChar char="•"/>
            <a:tabLst>
              <a:tab pos="88900" algn="l"/>
            </a:tabLst>
          </a:pPr>
          <a:r>
            <a:rPr lang="en-US" sz="1600" kern="1200" dirty="0">
              <a:latin typeface="Arial" panose="020B0604020202020204" pitchFamily="34" charset="0"/>
              <a:cs typeface="Arial" panose="020B0604020202020204" pitchFamily="34" charset="0"/>
            </a:rPr>
            <a:t>- Maintained by American Medical Association (AMA).</a:t>
          </a:r>
        </a:p>
        <a:p>
          <a:pPr marL="0" lvl="1" indent="0" algn="l" defTabSz="711200">
            <a:lnSpc>
              <a:spcPct val="90000"/>
            </a:lnSpc>
            <a:spcBef>
              <a:spcPct val="0"/>
            </a:spcBef>
            <a:spcAft>
              <a:spcPct val="15000"/>
            </a:spcAft>
            <a:buChar char="•"/>
            <a:tabLst>
              <a:tab pos="88900" algn="l"/>
            </a:tabLst>
          </a:pPr>
          <a:r>
            <a:rPr lang="en-US" sz="1600" kern="1200" dirty="0">
              <a:latin typeface="Arial" panose="020B0604020202020204" pitchFamily="34" charset="0"/>
              <a:cs typeface="Arial" panose="020B0604020202020204" pitchFamily="34" charset="0"/>
            </a:rPr>
            <a:t>- Namaf publishes guidelines to support CPT codes.</a:t>
          </a:r>
        </a:p>
        <a:p>
          <a:pPr marL="0" lvl="1" algn="l" defTabSz="711200">
            <a:lnSpc>
              <a:spcPct val="90000"/>
            </a:lnSpc>
            <a:spcBef>
              <a:spcPct val="0"/>
            </a:spcBef>
            <a:spcAft>
              <a:spcPct val="15000"/>
            </a:spcAft>
            <a:buChar char="•"/>
          </a:pPr>
          <a:r>
            <a:rPr lang="en-US" sz="1600" kern="1200" dirty="0">
              <a:latin typeface="Arial" panose="020B0604020202020204" pitchFamily="34" charset="0"/>
              <a:cs typeface="Arial" panose="020B0604020202020204" pitchFamily="34" charset="0"/>
            </a:rPr>
            <a:t>- </a:t>
          </a:r>
          <a:r>
            <a:rPr lang="en-US" sz="1600" b="1" kern="1200" dirty="0">
              <a:latin typeface="Arial" panose="020B0604020202020204" pitchFamily="34" charset="0"/>
              <a:cs typeface="Arial" panose="020B0604020202020204" pitchFamily="34" charset="0"/>
            </a:rPr>
            <a:t>Benchmark tariffs: </a:t>
          </a:r>
          <a:r>
            <a:rPr lang="en-US" sz="1600" b="0" kern="1200" dirty="0">
              <a:latin typeface="Arial" panose="020B0604020202020204" pitchFamily="34" charset="0"/>
              <a:cs typeface="Arial" panose="020B0604020202020204" pitchFamily="34" charset="0"/>
            </a:rPr>
            <a:t>guide to reasonable cost for medical services.</a:t>
          </a:r>
        </a:p>
      </dsp:txBody>
      <dsp:txXfrm>
        <a:off x="4645923" y="787091"/>
        <a:ext cx="2036200" cy="3985740"/>
      </dsp:txXfrm>
    </dsp:sp>
    <dsp:sp modelId="{180B05B4-3B8A-4AE4-8145-20E52CB11F2C}">
      <dsp:nvSpPr>
        <dsp:cNvPr id="0" name=""/>
        <dsp:cNvSpPr/>
      </dsp:nvSpPr>
      <dsp:spPr>
        <a:xfrm>
          <a:off x="6967191" y="16820"/>
          <a:ext cx="2036200" cy="770270"/>
        </a:xfrm>
        <a:prstGeom prst="rect">
          <a:avLst/>
        </a:prstGeom>
        <a:solidFill>
          <a:schemeClr val="accent5">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65024" rIns="113792" bIns="65024" numCol="1" spcCol="1270" anchor="ctr" anchorCtr="0">
          <a:noAutofit/>
        </a:bodyPr>
        <a:lstStyle/>
        <a:p>
          <a:pPr marL="0" lvl="0" indent="0" algn="ctr" defTabSz="711200">
            <a:lnSpc>
              <a:spcPct val="90000"/>
            </a:lnSpc>
            <a:spcBef>
              <a:spcPct val="0"/>
            </a:spcBef>
            <a:spcAft>
              <a:spcPct val="35000"/>
            </a:spcAft>
            <a:buNone/>
          </a:pPr>
          <a:r>
            <a:rPr lang="en-US" sz="1600" b="1" kern="1200">
              <a:latin typeface="Arial" panose="020B0604020202020204" pitchFamily="34" charset="0"/>
              <a:cs typeface="Arial" panose="020B0604020202020204" pitchFamily="34" charset="0"/>
            </a:rPr>
            <a:t>Namibia NAPPI Product &amp; Price File</a:t>
          </a:r>
        </a:p>
      </dsp:txBody>
      <dsp:txXfrm>
        <a:off x="6967191" y="16820"/>
        <a:ext cx="2036200" cy="770270"/>
      </dsp:txXfrm>
    </dsp:sp>
    <dsp:sp modelId="{A45AB80B-9A75-4DC3-A00D-49DC633A5177}">
      <dsp:nvSpPr>
        <dsp:cNvPr id="0" name=""/>
        <dsp:cNvSpPr/>
      </dsp:nvSpPr>
      <dsp:spPr>
        <a:xfrm>
          <a:off x="6967191" y="787091"/>
          <a:ext cx="2036200" cy="3985740"/>
        </a:xfrm>
        <a:prstGeom prst="rect">
          <a:avLst/>
        </a:prstGeom>
        <a:solidFill>
          <a:schemeClr val="accent5">
            <a:tint val="40000"/>
            <a:alpha val="90000"/>
            <a:hueOff val="0"/>
            <a:satOff val="0"/>
            <a:lumOff val="0"/>
            <a:alphaOff val="0"/>
          </a:schemeClr>
        </a:solidFill>
        <a:ln w="12700" cap="flat" cmpd="sng" algn="ctr">
          <a:solidFill>
            <a:schemeClr val="accent5">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5344" tIns="85344" rIns="113792" bIns="128016" numCol="1" spcCol="1270" anchor="t" anchorCtr="0">
          <a:noAutofit/>
        </a:bodyPr>
        <a:lstStyle/>
        <a:p>
          <a:pPr marL="171450" lvl="1" indent="-171450" algn="l" defTabSz="711200">
            <a:lnSpc>
              <a:spcPct val="90000"/>
            </a:lnSpc>
            <a:spcBef>
              <a:spcPct val="0"/>
            </a:spcBef>
            <a:spcAft>
              <a:spcPct val="15000"/>
            </a:spcAft>
            <a:buChar char="•"/>
          </a:pPr>
          <a:endParaRPr lang="en-US" sz="1600" b="1" kern="1200">
            <a:latin typeface="Arial" panose="020B0604020202020204" pitchFamily="34" charset="0"/>
            <a:cs typeface="Arial" panose="020B0604020202020204" pitchFamily="34" charset="0"/>
          </a:endParaRPr>
        </a:p>
        <a:p>
          <a:pPr marL="171450" lvl="1" indent="-171450" algn="just" defTabSz="711200">
            <a:lnSpc>
              <a:spcPct val="90000"/>
            </a:lnSpc>
            <a:spcBef>
              <a:spcPct val="0"/>
            </a:spcBef>
            <a:spcAft>
              <a:spcPct val="15000"/>
            </a:spcAft>
            <a:buChar char="•"/>
          </a:pPr>
          <a:r>
            <a:rPr lang="en-US" sz="1600" b="1" kern="1200" dirty="0">
              <a:latin typeface="Arial" panose="020B0604020202020204" pitchFamily="34" charset="0"/>
              <a:cs typeface="Arial" panose="020B0604020202020204" pitchFamily="34" charset="0"/>
            </a:rPr>
            <a:t>Process:</a:t>
          </a:r>
          <a:r>
            <a:rPr lang="en-US" sz="1600" kern="1200" dirty="0">
              <a:latin typeface="Arial" panose="020B0604020202020204" pitchFamily="34" charset="0"/>
              <a:cs typeface="Arial" panose="020B0604020202020204" pitchFamily="34" charset="0"/>
            </a:rPr>
            <a:t> For pharmaceutical, medicinal, surgical, medical appliance or consumable healthcare product – </a:t>
          </a:r>
          <a:r>
            <a:rPr lang="en-US" sz="1600" b="1" kern="1200" dirty="0">
              <a:latin typeface="Arial" panose="020B0604020202020204" pitchFamily="34" charset="0"/>
              <a:cs typeface="Arial" panose="020B0604020202020204" pitchFamily="34" charset="0"/>
            </a:rPr>
            <a:t>benchmark tariff.</a:t>
          </a:r>
          <a:endParaRPr lang="en-US" sz="1600" kern="1200" dirty="0">
            <a:latin typeface="Arial" panose="020B0604020202020204" pitchFamily="34" charset="0"/>
            <a:cs typeface="Arial" panose="020B0604020202020204" pitchFamily="34" charset="0"/>
          </a:endParaRPr>
        </a:p>
      </dsp:txBody>
      <dsp:txXfrm>
        <a:off x="6967191" y="787091"/>
        <a:ext cx="2036200" cy="3985740"/>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91ACAFE-A837-4535-BC5A-D26DD8F64FC7}">
      <dsp:nvSpPr>
        <dsp:cNvPr id="0" name=""/>
        <dsp:cNvSpPr/>
      </dsp:nvSpPr>
      <dsp:spPr>
        <a:xfrm>
          <a:off x="0" y="2531383"/>
          <a:ext cx="9051292" cy="0"/>
        </a:xfrm>
        <a:prstGeom prst="line">
          <a:avLst/>
        </a:prstGeom>
        <a:solidFill>
          <a:schemeClr val="lt1">
            <a:alpha val="90000"/>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A12CDAB4-F561-44A3-A501-4EC0D297EE83}">
      <dsp:nvSpPr>
        <dsp:cNvPr id="0" name=""/>
        <dsp:cNvSpPr/>
      </dsp:nvSpPr>
      <dsp:spPr>
        <a:xfrm>
          <a:off x="178266" y="1559087"/>
          <a:ext cx="2652452" cy="607532"/>
        </a:xfrm>
        <a:prstGeom prst="rect">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0" tIns="101600" rIns="101600" bIns="101600" numCol="1" spcCol="1270" anchor="ctr" anchorCtr="0">
          <a:noAutofit/>
        </a:bodyPr>
        <a:lstStyle/>
        <a:p>
          <a:pPr marL="0" lvl="0" indent="0" algn="ctr" defTabSz="889000">
            <a:lnSpc>
              <a:spcPct val="90000"/>
            </a:lnSpc>
            <a:spcBef>
              <a:spcPct val="0"/>
            </a:spcBef>
            <a:spcAft>
              <a:spcPct val="35000"/>
            </a:spcAft>
            <a:buNone/>
            <a:defRPr b="1"/>
          </a:pPr>
          <a:r>
            <a:rPr lang="en-US" sz="2000" kern="1200" dirty="0">
              <a:latin typeface="Arial" panose="020B0604020202020204" pitchFamily="34" charset="0"/>
              <a:cs typeface="Arial" panose="020B0604020202020204" pitchFamily="34" charset="0"/>
            </a:rPr>
            <a:t>1967</a:t>
          </a:r>
        </a:p>
      </dsp:txBody>
      <dsp:txXfrm>
        <a:off x="178266" y="1559087"/>
        <a:ext cx="2652452" cy="607532"/>
      </dsp:txXfrm>
    </dsp:sp>
    <dsp:sp modelId="{DFBED4A5-A09A-4FF5-857B-9CC4395A57DD}">
      <dsp:nvSpPr>
        <dsp:cNvPr id="0" name=""/>
        <dsp:cNvSpPr/>
      </dsp:nvSpPr>
      <dsp:spPr>
        <a:xfrm>
          <a:off x="185268" y="192258"/>
          <a:ext cx="2652452" cy="1377199"/>
        </a:xfrm>
        <a:prstGeom prst="rect">
          <a:avLst/>
        </a:prstGeom>
        <a:solidFill>
          <a:schemeClr val="accent2">
            <a:tint val="40000"/>
            <a:alpha val="90000"/>
            <a:hueOff val="0"/>
            <a:satOff val="0"/>
            <a:lumOff val="0"/>
            <a:alphaOff val="0"/>
          </a:schemeClr>
        </a:solidFill>
        <a:ln w="12700" cap="flat" cmpd="sng" algn="ctr">
          <a:solidFill>
            <a:schemeClr val="accent2">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52400" tIns="152400" rIns="152400" bIns="152400" numCol="1" spcCol="1270" anchor="ctr" anchorCtr="0">
          <a:noAutofit/>
        </a:bodyPr>
        <a:lstStyle/>
        <a:p>
          <a:pPr marL="0" lvl="0" indent="0" algn="l" defTabSz="711200">
            <a:lnSpc>
              <a:spcPct val="90000"/>
            </a:lnSpc>
            <a:spcBef>
              <a:spcPct val="0"/>
            </a:spcBef>
            <a:spcAft>
              <a:spcPct val="35000"/>
            </a:spcAft>
            <a:buNone/>
          </a:pPr>
          <a:r>
            <a:rPr lang="en-US" sz="1600" kern="1200" dirty="0">
              <a:latin typeface="Arial" panose="020B0604020202020204" pitchFamily="34" charset="0"/>
              <a:cs typeface="Arial" panose="020B0604020202020204" pitchFamily="34" charset="0"/>
            </a:rPr>
            <a:t>Medical Schemes Act,72 of 1967: integrated regulator – Council of Medical Schemes, Registrar &amp; NAMS</a:t>
          </a:r>
        </a:p>
      </dsp:txBody>
      <dsp:txXfrm>
        <a:off x="185268" y="192258"/>
        <a:ext cx="2652452" cy="1377199"/>
      </dsp:txXfrm>
    </dsp:sp>
    <dsp:sp modelId="{5565594D-4BDC-43BA-8A3E-8A5F7BE26450}">
      <dsp:nvSpPr>
        <dsp:cNvPr id="0" name=""/>
        <dsp:cNvSpPr/>
      </dsp:nvSpPr>
      <dsp:spPr>
        <a:xfrm>
          <a:off x="1504492" y="2166619"/>
          <a:ext cx="0" cy="354393"/>
        </a:xfrm>
        <a:prstGeom prst="line">
          <a:avLst/>
        </a:prstGeom>
        <a:noFill/>
        <a:ln w="6350" cap="flat" cmpd="sng" algn="ctr">
          <a:solidFill>
            <a:schemeClr val="accent2">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31AC8E99-C66A-4A0C-ABFB-EEBA6A395039}">
      <dsp:nvSpPr>
        <dsp:cNvPr id="0" name=""/>
        <dsp:cNvSpPr/>
      </dsp:nvSpPr>
      <dsp:spPr>
        <a:xfrm>
          <a:off x="1692344" y="2885777"/>
          <a:ext cx="2652452" cy="607532"/>
        </a:xfrm>
        <a:prstGeom prst="rect">
          <a:avLst/>
        </a:prstGeom>
        <a:solidFill>
          <a:schemeClr val="accent2">
            <a:hueOff val="-363841"/>
            <a:satOff val="-20982"/>
            <a:lumOff val="2157"/>
            <a:alphaOff val="0"/>
          </a:schemeClr>
        </a:solidFill>
        <a:ln w="12700" cap="flat" cmpd="sng" algn="ctr">
          <a:solidFill>
            <a:schemeClr val="accent2">
              <a:hueOff val="-363841"/>
              <a:satOff val="-20982"/>
              <a:lumOff val="2157"/>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0" tIns="101600" rIns="101600" bIns="101600" numCol="1" spcCol="1270" anchor="ctr" anchorCtr="0">
          <a:noAutofit/>
        </a:bodyPr>
        <a:lstStyle/>
        <a:p>
          <a:pPr marL="0" lvl="0" indent="0" algn="ctr" defTabSz="889000">
            <a:lnSpc>
              <a:spcPct val="90000"/>
            </a:lnSpc>
            <a:spcBef>
              <a:spcPct val="0"/>
            </a:spcBef>
            <a:spcAft>
              <a:spcPct val="35000"/>
            </a:spcAft>
            <a:buNone/>
            <a:defRPr b="1"/>
          </a:pPr>
          <a:r>
            <a:rPr lang="en-US" sz="2000" kern="1200" dirty="0">
              <a:latin typeface="Arial" panose="020B0604020202020204" pitchFamily="34" charset="0"/>
              <a:cs typeface="Arial" panose="020B0604020202020204" pitchFamily="34" charset="0"/>
            </a:rPr>
            <a:t>1995</a:t>
          </a:r>
        </a:p>
      </dsp:txBody>
      <dsp:txXfrm>
        <a:off x="1692344" y="2885777"/>
        <a:ext cx="2652452" cy="607532"/>
      </dsp:txXfrm>
    </dsp:sp>
    <dsp:sp modelId="{C73414D3-AE44-4181-B5A6-9555AD7DBF47}">
      <dsp:nvSpPr>
        <dsp:cNvPr id="0" name=""/>
        <dsp:cNvSpPr/>
      </dsp:nvSpPr>
      <dsp:spPr>
        <a:xfrm>
          <a:off x="1692344" y="3493309"/>
          <a:ext cx="2652452" cy="1569457"/>
        </a:xfrm>
        <a:prstGeom prst="rect">
          <a:avLst/>
        </a:prstGeom>
        <a:solidFill>
          <a:schemeClr val="accent2">
            <a:tint val="40000"/>
            <a:alpha val="90000"/>
            <a:hueOff val="-212306"/>
            <a:satOff val="-18836"/>
            <a:lumOff val="-192"/>
            <a:alphaOff val="0"/>
          </a:schemeClr>
        </a:solidFill>
        <a:ln w="12700" cap="flat" cmpd="sng" algn="ctr">
          <a:solidFill>
            <a:schemeClr val="accent2">
              <a:tint val="40000"/>
              <a:alpha val="90000"/>
              <a:hueOff val="-212306"/>
              <a:satOff val="-18836"/>
              <a:lumOff val="-192"/>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90500" tIns="190500" rIns="190500" bIns="190500" numCol="1" spcCol="1270" anchor="ctr" anchorCtr="0">
          <a:noAutofit/>
        </a:bodyPr>
        <a:lstStyle/>
        <a:p>
          <a:pPr marL="0" lvl="0" indent="0" algn="just" defTabSz="889000">
            <a:lnSpc>
              <a:spcPct val="90000"/>
            </a:lnSpc>
            <a:spcBef>
              <a:spcPct val="0"/>
            </a:spcBef>
            <a:spcAft>
              <a:spcPct val="35000"/>
            </a:spcAft>
            <a:buNone/>
          </a:pPr>
          <a:r>
            <a:rPr lang="en-US" sz="2000" kern="1200" dirty="0">
              <a:latin typeface="Arial" panose="020B0604020202020204" pitchFamily="34" charset="0"/>
              <a:cs typeface="Arial" panose="020B0604020202020204" pitchFamily="34" charset="0"/>
            </a:rPr>
            <a:t>Medical Aid Funds Ac, 23 of 1995: integrated governance but dual regulators- </a:t>
          </a:r>
          <a:r>
            <a:rPr lang="en-US" sz="2000" kern="1200" dirty="0" err="1">
              <a:latin typeface="Arial" panose="020B0604020202020204" pitchFamily="34" charset="0"/>
              <a:cs typeface="Arial" panose="020B0604020202020204" pitchFamily="34" charset="0"/>
            </a:rPr>
            <a:t>Namaf</a:t>
          </a:r>
          <a:r>
            <a:rPr lang="en-US" sz="2000" kern="1200" dirty="0">
              <a:latin typeface="Arial" panose="020B0604020202020204" pitchFamily="34" charset="0"/>
              <a:cs typeface="Arial" panose="020B0604020202020204" pitchFamily="34" charset="0"/>
            </a:rPr>
            <a:t> &amp; NAMFISA.</a:t>
          </a:r>
        </a:p>
      </dsp:txBody>
      <dsp:txXfrm>
        <a:off x="1692344" y="3493309"/>
        <a:ext cx="2652452" cy="1569457"/>
      </dsp:txXfrm>
    </dsp:sp>
    <dsp:sp modelId="{649DA93D-F2FE-4CB7-910B-364867F15054}">
      <dsp:nvSpPr>
        <dsp:cNvPr id="0" name=""/>
        <dsp:cNvSpPr/>
      </dsp:nvSpPr>
      <dsp:spPr>
        <a:xfrm>
          <a:off x="3018570" y="2531383"/>
          <a:ext cx="0" cy="354393"/>
        </a:xfrm>
        <a:prstGeom prst="line">
          <a:avLst/>
        </a:prstGeom>
        <a:noFill/>
        <a:ln w="6350" cap="flat" cmpd="sng" algn="ctr">
          <a:solidFill>
            <a:schemeClr val="accent2">
              <a:hueOff val="-363841"/>
              <a:satOff val="-20982"/>
              <a:lumOff val="2157"/>
              <a:alphaOff val="0"/>
            </a:schemeClr>
          </a:solidFill>
          <a:prstDash val="solid"/>
          <a:miter lim="800000"/>
        </a:ln>
        <a:effectLst/>
      </dsp:spPr>
      <dsp:style>
        <a:lnRef idx="1">
          <a:scrgbClr r="0" g="0" b="0"/>
        </a:lnRef>
        <a:fillRef idx="0">
          <a:scrgbClr r="0" g="0" b="0"/>
        </a:fillRef>
        <a:effectRef idx="0">
          <a:scrgbClr r="0" g="0" b="0"/>
        </a:effectRef>
        <a:fontRef idx="minor"/>
      </dsp:style>
    </dsp:sp>
    <dsp:sp modelId="{51BEE24B-E9E5-457E-BCD4-8DD1EEC6D6CC}">
      <dsp:nvSpPr>
        <dsp:cNvPr id="0" name=""/>
        <dsp:cNvSpPr/>
      </dsp:nvSpPr>
      <dsp:spPr>
        <a:xfrm rot="2700000">
          <a:off x="1465113" y="2481633"/>
          <a:ext cx="78758" cy="78758"/>
        </a:xfrm>
        <a:prstGeom prst="rect">
          <a:avLst/>
        </a:prstGeom>
        <a:solidFill>
          <a:schemeClr val="accent2">
            <a:hueOff val="0"/>
            <a:satOff val="0"/>
            <a:lumOff val="0"/>
            <a:alphaOff val="0"/>
          </a:schemeClr>
        </a:solidFill>
        <a:ln w="63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BC18C44-4913-4975-A3F6-6D3F03D8BC6B}">
      <dsp:nvSpPr>
        <dsp:cNvPr id="0" name=""/>
        <dsp:cNvSpPr/>
      </dsp:nvSpPr>
      <dsp:spPr>
        <a:xfrm rot="2700000">
          <a:off x="2979191" y="2492004"/>
          <a:ext cx="78758" cy="78758"/>
        </a:xfrm>
        <a:prstGeom prst="rect">
          <a:avLst/>
        </a:prstGeom>
        <a:solidFill>
          <a:schemeClr val="accent2">
            <a:hueOff val="-363841"/>
            <a:satOff val="-20982"/>
            <a:lumOff val="2157"/>
            <a:alphaOff val="0"/>
          </a:schemeClr>
        </a:solidFill>
        <a:ln w="63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C5104E8-D41C-4849-8732-84A11D140F2B}">
      <dsp:nvSpPr>
        <dsp:cNvPr id="0" name=""/>
        <dsp:cNvSpPr/>
      </dsp:nvSpPr>
      <dsp:spPr>
        <a:xfrm>
          <a:off x="3199419" y="1569457"/>
          <a:ext cx="2652452" cy="607532"/>
        </a:xfrm>
        <a:prstGeom prst="rect">
          <a:avLst/>
        </a:prstGeom>
        <a:solidFill>
          <a:schemeClr val="accent2">
            <a:hueOff val="-727682"/>
            <a:satOff val="-41964"/>
            <a:lumOff val="4314"/>
            <a:alphaOff val="0"/>
          </a:schemeClr>
        </a:solidFill>
        <a:ln w="12700" cap="flat" cmpd="sng" algn="ctr">
          <a:solidFill>
            <a:schemeClr val="accent2">
              <a:hueOff val="-727682"/>
              <a:satOff val="-41964"/>
              <a:lumOff val="4314"/>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0" tIns="101600" rIns="101600" bIns="101600" numCol="1" spcCol="1270" anchor="ctr" anchorCtr="0">
          <a:noAutofit/>
        </a:bodyPr>
        <a:lstStyle/>
        <a:p>
          <a:pPr marL="0" lvl="0" indent="0" algn="ctr" defTabSz="889000">
            <a:lnSpc>
              <a:spcPct val="90000"/>
            </a:lnSpc>
            <a:spcBef>
              <a:spcPct val="0"/>
            </a:spcBef>
            <a:spcAft>
              <a:spcPct val="35000"/>
            </a:spcAft>
            <a:buNone/>
            <a:defRPr b="1"/>
          </a:pPr>
          <a:r>
            <a:rPr lang="en-US" sz="2000" kern="1200" dirty="0">
              <a:latin typeface="Arial" panose="020B0604020202020204" pitchFamily="34" charset="0"/>
              <a:cs typeface="Arial" panose="020B0604020202020204" pitchFamily="34" charset="0"/>
            </a:rPr>
            <a:t>2001</a:t>
          </a:r>
        </a:p>
      </dsp:txBody>
      <dsp:txXfrm>
        <a:off x="3199419" y="1569457"/>
        <a:ext cx="2652452" cy="607532"/>
      </dsp:txXfrm>
    </dsp:sp>
    <dsp:sp modelId="{1B84D895-D13C-498E-9EF1-B1A97BE99784}">
      <dsp:nvSpPr>
        <dsp:cNvPr id="0" name=""/>
        <dsp:cNvSpPr/>
      </dsp:nvSpPr>
      <dsp:spPr>
        <a:xfrm>
          <a:off x="3199419" y="632197"/>
          <a:ext cx="2652452" cy="937260"/>
        </a:xfrm>
        <a:prstGeom prst="rect">
          <a:avLst/>
        </a:prstGeom>
        <a:solidFill>
          <a:schemeClr val="accent2">
            <a:tint val="40000"/>
            <a:alpha val="90000"/>
            <a:hueOff val="-424613"/>
            <a:satOff val="-37673"/>
            <a:lumOff val="-385"/>
            <a:alphaOff val="0"/>
          </a:schemeClr>
        </a:solidFill>
        <a:ln w="12700" cap="flat" cmpd="sng" algn="ctr">
          <a:solidFill>
            <a:schemeClr val="accent2">
              <a:tint val="40000"/>
              <a:alpha val="90000"/>
              <a:hueOff val="-424613"/>
              <a:satOff val="-37673"/>
              <a:lumOff val="-385"/>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52400" tIns="152400" rIns="152400" bIns="152400" numCol="1" spcCol="1270" anchor="ctr" anchorCtr="0">
          <a:noAutofit/>
        </a:bodyPr>
        <a:lstStyle/>
        <a:p>
          <a:pPr marL="0" lvl="0" indent="0" algn="l" defTabSz="711200">
            <a:lnSpc>
              <a:spcPct val="90000"/>
            </a:lnSpc>
            <a:spcBef>
              <a:spcPct val="0"/>
            </a:spcBef>
            <a:spcAft>
              <a:spcPct val="35000"/>
            </a:spcAft>
            <a:buNone/>
          </a:pPr>
          <a:r>
            <a:rPr lang="en-US" sz="1600" kern="1200" dirty="0">
              <a:latin typeface="Arial" panose="020B0604020202020204" pitchFamily="34" charset="0"/>
              <a:cs typeface="Arial" panose="020B0604020202020204" pitchFamily="34" charset="0"/>
            </a:rPr>
            <a:t>NAMFISA Act, 3 of 2001: CEO of NAMFISA becomes Registrar </a:t>
          </a:r>
        </a:p>
      </dsp:txBody>
      <dsp:txXfrm>
        <a:off x="3199419" y="632197"/>
        <a:ext cx="2652452" cy="937260"/>
      </dsp:txXfrm>
    </dsp:sp>
    <dsp:sp modelId="{23E02619-984C-467C-8990-89BE580BE9EB}">
      <dsp:nvSpPr>
        <dsp:cNvPr id="0" name=""/>
        <dsp:cNvSpPr/>
      </dsp:nvSpPr>
      <dsp:spPr>
        <a:xfrm>
          <a:off x="4525646" y="2176989"/>
          <a:ext cx="0" cy="354393"/>
        </a:xfrm>
        <a:prstGeom prst="line">
          <a:avLst/>
        </a:prstGeom>
        <a:noFill/>
        <a:ln w="6350" cap="flat" cmpd="sng" algn="ctr">
          <a:solidFill>
            <a:schemeClr val="accent2">
              <a:hueOff val="-727682"/>
              <a:satOff val="-41964"/>
              <a:lumOff val="4314"/>
              <a:alphaOff val="0"/>
            </a:schemeClr>
          </a:solidFill>
          <a:prstDash val="solid"/>
          <a:miter lim="800000"/>
        </a:ln>
        <a:effectLst/>
      </dsp:spPr>
      <dsp:style>
        <a:lnRef idx="1">
          <a:scrgbClr r="0" g="0" b="0"/>
        </a:lnRef>
        <a:fillRef idx="0">
          <a:scrgbClr r="0" g="0" b="0"/>
        </a:fillRef>
        <a:effectRef idx="0">
          <a:scrgbClr r="0" g="0" b="0"/>
        </a:effectRef>
        <a:fontRef idx="minor"/>
      </dsp:style>
    </dsp:sp>
    <dsp:sp modelId="{07FB7F22-E7E7-4FE2-9901-600F5BEE7B0E}">
      <dsp:nvSpPr>
        <dsp:cNvPr id="0" name=""/>
        <dsp:cNvSpPr/>
      </dsp:nvSpPr>
      <dsp:spPr>
        <a:xfrm>
          <a:off x="4706495" y="2885777"/>
          <a:ext cx="2652452" cy="607532"/>
        </a:xfrm>
        <a:prstGeom prst="rect">
          <a:avLst/>
        </a:prstGeom>
        <a:solidFill>
          <a:schemeClr val="accent2">
            <a:hueOff val="-1091522"/>
            <a:satOff val="-62946"/>
            <a:lumOff val="6471"/>
            <a:alphaOff val="0"/>
          </a:schemeClr>
        </a:solidFill>
        <a:ln w="12700" cap="flat" cmpd="sng" algn="ctr">
          <a:solidFill>
            <a:schemeClr val="accent2">
              <a:hueOff val="-1091522"/>
              <a:satOff val="-62946"/>
              <a:lumOff val="6471"/>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0" tIns="101600" rIns="101600" bIns="101600" numCol="1" spcCol="1270" anchor="ctr" anchorCtr="0">
          <a:noAutofit/>
        </a:bodyPr>
        <a:lstStyle/>
        <a:p>
          <a:pPr marL="0" lvl="0" indent="0" algn="ctr" defTabSz="889000">
            <a:lnSpc>
              <a:spcPct val="90000"/>
            </a:lnSpc>
            <a:spcBef>
              <a:spcPct val="0"/>
            </a:spcBef>
            <a:spcAft>
              <a:spcPct val="35000"/>
            </a:spcAft>
            <a:buNone/>
            <a:defRPr b="1"/>
          </a:pPr>
          <a:r>
            <a:rPr lang="en-US" sz="2000" kern="1200" dirty="0">
              <a:latin typeface="Arial" panose="020B0604020202020204" pitchFamily="34" charset="0"/>
              <a:cs typeface="Arial" panose="020B0604020202020204" pitchFamily="34" charset="0"/>
            </a:rPr>
            <a:t>2016</a:t>
          </a:r>
        </a:p>
      </dsp:txBody>
      <dsp:txXfrm>
        <a:off x="4706495" y="2885777"/>
        <a:ext cx="2652452" cy="607532"/>
      </dsp:txXfrm>
    </dsp:sp>
    <dsp:sp modelId="{6905D2E3-6DCC-456A-A2B3-F3FFA055173D}">
      <dsp:nvSpPr>
        <dsp:cNvPr id="0" name=""/>
        <dsp:cNvSpPr/>
      </dsp:nvSpPr>
      <dsp:spPr>
        <a:xfrm>
          <a:off x="4707423" y="3486325"/>
          <a:ext cx="2652452" cy="1569457"/>
        </a:xfrm>
        <a:prstGeom prst="rect">
          <a:avLst/>
        </a:prstGeom>
        <a:solidFill>
          <a:schemeClr val="accent2">
            <a:tint val="40000"/>
            <a:alpha val="90000"/>
            <a:hueOff val="-636919"/>
            <a:satOff val="-56510"/>
            <a:lumOff val="-577"/>
            <a:alphaOff val="0"/>
          </a:schemeClr>
        </a:solidFill>
        <a:ln w="12700" cap="flat" cmpd="sng" algn="ctr">
          <a:solidFill>
            <a:schemeClr val="accent2">
              <a:tint val="40000"/>
              <a:alpha val="90000"/>
              <a:hueOff val="-636919"/>
              <a:satOff val="-56510"/>
              <a:lumOff val="-577"/>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90500" tIns="190500" rIns="190500" bIns="190500" numCol="1" spcCol="1270" anchor="ctr" anchorCtr="0">
          <a:noAutofit/>
        </a:bodyPr>
        <a:lstStyle/>
        <a:p>
          <a:pPr marL="0" lvl="0" indent="0" algn="just" defTabSz="889000">
            <a:lnSpc>
              <a:spcPct val="90000"/>
            </a:lnSpc>
            <a:spcBef>
              <a:spcPct val="0"/>
            </a:spcBef>
            <a:spcAft>
              <a:spcPct val="35000"/>
            </a:spcAft>
            <a:buNone/>
          </a:pPr>
          <a:r>
            <a:rPr lang="en-US" sz="2000" kern="1200" dirty="0">
              <a:latin typeface="Arial" panose="020B0604020202020204" pitchFamily="34" charset="0"/>
              <a:cs typeface="Arial" panose="020B0604020202020204" pitchFamily="34" charset="0"/>
            </a:rPr>
            <a:t>Medical Aid Funds Amendment Act, 11 of 2016: </a:t>
          </a:r>
          <a:r>
            <a:rPr lang="en-US" sz="2000" b="1" kern="1200" dirty="0">
              <a:latin typeface="Arial" panose="020B0604020202020204" pitchFamily="34" charset="0"/>
              <a:cs typeface="Arial" panose="020B0604020202020204" pitchFamily="34" charset="0"/>
            </a:rPr>
            <a:t>change of ministerial line oversight </a:t>
          </a:r>
          <a:r>
            <a:rPr lang="en-US" sz="2000" kern="1200" dirty="0">
              <a:latin typeface="Arial" panose="020B0604020202020204" pitchFamily="34" charset="0"/>
              <a:cs typeface="Arial" panose="020B0604020202020204" pitchFamily="34" charset="0"/>
            </a:rPr>
            <a:t>from </a:t>
          </a:r>
          <a:r>
            <a:rPr lang="en-US" sz="2000" kern="1200" dirty="0" err="1">
              <a:latin typeface="Arial" panose="020B0604020202020204" pitchFamily="34" charset="0"/>
              <a:cs typeface="Arial" panose="020B0604020202020204" pitchFamily="34" charset="0"/>
            </a:rPr>
            <a:t>MoHSS</a:t>
          </a:r>
          <a:r>
            <a:rPr lang="en-US" sz="2000" kern="1200" dirty="0">
              <a:latin typeface="Arial" panose="020B0604020202020204" pitchFamily="34" charset="0"/>
              <a:cs typeface="Arial" panose="020B0604020202020204" pitchFamily="34" charset="0"/>
            </a:rPr>
            <a:t> to MoF.</a:t>
          </a:r>
        </a:p>
      </dsp:txBody>
      <dsp:txXfrm>
        <a:off x="4707423" y="3486325"/>
        <a:ext cx="2652452" cy="1569457"/>
      </dsp:txXfrm>
    </dsp:sp>
    <dsp:sp modelId="{B0959C96-FC33-4DF4-B5E4-2659BACD5E5A}">
      <dsp:nvSpPr>
        <dsp:cNvPr id="0" name=""/>
        <dsp:cNvSpPr/>
      </dsp:nvSpPr>
      <dsp:spPr>
        <a:xfrm>
          <a:off x="6032721" y="2531383"/>
          <a:ext cx="0" cy="354393"/>
        </a:xfrm>
        <a:prstGeom prst="line">
          <a:avLst/>
        </a:prstGeom>
        <a:noFill/>
        <a:ln w="6350" cap="flat" cmpd="sng" algn="ctr">
          <a:solidFill>
            <a:schemeClr val="accent2">
              <a:hueOff val="-1091522"/>
              <a:satOff val="-62946"/>
              <a:lumOff val="6471"/>
              <a:alphaOff val="0"/>
            </a:schemeClr>
          </a:solidFill>
          <a:prstDash val="solid"/>
          <a:miter lim="800000"/>
        </a:ln>
        <a:effectLst/>
      </dsp:spPr>
      <dsp:style>
        <a:lnRef idx="1">
          <a:scrgbClr r="0" g="0" b="0"/>
        </a:lnRef>
        <a:fillRef idx="0">
          <a:scrgbClr r="0" g="0" b="0"/>
        </a:fillRef>
        <a:effectRef idx="0">
          <a:scrgbClr r="0" g="0" b="0"/>
        </a:effectRef>
        <a:fontRef idx="minor"/>
      </dsp:style>
    </dsp:sp>
    <dsp:sp modelId="{76DDAB1E-1312-41A4-BDF2-150B98454457}">
      <dsp:nvSpPr>
        <dsp:cNvPr id="0" name=""/>
        <dsp:cNvSpPr/>
      </dsp:nvSpPr>
      <dsp:spPr>
        <a:xfrm rot="2700000">
          <a:off x="4486266" y="2492004"/>
          <a:ext cx="78758" cy="78758"/>
        </a:xfrm>
        <a:prstGeom prst="rect">
          <a:avLst/>
        </a:prstGeom>
        <a:solidFill>
          <a:schemeClr val="accent2">
            <a:hueOff val="-727682"/>
            <a:satOff val="-41964"/>
            <a:lumOff val="4314"/>
            <a:alphaOff val="0"/>
          </a:schemeClr>
        </a:solidFill>
        <a:ln w="63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AE75060-AB74-4356-AA06-15A5F5494FA2}">
      <dsp:nvSpPr>
        <dsp:cNvPr id="0" name=""/>
        <dsp:cNvSpPr/>
      </dsp:nvSpPr>
      <dsp:spPr>
        <a:xfrm rot="2700000">
          <a:off x="5993342" y="2492004"/>
          <a:ext cx="78758" cy="78758"/>
        </a:xfrm>
        <a:prstGeom prst="rect">
          <a:avLst/>
        </a:prstGeom>
        <a:solidFill>
          <a:schemeClr val="accent2">
            <a:hueOff val="-1091522"/>
            <a:satOff val="-62946"/>
            <a:lumOff val="6471"/>
            <a:alphaOff val="0"/>
          </a:schemeClr>
        </a:solidFill>
        <a:ln w="63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31F4455-BDCC-4BB6-A9B3-C31337A6D080}">
      <dsp:nvSpPr>
        <dsp:cNvPr id="0" name=""/>
        <dsp:cNvSpPr/>
      </dsp:nvSpPr>
      <dsp:spPr>
        <a:xfrm>
          <a:off x="6213570" y="1569457"/>
          <a:ext cx="2652452" cy="607532"/>
        </a:xfrm>
        <a:prstGeom prst="rect">
          <a:avLst/>
        </a:prstGeom>
        <a:solidFill>
          <a:schemeClr val="accent2">
            <a:hueOff val="-1455363"/>
            <a:satOff val="-83928"/>
            <a:lumOff val="8628"/>
            <a:alphaOff val="0"/>
          </a:schemeClr>
        </a:solidFill>
        <a:ln w="12700" cap="flat" cmpd="sng" algn="ctr">
          <a:solidFill>
            <a:schemeClr val="accent2">
              <a:hueOff val="-1455363"/>
              <a:satOff val="-83928"/>
              <a:lumOff val="8628"/>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0" tIns="101600" rIns="101600" bIns="101600" numCol="1" spcCol="1270" anchor="ctr" anchorCtr="0">
          <a:noAutofit/>
        </a:bodyPr>
        <a:lstStyle/>
        <a:p>
          <a:pPr marL="0" lvl="0" indent="0" algn="ctr" defTabSz="889000">
            <a:lnSpc>
              <a:spcPct val="90000"/>
            </a:lnSpc>
            <a:spcBef>
              <a:spcPct val="0"/>
            </a:spcBef>
            <a:spcAft>
              <a:spcPct val="35000"/>
            </a:spcAft>
            <a:buNone/>
            <a:defRPr b="1"/>
          </a:pPr>
          <a:r>
            <a:rPr lang="en-US" sz="2000" kern="1200" dirty="0">
              <a:latin typeface="Arial" panose="020B0604020202020204" pitchFamily="34" charset="0"/>
              <a:cs typeface="Arial" panose="020B0604020202020204" pitchFamily="34" charset="0"/>
            </a:rPr>
            <a:t>2021</a:t>
          </a:r>
        </a:p>
      </dsp:txBody>
      <dsp:txXfrm>
        <a:off x="6213570" y="1569457"/>
        <a:ext cx="2652452" cy="607532"/>
      </dsp:txXfrm>
    </dsp:sp>
    <dsp:sp modelId="{5FC1A8DD-3D66-4A7E-8730-9C486085BB53}">
      <dsp:nvSpPr>
        <dsp:cNvPr id="0" name=""/>
        <dsp:cNvSpPr/>
      </dsp:nvSpPr>
      <dsp:spPr>
        <a:xfrm>
          <a:off x="6213570" y="980"/>
          <a:ext cx="2652452" cy="1568476"/>
        </a:xfrm>
        <a:prstGeom prst="rect">
          <a:avLst/>
        </a:prstGeom>
        <a:solidFill>
          <a:schemeClr val="accent2">
            <a:tint val="40000"/>
            <a:alpha val="90000"/>
            <a:hueOff val="-849226"/>
            <a:satOff val="-75346"/>
            <a:lumOff val="-769"/>
            <a:alphaOff val="0"/>
          </a:schemeClr>
        </a:solidFill>
        <a:ln w="12700" cap="flat" cmpd="sng" algn="ctr">
          <a:solidFill>
            <a:schemeClr val="accent2">
              <a:tint val="40000"/>
              <a:alpha val="90000"/>
              <a:hueOff val="-849226"/>
              <a:satOff val="-75346"/>
              <a:lumOff val="-769"/>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52400" tIns="152400" rIns="152400" bIns="152400" numCol="1" spcCol="1270" anchor="ctr" anchorCtr="0">
          <a:noAutofit/>
        </a:bodyPr>
        <a:lstStyle/>
        <a:p>
          <a:pPr marL="0" lvl="0" indent="0" algn="just" defTabSz="711200">
            <a:lnSpc>
              <a:spcPct val="90000"/>
            </a:lnSpc>
            <a:spcBef>
              <a:spcPct val="0"/>
            </a:spcBef>
            <a:spcAft>
              <a:spcPct val="35000"/>
            </a:spcAft>
            <a:buNone/>
          </a:pPr>
          <a:r>
            <a:rPr lang="en-US" sz="1600" kern="1200" dirty="0">
              <a:latin typeface="Arial" panose="020B0604020202020204" pitchFamily="34" charset="0"/>
              <a:cs typeface="Arial" panose="020B0604020202020204" pitchFamily="34" charset="0"/>
            </a:rPr>
            <a:t>FIM Act, 2 of 2021: two separate legislations under two separate entities – NAMFISA (financial) and </a:t>
          </a:r>
          <a:r>
            <a:rPr lang="en-US" sz="1600" kern="1200" dirty="0" err="1">
              <a:latin typeface="Arial" panose="020B0604020202020204" pitchFamily="34" charset="0"/>
              <a:cs typeface="Arial" panose="020B0604020202020204" pitchFamily="34" charset="0"/>
            </a:rPr>
            <a:t>Namaf</a:t>
          </a:r>
          <a:r>
            <a:rPr lang="en-US" sz="1600" kern="1200" dirty="0">
              <a:latin typeface="Arial" panose="020B0604020202020204" pitchFamily="34" charset="0"/>
              <a:cs typeface="Arial" panose="020B0604020202020204" pitchFamily="34" charset="0"/>
            </a:rPr>
            <a:t> (clinical conduct).</a:t>
          </a:r>
        </a:p>
      </dsp:txBody>
      <dsp:txXfrm>
        <a:off x="6213570" y="980"/>
        <a:ext cx="2652452" cy="1568476"/>
      </dsp:txXfrm>
    </dsp:sp>
    <dsp:sp modelId="{23A5BF87-A92F-41F0-BD50-C2664DD47462}">
      <dsp:nvSpPr>
        <dsp:cNvPr id="0" name=""/>
        <dsp:cNvSpPr/>
      </dsp:nvSpPr>
      <dsp:spPr>
        <a:xfrm>
          <a:off x="7539796" y="2176989"/>
          <a:ext cx="0" cy="354393"/>
        </a:xfrm>
        <a:prstGeom prst="line">
          <a:avLst/>
        </a:prstGeom>
        <a:noFill/>
        <a:ln w="6350" cap="flat" cmpd="sng" algn="ctr">
          <a:solidFill>
            <a:schemeClr val="accent2">
              <a:hueOff val="-1455363"/>
              <a:satOff val="-83928"/>
              <a:lumOff val="8628"/>
              <a:alphaOff val="0"/>
            </a:schemeClr>
          </a:solidFill>
          <a:prstDash val="solid"/>
          <a:miter lim="800000"/>
        </a:ln>
        <a:effectLst/>
      </dsp:spPr>
      <dsp:style>
        <a:lnRef idx="1">
          <a:scrgbClr r="0" g="0" b="0"/>
        </a:lnRef>
        <a:fillRef idx="0">
          <a:scrgbClr r="0" g="0" b="0"/>
        </a:fillRef>
        <a:effectRef idx="0">
          <a:scrgbClr r="0" g="0" b="0"/>
        </a:effectRef>
        <a:fontRef idx="minor"/>
      </dsp:style>
    </dsp:sp>
    <dsp:sp modelId="{3BC5B923-1CC7-4175-9DCA-337F1A218B4F}">
      <dsp:nvSpPr>
        <dsp:cNvPr id="0" name=""/>
        <dsp:cNvSpPr/>
      </dsp:nvSpPr>
      <dsp:spPr>
        <a:xfrm rot="2700000">
          <a:off x="7500417" y="2492004"/>
          <a:ext cx="78758" cy="78758"/>
        </a:xfrm>
        <a:prstGeom prst="rect">
          <a:avLst/>
        </a:prstGeom>
        <a:solidFill>
          <a:schemeClr val="accent2">
            <a:hueOff val="-1455363"/>
            <a:satOff val="-83928"/>
            <a:lumOff val="8628"/>
            <a:alphaOff val="0"/>
          </a:schemeClr>
        </a:solidFill>
        <a:ln w="63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3.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17/3/layout/HorizontalLabelsTimeline">
  <dgm:title val="Horizontal Labels Timeline"/>
  <dgm:desc val="Use to show a list of events in chronological order. The rectangular shape contains the description while the date is shown immediately below. It can display a large amount of text and medium length date format."/>
  <dgm:catLst>
    <dgm:cat type="timeline" pri="500"/>
    <dgm:cat type="process" pri="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1"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
    <dgm:varLst>
      <dgm:chMax/>
      <dgm:chPref/>
      <dgm:animLvl val="lvl"/>
    </dgm:varLst>
    <dgm:alg type="composite"/>
    <dgm:shape xmlns:r="http://schemas.openxmlformats.org/officeDocument/2006/relationships" r:blip="">
      <dgm:adjLst/>
    </dgm:shape>
    <dgm:constrLst>
      <dgm:constr type="w" for="ch" forName="divider" refType="w"/>
      <dgm:constr type="h" for="ch" forName="divider"/>
      <dgm:constr type="ctrY" for="ch" forName="divider" refType="h" fact="0.5"/>
      <dgm:constr type="l" for="ch" forName="divider"/>
      <dgm:constr type="w" for="ch" forName="nodes" refType="w"/>
      <dgm:constr type="h" for="ch" forName="nodes" refType="h"/>
    </dgm:constrLst>
    <dgm:layoutNode name="divider" styleLbl="fgAcc1">
      <dgm:alg type="sp"/>
      <dgm:shape xmlns:r="http://schemas.openxmlformats.org/officeDocument/2006/relationships" type="line" r:blip="" zOrderOff="-1">
        <dgm:adjLst/>
      </dgm:shape>
      <dgm:presOf/>
      <dgm:constrLst/>
      <dgm:ruleLst/>
    </dgm:layoutNode>
    <dgm:layoutNode name="nodes">
      <dgm:varLst>
        <dgm:chMax/>
        <dgm:chPref/>
        <dgm:animLvl val="lvl"/>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choose name="constrBasedOnChildrenCount">
        <dgm:if name="constrForTwoChildren" axis="ch" ptType="node" func="cnt" op="lte" val="2">
          <dgm:constrLst>
            <dgm:constr type="primFontSz" for="des" forName="L1TextContainer" val="20"/>
            <dgm:constr type="primFontSz" for="des" forName="L2TextContainer" refType="primFontSz" refFor="des" refForName="L1TextContainer" op="equ" fact="0.85"/>
            <dgm:constr type="w" for="ch" forName="composite" refType="w"/>
            <dgm:constr type="h" for="ch" forName="composite" refType="h"/>
            <dgm:constr type="w" for="ch" forName="spaceBetweenRectangles" refType="w" refFor="ch" refForName="composite" fact="0"/>
            <dgm:constr type="w" for="ch" ptType="sibTrans" op="equ"/>
            <dgm:constr type="primFontSz" for="des" forName="L1TextContainer" op="equ"/>
            <dgm:constr type="primFontSz" for="des" forName="L2TextContainer" op="equ"/>
          </dgm:constrLst>
        </dgm:if>
        <dgm:else name="constrForRest">
          <dgm:constrLst>
            <dgm:constr type="primFontSz" for="des" forName="L1TextContainer" val="20"/>
            <dgm:constr type="primFontSz" for="des" forName="L2TextContainer" refType="primFontSz" refFor="des" refForName="L1TextContainer" op="equ" fact="0.85"/>
            <dgm:constr type="w" for="ch" forName="composite" refType="w"/>
            <dgm:constr type="h" for="ch" forName="composite" refType="h"/>
            <dgm:constr type="w" for="ch" forName="spaceBetweenRectangles" refType="w" refFor="ch" refForName="composite" fact="-0.5"/>
            <dgm:constr type="w" for="ch" ptType="sibTrans" op="equ"/>
            <dgm:constr type="primFontSz" for="des" forName="L1TextContainer" op="equ"/>
            <dgm:constr type="primFontSz" for="des" forName="L2TextContainer" op="equ"/>
          </dgm:constrLst>
        </dgm:else>
      </dgm:choose>
      <dgm:forEach name="nodesForEach" axis="ch" ptType="node">
        <dgm:layoutNode name="composite">
          <dgm:alg type="composite"/>
          <dgm:shape xmlns:r="http://schemas.openxmlformats.org/officeDocument/2006/relationships" r:blip="">
            <dgm:adjLst/>
          </dgm:shape>
          <dgm:choose name="CaseForPlacingNodesAboveAndBelowDivider">
            <dgm:if name="CaseForPlacingNodeAboveDivider" axis="self" ptType="node" func="posOdd" op="equ" val="1">
              <dgm:constrLst>
                <dgm:constr type="w" for="ch" forName="L1TextContainer" refType="w" fact="0.88"/>
                <dgm:constr type="l" for="ch" forName="L1TextContainer" refType="w" fact="0.06"/>
                <dgm:constr type="h" for="ch" forName="L1TextContainer" refType="h" fact="0.12"/>
                <dgm:constr type="t" for="ch" forName="L1TextContainer" refType="h" fact="0.31"/>
                <dgm:constr type="w" for="ch" forName="L2TextContainerWrapper" refType="w" fact="0.88"/>
                <dgm:constr type="l" for="ch" forName="L2TextContainerWrapper" refType="w" fact="0.06"/>
                <dgm:constr type="h" for="ch" forName="L2TextContainerWrapper" refType="h" fact="0.31"/>
                <dgm:constr type="b" for="ch" forName="L2TextContainerWrapper" refType="h" fact="0.31"/>
                <dgm:constr type="w" for="ch" forName="ConnectLine"/>
                <dgm:constr type="ctrX" for="ch" forName="ConnectLine" refType="w" fact="0.5"/>
                <dgm:constr type="h" for="ch" forName="ConnectLine" refType="h" fact="0.07"/>
                <dgm:constr type="t" for="ch" forName="ConnectLine" refType="h" fact="0.43"/>
                <dgm:constr type="w" for="ch" forName="ConnectorPoint" refType="h" fact="0.022"/>
                <dgm:constr type="h" for="ch" forName="ConnectorPoint" refType="h" fact="0.022"/>
                <dgm:constr type="ctrX" for="ch" forName="ConnectorPoint" refType="w" fact="0.5"/>
                <dgm:constr type="ctrY" for="ch" forName="ConnectorPoint" refType="h" fact="0.5"/>
                <dgm:constr type="w" for="ch" forName="EmptyPlaceHolder" refType="w"/>
                <dgm:constr type="h" for="ch" forName="EmptyPlaceHolder" refType="h" fact="0.5"/>
                <dgm:constr type="t" for="ch" forName="EmptyPlaceHolder" refType="h" fact="0.5"/>
              </dgm:constrLst>
            </dgm:if>
            <dgm:else name="CaseForPlacingNodeBelowDivider">
              <dgm:constrLst>
                <dgm:constr type="w" for="ch" forName="L1TextContainer" refType="w" fact="0.88"/>
                <dgm:constr type="l" for="ch" forName="L1TextContainer" refType="w" fact="0.06"/>
                <dgm:constr type="h" for="ch" forName="L1TextContainer" refType="h" fact="0.12"/>
                <dgm:constr type="t" for="ch" forName="L1TextContainer" refType="h" fact="0.57"/>
                <dgm:constr type="w" for="ch" forName="L2TextContainerWrapper" refType="w" fact="0.88"/>
                <dgm:constr type="l" for="ch" forName="L2TextContainerWrapper" refType="w" fact="0.06"/>
                <dgm:constr type="h" for="ch" forName="L2TextContainerWrapper" refType="h" fact="0.31"/>
                <dgm:constr type="t" for="ch" forName="L2TextContainerWrapper" refType="h" fact="0.69"/>
                <dgm:constr type="w" for="ch" forName="ConnectLine"/>
                <dgm:constr type="ctrX" for="ch" forName="ConnectLine" refType="w" fact="0.5"/>
                <dgm:constr type="h" for="ch" forName="ConnectLine" refType="h" fact="0.07"/>
                <dgm:constr type="t" for="ch" forName="ConnectLine" refType="h" fact="0.5"/>
                <dgm:constr type="w" for="ch" forName="ConnectorPoint" refType="h" fact="0.022"/>
                <dgm:constr type="h" for="ch" forName="ConnectorPoint" refType="h" fact="0.022"/>
                <dgm:constr type="ctrX" for="ch" forName="ConnectorPoint" refType="w" fact="0.5"/>
                <dgm:constr type="ctrY" for="ch" forName="ConnectorPoint" refType="h" fact="0.5"/>
                <dgm:constr type="w" for="ch" forName="EmptyPlaceHolder" refType="w"/>
                <dgm:constr type="h" for="ch" forName="EmptyPlaceHolder" refType="h" fact="0.5"/>
                <dgm:constr type="t" for="ch" forName="EmptyPlaceHolder" refType="h" fact="0"/>
              </dgm:constrLst>
            </dgm:else>
          </dgm:choose>
          <dgm:layoutNode name="L1TextContainer" styleLbl="alignNode1">
            <dgm:varLst>
              <dgm:chMax val="1"/>
              <dgm:chPref val="1"/>
              <dgm:bulletEnabled val="1"/>
            </dgm:varLst>
            <dgm:alg type="tx">
              <dgm:param type="txAnchorVert" val="mid"/>
              <dgm:param type="parTxLTRAlign" val="ctr"/>
              <dgm:param type="parTxRTLAlign" val="ctr"/>
            </dgm:alg>
            <dgm:shape xmlns:r="http://schemas.openxmlformats.org/officeDocument/2006/relationships" type="rect" r:blip="">
              <dgm:adjLst/>
            </dgm:shape>
            <dgm:presOf axis="self"/>
            <dgm:constrLst>
              <dgm:constr type="tMarg" refType="primFontSz" fact="0.4"/>
              <dgm:constr type="bMarg" refType="primFontSz" fact="0.4"/>
              <dgm:constr type="lMarg" refType="primFontSz" fact="0.4"/>
              <dgm:constr type="rMarg" refType="primFontSz" fact="0.4"/>
            </dgm:constrLst>
            <dgm:ruleLst>
              <dgm:rule type="primFontSz" val="14" fact="NaN" max="NaN"/>
            </dgm:ruleLst>
          </dgm:layoutNode>
          <dgm:layoutNode name="L2TextContainerWrapper">
            <dgm:varLst>
              <dgm:bulletEnabled val="1"/>
            </dgm:varLst>
            <dgm:alg type="composite"/>
            <dgm:choose name="L2TextContainerConstr">
              <dgm:if name="CaseForPlacingL2TextContaineAboveDivider" axis="self" ptType="node" func="posOdd" op="equ" val="1">
                <dgm:constrLst>
                  <dgm:constr type="h" for="ch" forName="L2TextContainer" refType="h" fact="0.39"/>
                  <dgm:constr type="b" for="ch" forName="L2TextContainer" refType="h"/>
                  <dgm:constr type="h" for="ch" forName="FlexibleEmptyPlaceHolder" refType="h" fact="0.61"/>
                </dgm:constrLst>
              </dgm:if>
              <dgm:else name="CaseForPlacingL2TextContaineBelowDivider">
                <dgm:constrLst>
                  <dgm:constr type="h" for="ch" forName="L2TextContainer" refType="h" fact="0.39"/>
                  <dgm:constr type="h" for="ch" forName="FlexibleEmptyPlaceHolder" refType="h" fact="0.61"/>
                  <dgm:constr type="b" for="ch" forName="FlexibleEmptyPlaceHolder" refType="h"/>
                </dgm:constrLst>
              </dgm:else>
            </dgm:choose>
            <dgm:layoutNode name="L2TextContainer" styleLbl="bgAccFollowNode1" moveWith="L1TextContainer">
              <dgm:choose name="L2TextContainerAlgo">
                <dgm:if name="L2TextContainerAlgoLTR" func="var" arg="dir" op="equ" val="norm">
                  <dgm:alg type="tx">
                    <dgm:param type="txAnchorVert" val="mid"/>
                    <dgm:param type="parTxRTLAlign" val="l"/>
                    <dgm:param type="parTxLTRAlign" val="l"/>
                    <dgm:param type="txAnchorVertCh" val="mid"/>
                    <dgm:param type="shpTxRTLAlignCh" val="l"/>
                    <dgm:param type="shpTxLTRAlignCh" val="l"/>
                  </dgm:alg>
                </dgm:if>
                <dgm:else name="L2TextContainerAlgoRTL">
                  <dgm:alg type="tx">
                    <dgm:param type="txAnchorVert" val="mid"/>
                    <dgm:param type="parTxRTLAlign" val="r"/>
                    <dgm:param type="parTxLTRAlign" val="r"/>
                    <dgm:param type="txAnchorVertCh" val="mid"/>
                    <dgm:param type="shpTxRTLAlignCh" val="r"/>
                    <dgm:param type="shpTxLTRAlignCh" val="r"/>
                  </dgm:alg>
                </dgm:else>
              </dgm:choose>
              <dgm:shape xmlns:r="http://schemas.openxmlformats.org/officeDocument/2006/relationships" type="rect" r:blip="">
                <dgm:adjLst/>
              </dgm:shape>
              <dgm:presOf axis="des" ptType="node"/>
              <dgm:constrLst>
                <dgm:constr type="tMarg" refType="primFontSz" fact="0.75"/>
                <dgm:constr type="bMarg" refType="primFontSz" fact="0.75"/>
                <dgm:constr type="lMarg" refType="primFontSz" fact="0.75"/>
                <dgm:constr type="rMarg" refType="primFontSz" fact="0.75"/>
              </dgm:constrLst>
              <dgm:ruleLst>
                <dgm:rule type="h" val="INF" fact="NaN" max="NaN"/>
                <dgm:rule type="primFontSz" val="12" fact="NaN" max="NaN"/>
                <dgm:rule type="secFontSz" val="10" fact="NaN" max="NaN"/>
              </dgm:ruleLst>
            </dgm:layoutNode>
            <dgm:layoutNode name="FlexibleEmptyPlaceHolder">
              <dgm:alg type="sp"/>
              <dgm:shape xmlns:r="http://schemas.openxmlformats.org/officeDocument/2006/relationships" r:blip="">
                <dgm:adjLst/>
              </dgm:shape>
              <dgm:presOf/>
              <dgm:constrLst/>
            </dgm:layoutNode>
          </dgm:layoutNode>
          <dgm:layoutNode name="ConnectLine" styleLbl="sibTrans1D1" moveWith="L1TextContainer">
            <dgm:alg type="sp"/>
            <dgm:shape xmlns:r="http://schemas.openxmlformats.org/officeDocument/2006/relationships" type="line" r:blip="">
              <dgm:adjLst/>
            </dgm:shape>
            <dgm:presOf/>
            <dgm:constrLst/>
          </dgm:layoutNode>
          <dgm:layoutNode name="ConnectorPoint" styleLbl="node1" moveWith="L1TextContainer">
            <dgm:alg type="sp"/>
            <dgm:shape xmlns:r="http://schemas.openxmlformats.org/officeDocument/2006/relationships" rot="45" type="rect" r:blip="" zOrderOff="10">
              <dgm:adjLst/>
              <dgm:extLst>
                <a:ext uri="{B698B0E9-8C71-41B9-8309-B3DCBF30829C}">
                  <dgm1612:spPr xmlns:dgm1612="http://schemas.microsoft.com/office/drawing/2016/12/diagram">
                    <a:ln w="6350"/>
                  </dgm1612:spPr>
                </a:ext>
              </dgm:extLst>
            </dgm:shape>
            <dgm:presOf/>
            <dgm:constrLst/>
          </dgm:layoutNode>
          <dgm:layoutNode name="EmptyPlaceHolder">
            <dgm:alg type="sp"/>
            <dgm:shape xmlns:r="http://schemas.openxmlformats.org/officeDocument/2006/relationships" r:blip="">
              <dgm:adjLst/>
            </dgm:shape>
            <dgm:presOf/>
            <dgm:constrLst/>
          </dgm:layoutNode>
        </dgm:layoutNode>
        <dgm:forEach name="Name28"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Node>
  <dgm:extLst>
    <a:ext uri="{68A01E43-0DF5-4B5B-8FA6-DAF915123BFB}">
      <dgm1612:lstStyle xmlns:dgm1612="http://schemas.microsoft.com/office/drawing/2016/12/diagram">
        <a:lvl1pPr>
          <a:defRPr b="1"/>
        </a:lvl1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9" y="0"/>
            <a:ext cx="3037840" cy="466434"/>
          </a:xfrm>
          <a:prstGeom prst="rect">
            <a:avLst/>
          </a:prstGeom>
        </p:spPr>
        <p:txBody>
          <a:bodyPr vert="horz" lIns="93177" tIns="46589" rIns="93177" bIns="46589" rtlCol="0"/>
          <a:lstStyle>
            <a:lvl1pPr algn="r">
              <a:defRPr sz="1200"/>
            </a:lvl1pPr>
          </a:lstStyle>
          <a:p>
            <a:fld id="{50941320-D406-5E48-8DAE-E23DA351313C}" type="datetimeFigureOut">
              <a:rPr lang="en-US" smtClean="0"/>
              <a:t>11/19/2021</a:t>
            </a:fld>
            <a:endParaRPr lang="en-US"/>
          </a:p>
        </p:txBody>
      </p:sp>
      <p:sp>
        <p:nvSpPr>
          <p:cNvPr id="4" name="Footer Placeholder 3"/>
          <p:cNvSpPr>
            <a:spLocks noGrp="1"/>
          </p:cNvSpPr>
          <p:nvPr>
            <p:ph type="ftr" sz="quarter" idx="2"/>
          </p:nvPr>
        </p:nvSpPr>
        <p:spPr>
          <a:xfrm>
            <a:off x="0" y="8829968"/>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9" y="8829968"/>
            <a:ext cx="3037840" cy="466433"/>
          </a:xfrm>
          <a:prstGeom prst="rect">
            <a:avLst/>
          </a:prstGeom>
        </p:spPr>
        <p:txBody>
          <a:bodyPr vert="horz" lIns="93177" tIns="46589" rIns="93177" bIns="46589" rtlCol="0" anchor="b"/>
          <a:lstStyle>
            <a:lvl1pPr algn="r">
              <a:defRPr sz="1200"/>
            </a:lvl1pPr>
          </a:lstStyle>
          <a:p>
            <a:fld id="{AD51B479-AF1E-B34F-9994-7908129426DF}" type="slidenum">
              <a:rPr lang="en-US" smtClean="0"/>
              <a:t>‹#›</a:t>
            </a:fld>
            <a:endParaRPr lang="en-US"/>
          </a:p>
        </p:txBody>
      </p:sp>
    </p:spTree>
    <p:extLst>
      <p:ext uri="{BB962C8B-B14F-4D97-AF65-F5344CB8AC3E}">
        <p14:creationId xmlns:p14="http://schemas.microsoft.com/office/powerpoint/2010/main" val="34006580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GB"/>
          </a:p>
        </p:txBody>
      </p:sp>
      <p:sp>
        <p:nvSpPr>
          <p:cNvPr id="3" name="Date Placeholder 2"/>
          <p:cNvSpPr>
            <a:spLocks noGrp="1"/>
          </p:cNvSpPr>
          <p:nvPr>
            <p:ph type="dt" idx="1"/>
          </p:nvPr>
        </p:nvSpPr>
        <p:spPr>
          <a:xfrm>
            <a:off x="3970939" y="0"/>
            <a:ext cx="3037840" cy="466434"/>
          </a:xfrm>
          <a:prstGeom prst="rect">
            <a:avLst/>
          </a:prstGeom>
        </p:spPr>
        <p:txBody>
          <a:bodyPr vert="horz" lIns="93177" tIns="46589" rIns="93177" bIns="46589" rtlCol="0"/>
          <a:lstStyle>
            <a:lvl1pPr algn="r">
              <a:defRPr sz="1200"/>
            </a:lvl1pPr>
          </a:lstStyle>
          <a:p>
            <a:fld id="{AA2F6177-060F-F14B-8C51-534CA1B1662E}" type="datetimeFigureOut">
              <a:rPr lang="en-GB" smtClean="0"/>
              <a:t>19/11/2021</a:t>
            </a:fld>
            <a:endParaRPr lang="en-GB"/>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3177" tIns="46589" rIns="93177" bIns="46589" rtlCol="0" anchor="ctr"/>
          <a:lstStyle/>
          <a:p>
            <a:endParaRPr lang="en-GB"/>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829968"/>
            <a:ext cx="3037840" cy="466433"/>
          </a:xfrm>
          <a:prstGeom prst="rect">
            <a:avLst/>
          </a:prstGeom>
        </p:spPr>
        <p:txBody>
          <a:bodyPr vert="horz" lIns="93177" tIns="46589" rIns="93177" bIns="46589" rtlCol="0" anchor="b"/>
          <a:lstStyle>
            <a:lvl1pPr algn="l">
              <a:defRPr sz="1200"/>
            </a:lvl1pPr>
          </a:lstStyle>
          <a:p>
            <a:endParaRPr lang="en-GB"/>
          </a:p>
        </p:txBody>
      </p:sp>
      <p:sp>
        <p:nvSpPr>
          <p:cNvPr id="7" name="Slide Number Placeholder 6"/>
          <p:cNvSpPr>
            <a:spLocks noGrp="1"/>
          </p:cNvSpPr>
          <p:nvPr>
            <p:ph type="sldNum" sz="quarter" idx="5"/>
          </p:nvPr>
        </p:nvSpPr>
        <p:spPr>
          <a:xfrm>
            <a:off x="3970939" y="8829968"/>
            <a:ext cx="3037840" cy="466433"/>
          </a:xfrm>
          <a:prstGeom prst="rect">
            <a:avLst/>
          </a:prstGeom>
        </p:spPr>
        <p:txBody>
          <a:bodyPr vert="horz" lIns="93177" tIns="46589" rIns="93177" bIns="46589" rtlCol="0" anchor="b"/>
          <a:lstStyle>
            <a:lvl1pPr algn="r">
              <a:defRPr sz="1200"/>
            </a:lvl1pPr>
          </a:lstStyle>
          <a:p>
            <a:fld id="{2553A684-E637-0F46-9B30-5AB87CD47E3F}" type="slidenum">
              <a:rPr lang="en-GB" smtClean="0"/>
              <a:t>‹#›</a:t>
            </a:fld>
            <a:endParaRPr lang="en-GB"/>
          </a:p>
        </p:txBody>
      </p:sp>
    </p:spTree>
    <p:extLst>
      <p:ext uri="{BB962C8B-B14F-4D97-AF65-F5344CB8AC3E}">
        <p14:creationId xmlns:p14="http://schemas.microsoft.com/office/powerpoint/2010/main" val="14267615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B43D0C-014B-48F6-A098-F79AEC8D1B93}"/>
              </a:ext>
            </a:extLst>
          </p:cNvPr>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endParaRPr lang="en-ZA"/>
          </a:p>
        </p:txBody>
      </p:sp>
      <p:sp>
        <p:nvSpPr>
          <p:cNvPr id="3" name="Subtitle 2">
            <a:extLst>
              <a:ext uri="{FF2B5EF4-FFF2-40B4-BE49-F238E27FC236}">
                <a16:creationId xmlns:a16="http://schemas.microsoft.com/office/drawing/2014/main" id="{B222EFDC-C8BB-4537-881F-40983D9886C8}"/>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ZA"/>
          </a:p>
        </p:txBody>
      </p:sp>
      <p:sp>
        <p:nvSpPr>
          <p:cNvPr id="4" name="Date Placeholder 3">
            <a:extLst>
              <a:ext uri="{FF2B5EF4-FFF2-40B4-BE49-F238E27FC236}">
                <a16:creationId xmlns:a16="http://schemas.microsoft.com/office/drawing/2014/main" id="{1FA6D1D5-8229-400E-A30C-8EBC58EA19BC}"/>
              </a:ext>
            </a:extLst>
          </p:cNvPr>
          <p:cNvSpPr>
            <a:spLocks noGrp="1"/>
          </p:cNvSpPr>
          <p:nvPr>
            <p:ph type="dt" sz="half" idx="10"/>
          </p:nvPr>
        </p:nvSpPr>
        <p:spPr>
          <a:xfrm>
            <a:off x="628650" y="6376243"/>
            <a:ext cx="2057400" cy="365125"/>
          </a:xfrm>
          <a:prstGeom prst="rect">
            <a:avLst/>
          </a:prstGeom>
        </p:spPr>
        <p:txBody>
          <a:bodyPr/>
          <a:lstStyle/>
          <a:p>
            <a:fld id="{04A0AD9C-4DF2-CE45-883F-133E5A5636D9}" type="datetime6">
              <a:rPr lang="en-ZA" smtClean="0"/>
              <a:t>November 21</a:t>
            </a:fld>
            <a:endParaRPr lang="en-ZA"/>
          </a:p>
        </p:txBody>
      </p:sp>
      <p:sp>
        <p:nvSpPr>
          <p:cNvPr id="5" name="Footer Placeholder 4">
            <a:extLst>
              <a:ext uri="{FF2B5EF4-FFF2-40B4-BE49-F238E27FC236}">
                <a16:creationId xmlns:a16="http://schemas.microsoft.com/office/drawing/2014/main" id="{92401FBE-3BD6-4F94-928E-21A40BF7425B}"/>
              </a:ext>
            </a:extLst>
          </p:cNvPr>
          <p:cNvSpPr>
            <a:spLocks noGrp="1"/>
          </p:cNvSpPr>
          <p:nvPr>
            <p:ph type="ftr" sz="quarter" idx="11"/>
          </p:nvPr>
        </p:nvSpPr>
        <p:spPr/>
        <p:txBody>
          <a:bodyPr/>
          <a:lstStyle/>
          <a:p>
            <a:endParaRPr lang="en-ZA"/>
          </a:p>
        </p:txBody>
      </p:sp>
      <p:sp>
        <p:nvSpPr>
          <p:cNvPr id="6" name="Slide Number Placeholder 5">
            <a:extLst>
              <a:ext uri="{FF2B5EF4-FFF2-40B4-BE49-F238E27FC236}">
                <a16:creationId xmlns:a16="http://schemas.microsoft.com/office/drawing/2014/main" id="{342DDEBB-1FB1-479A-B26E-817CC6320E47}"/>
              </a:ext>
            </a:extLst>
          </p:cNvPr>
          <p:cNvSpPr>
            <a:spLocks noGrp="1"/>
          </p:cNvSpPr>
          <p:nvPr>
            <p:ph type="sldNum" sz="quarter" idx="12"/>
          </p:nvPr>
        </p:nvSpPr>
        <p:spPr>
          <a:xfrm>
            <a:off x="107503" y="6376243"/>
            <a:ext cx="488527" cy="365125"/>
          </a:xfrm>
        </p:spPr>
        <p:txBody>
          <a:bodyPr/>
          <a:lstStyle>
            <a:lvl1pPr>
              <a:defRPr>
                <a:solidFill>
                  <a:schemeClr val="bg1"/>
                </a:solidFill>
              </a:defRPr>
            </a:lvl1pPr>
          </a:lstStyle>
          <a:p>
            <a:r>
              <a:rPr lang="en-ZA" dirty="0"/>
              <a:t>0</a:t>
            </a:r>
            <a:fld id="{269B5004-C664-4CDB-9857-7D0417EE87DF}" type="slidenum">
              <a:rPr lang="en-ZA" smtClean="0"/>
              <a:pPr/>
              <a:t>‹#›</a:t>
            </a:fld>
            <a:endParaRPr lang="en-ZA" dirty="0"/>
          </a:p>
        </p:txBody>
      </p:sp>
      <p:cxnSp>
        <p:nvCxnSpPr>
          <p:cNvPr id="8" name="Straight Connector 7"/>
          <p:cNvCxnSpPr/>
          <p:nvPr userDrawn="1"/>
        </p:nvCxnSpPr>
        <p:spPr>
          <a:xfrm>
            <a:off x="611560" y="6453336"/>
            <a:ext cx="0" cy="234678"/>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661923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65A42F-5693-44B7-9CF6-00533784664D}"/>
              </a:ext>
            </a:extLst>
          </p:cNvPr>
          <p:cNvSpPr>
            <a:spLocks noGrp="1"/>
          </p:cNvSpPr>
          <p:nvPr>
            <p:ph type="title"/>
          </p:nvPr>
        </p:nvSpPr>
        <p:spPr/>
        <p:txBody>
          <a:bodyPr/>
          <a:lstStyle/>
          <a:p>
            <a:r>
              <a:rPr lang="en-US"/>
              <a:t>Click to edit Master title style</a:t>
            </a:r>
            <a:endParaRPr lang="en-ZA"/>
          </a:p>
        </p:txBody>
      </p:sp>
      <p:sp>
        <p:nvSpPr>
          <p:cNvPr id="3" name="Vertical Text Placeholder 2">
            <a:extLst>
              <a:ext uri="{FF2B5EF4-FFF2-40B4-BE49-F238E27FC236}">
                <a16:creationId xmlns:a16="http://schemas.microsoft.com/office/drawing/2014/main" id="{1C93834F-8686-4D74-82F6-1809637EF7D6}"/>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a:extLst>
              <a:ext uri="{FF2B5EF4-FFF2-40B4-BE49-F238E27FC236}">
                <a16:creationId xmlns:a16="http://schemas.microsoft.com/office/drawing/2014/main" id="{60DFD462-0A1D-4F5A-B5F6-078B599CD16D}"/>
              </a:ext>
            </a:extLst>
          </p:cNvPr>
          <p:cNvSpPr>
            <a:spLocks noGrp="1"/>
          </p:cNvSpPr>
          <p:nvPr>
            <p:ph type="dt" sz="half" idx="10"/>
          </p:nvPr>
        </p:nvSpPr>
        <p:spPr>
          <a:xfrm>
            <a:off x="628650" y="6376243"/>
            <a:ext cx="2057400" cy="365125"/>
          </a:xfrm>
          <a:prstGeom prst="rect">
            <a:avLst/>
          </a:prstGeom>
        </p:spPr>
        <p:txBody>
          <a:bodyPr/>
          <a:lstStyle/>
          <a:p>
            <a:fld id="{22AE97BE-B1A9-4341-842A-43946D5CE2C3}" type="datetime6">
              <a:rPr lang="en-ZA" smtClean="0"/>
              <a:t>November 21</a:t>
            </a:fld>
            <a:endParaRPr lang="en-ZA"/>
          </a:p>
        </p:txBody>
      </p:sp>
      <p:sp>
        <p:nvSpPr>
          <p:cNvPr id="5" name="Footer Placeholder 4">
            <a:extLst>
              <a:ext uri="{FF2B5EF4-FFF2-40B4-BE49-F238E27FC236}">
                <a16:creationId xmlns:a16="http://schemas.microsoft.com/office/drawing/2014/main" id="{8C6B58F9-116A-48E5-BDEB-3D4E4489D89C}"/>
              </a:ext>
            </a:extLst>
          </p:cNvPr>
          <p:cNvSpPr>
            <a:spLocks noGrp="1"/>
          </p:cNvSpPr>
          <p:nvPr>
            <p:ph type="ftr" sz="quarter" idx="11"/>
          </p:nvPr>
        </p:nvSpPr>
        <p:spPr/>
        <p:txBody>
          <a:bodyPr/>
          <a:lstStyle/>
          <a:p>
            <a:endParaRPr lang="en-ZA"/>
          </a:p>
        </p:txBody>
      </p:sp>
      <p:sp>
        <p:nvSpPr>
          <p:cNvPr id="6" name="Slide Number Placeholder 5">
            <a:extLst>
              <a:ext uri="{FF2B5EF4-FFF2-40B4-BE49-F238E27FC236}">
                <a16:creationId xmlns:a16="http://schemas.microsoft.com/office/drawing/2014/main" id="{F319F176-1E3D-48C3-92FB-50B2EABB25A8}"/>
              </a:ext>
            </a:extLst>
          </p:cNvPr>
          <p:cNvSpPr>
            <a:spLocks noGrp="1"/>
          </p:cNvSpPr>
          <p:nvPr>
            <p:ph type="sldNum" sz="quarter" idx="12"/>
          </p:nvPr>
        </p:nvSpPr>
        <p:spPr/>
        <p:txBody>
          <a:bodyPr/>
          <a:lstStyle/>
          <a:p>
            <a:fld id="{269B5004-C664-4CDB-9857-7D0417EE87DF}" type="slidenum">
              <a:rPr lang="en-ZA" smtClean="0"/>
              <a:t>‹#›</a:t>
            </a:fld>
            <a:endParaRPr lang="en-ZA"/>
          </a:p>
        </p:txBody>
      </p:sp>
    </p:spTree>
    <p:extLst>
      <p:ext uri="{BB962C8B-B14F-4D97-AF65-F5344CB8AC3E}">
        <p14:creationId xmlns:p14="http://schemas.microsoft.com/office/powerpoint/2010/main" val="9235556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5D861FA-8647-49EA-A44E-59DC52D5B7D4}"/>
              </a:ext>
            </a:extLst>
          </p:cNvPr>
          <p:cNvSpPr>
            <a:spLocks noGrp="1"/>
          </p:cNvSpPr>
          <p:nvPr>
            <p:ph type="title" orient="vert"/>
          </p:nvPr>
        </p:nvSpPr>
        <p:spPr>
          <a:xfrm>
            <a:off x="6543675" y="365125"/>
            <a:ext cx="1971675" cy="5811838"/>
          </a:xfrm>
        </p:spPr>
        <p:txBody>
          <a:bodyPr vert="eaVert"/>
          <a:lstStyle/>
          <a:p>
            <a:r>
              <a:rPr lang="en-US"/>
              <a:t>Click to edit Master title style</a:t>
            </a:r>
            <a:endParaRPr lang="en-ZA"/>
          </a:p>
        </p:txBody>
      </p:sp>
      <p:sp>
        <p:nvSpPr>
          <p:cNvPr id="3" name="Vertical Text Placeholder 2">
            <a:extLst>
              <a:ext uri="{FF2B5EF4-FFF2-40B4-BE49-F238E27FC236}">
                <a16:creationId xmlns:a16="http://schemas.microsoft.com/office/drawing/2014/main" id="{56A4D0D1-5776-4CB1-81E8-267D4B026F18}"/>
              </a:ext>
            </a:extLst>
          </p:cNvPr>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a:extLst>
              <a:ext uri="{FF2B5EF4-FFF2-40B4-BE49-F238E27FC236}">
                <a16:creationId xmlns:a16="http://schemas.microsoft.com/office/drawing/2014/main" id="{60A6331E-BD43-4CB7-98D1-27C1BA040EFD}"/>
              </a:ext>
            </a:extLst>
          </p:cNvPr>
          <p:cNvSpPr>
            <a:spLocks noGrp="1"/>
          </p:cNvSpPr>
          <p:nvPr>
            <p:ph type="dt" sz="half" idx="10"/>
          </p:nvPr>
        </p:nvSpPr>
        <p:spPr>
          <a:xfrm>
            <a:off x="628650" y="6376243"/>
            <a:ext cx="2057400" cy="365125"/>
          </a:xfrm>
          <a:prstGeom prst="rect">
            <a:avLst/>
          </a:prstGeom>
        </p:spPr>
        <p:txBody>
          <a:bodyPr/>
          <a:lstStyle/>
          <a:p>
            <a:fld id="{0E5083F1-EEB4-CE4F-ABF1-B0B25C10FF00}" type="datetime6">
              <a:rPr lang="en-ZA" smtClean="0"/>
              <a:t>November 21</a:t>
            </a:fld>
            <a:endParaRPr lang="en-ZA"/>
          </a:p>
        </p:txBody>
      </p:sp>
      <p:sp>
        <p:nvSpPr>
          <p:cNvPr id="5" name="Footer Placeholder 4">
            <a:extLst>
              <a:ext uri="{FF2B5EF4-FFF2-40B4-BE49-F238E27FC236}">
                <a16:creationId xmlns:a16="http://schemas.microsoft.com/office/drawing/2014/main" id="{7C83A483-4211-40D2-9D65-D43F68B9EE19}"/>
              </a:ext>
            </a:extLst>
          </p:cNvPr>
          <p:cNvSpPr>
            <a:spLocks noGrp="1"/>
          </p:cNvSpPr>
          <p:nvPr>
            <p:ph type="ftr" sz="quarter" idx="11"/>
          </p:nvPr>
        </p:nvSpPr>
        <p:spPr/>
        <p:txBody>
          <a:bodyPr/>
          <a:lstStyle/>
          <a:p>
            <a:endParaRPr lang="en-ZA"/>
          </a:p>
        </p:txBody>
      </p:sp>
      <p:sp>
        <p:nvSpPr>
          <p:cNvPr id="6" name="Slide Number Placeholder 5">
            <a:extLst>
              <a:ext uri="{FF2B5EF4-FFF2-40B4-BE49-F238E27FC236}">
                <a16:creationId xmlns:a16="http://schemas.microsoft.com/office/drawing/2014/main" id="{2DCA1C4F-F55A-4472-8265-2CBF15BE4F78}"/>
              </a:ext>
            </a:extLst>
          </p:cNvPr>
          <p:cNvSpPr>
            <a:spLocks noGrp="1"/>
          </p:cNvSpPr>
          <p:nvPr>
            <p:ph type="sldNum" sz="quarter" idx="12"/>
          </p:nvPr>
        </p:nvSpPr>
        <p:spPr/>
        <p:txBody>
          <a:bodyPr/>
          <a:lstStyle/>
          <a:p>
            <a:fld id="{269B5004-C664-4CDB-9857-7D0417EE87DF}" type="slidenum">
              <a:rPr lang="en-ZA" smtClean="0"/>
              <a:t>‹#›</a:t>
            </a:fld>
            <a:endParaRPr lang="en-ZA"/>
          </a:p>
        </p:txBody>
      </p:sp>
    </p:spTree>
    <p:extLst>
      <p:ext uri="{BB962C8B-B14F-4D97-AF65-F5344CB8AC3E}">
        <p14:creationId xmlns:p14="http://schemas.microsoft.com/office/powerpoint/2010/main" val="542277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CB0EE5-6384-4B4C-89EC-0F87E6EB149F}"/>
              </a:ext>
            </a:extLst>
          </p:cNvPr>
          <p:cNvSpPr>
            <a:spLocks noGrp="1"/>
          </p:cNvSpPr>
          <p:nvPr>
            <p:ph type="title"/>
          </p:nvPr>
        </p:nvSpPr>
        <p:spPr/>
        <p:txBody>
          <a:bodyPr/>
          <a:lstStyle>
            <a:lvl1pPr>
              <a:defRPr b="1">
                <a:solidFill>
                  <a:schemeClr val="accent5">
                    <a:lumMod val="50000"/>
                  </a:schemeClr>
                </a:solidFill>
              </a:defRPr>
            </a:lvl1pPr>
          </a:lstStyle>
          <a:p>
            <a:r>
              <a:rPr lang="en-US" dirty="0"/>
              <a:t>Click to edit Master title style</a:t>
            </a:r>
            <a:endParaRPr lang="en-ZA" dirty="0"/>
          </a:p>
        </p:txBody>
      </p:sp>
      <p:sp>
        <p:nvSpPr>
          <p:cNvPr id="3" name="Content Placeholder 2">
            <a:extLst>
              <a:ext uri="{FF2B5EF4-FFF2-40B4-BE49-F238E27FC236}">
                <a16:creationId xmlns:a16="http://schemas.microsoft.com/office/drawing/2014/main" id="{73E5E8C9-ABC0-4C38-A7A1-5770F4186CC8}"/>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a:extLst>
              <a:ext uri="{FF2B5EF4-FFF2-40B4-BE49-F238E27FC236}">
                <a16:creationId xmlns:a16="http://schemas.microsoft.com/office/drawing/2014/main" id="{40AA5D45-61D5-4901-A391-77053C40A0D3}"/>
              </a:ext>
            </a:extLst>
          </p:cNvPr>
          <p:cNvSpPr>
            <a:spLocks noGrp="1"/>
          </p:cNvSpPr>
          <p:nvPr>
            <p:ph type="dt" sz="half" idx="10"/>
          </p:nvPr>
        </p:nvSpPr>
        <p:spPr>
          <a:xfrm>
            <a:off x="628650" y="6377866"/>
            <a:ext cx="2057400" cy="365125"/>
          </a:xfrm>
          <a:prstGeom prst="rect">
            <a:avLst/>
          </a:prstGeom>
        </p:spPr>
        <p:txBody>
          <a:bodyPr/>
          <a:lstStyle>
            <a:lvl1pPr>
              <a:defRPr>
                <a:solidFill>
                  <a:schemeClr val="bg1"/>
                </a:solidFill>
              </a:defRPr>
            </a:lvl1pPr>
          </a:lstStyle>
          <a:p>
            <a:fld id="{1B974A33-DC99-2E4D-967E-5475EE20C64B}" type="datetime6">
              <a:rPr lang="en-ZA" smtClean="0"/>
              <a:pPr/>
              <a:t>November 21</a:t>
            </a:fld>
            <a:endParaRPr lang="en-ZA" dirty="0"/>
          </a:p>
        </p:txBody>
      </p:sp>
      <p:sp>
        <p:nvSpPr>
          <p:cNvPr id="5" name="Footer Placeholder 4">
            <a:extLst>
              <a:ext uri="{FF2B5EF4-FFF2-40B4-BE49-F238E27FC236}">
                <a16:creationId xmlns:a16="http://schemas.microsoft.com/office/drawing/2014/main" id="{D94BEEC5-2C02-4336-A633-8FA3F1077847}"/>
              </a:ext>
            </a:extLst>
          </p:cNvPr>
          <p:cNvSpPr>
            <a:spLocks noGrp="1"/>
          </p:cNvSpPr>
          <p:nvPr>
            <p:ph type="ftr" sz="quarter" idx="11"/>
          </p:nvPr>
        </p:nvSpPr>
        <p:spPr/>
        <p:txBody>
          <a:bodyPr/>
          <a:lstStyle/>
          <a:p>
            <a:endParaRPr lang="en-ZA"/>
          </a:p>
        </p:txBody>
      </p:sp>
      <p:sp>
        <p:nvSpPr>
          <p:cNvPr id="6" name="Slide Number Placeholder 5">
            <a:extLst>
              <a:ext uri="{FF2B5EF4-FFF2-40B4-BE49-F238E27FC236}">
                <a16:creationId xmlns:a16="http://schemas.microsoft.com/office/drawing/2014/main" id="{C3CBC614-5393-4882-AD99-6090B2CE117A}"/>
              </a:ext>
            </a:extLst>
          </p:cNvPr>
          <p:cNvSpPr>
            <a:spLocks noGrp="1"/>
          </p:cNvSpPr>
          <p:nvPr>
            <p:ph type="sldNum" sz="quarter" idx="12"/>
          </p:nvPr>
        </p:nvSpPr>
        <p:spPr/>
        <p:txBody>
          <a:bodyPr/>
          <a:lstStyle/>
          <a:p>
            <a:fld id="{269B5004-C664-4CDB-9857-7D0417EE87DF}" type="slidenum">
              <a:rPr lang="en-ZA" smtClean="0"/>
              <a:t>‹#›</a:t>
            </a:fld>
            <a:endParaRPr lang="en-ZA" dirty="0"/>
          </a:p>
        </p:txBody>
      </p:sp>
    </p:spTree>
    <p:extLst>
      <p:ext uri="{BB962C8B-B14F-4D97-AF65-F5344CB8AC3E}">
        <p14:creationId xmlns:p14="http://schemas.microsoft.com/office/powerpoint/2010/main" val="34173427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1F4CF2-E4E0-4567-8840-2CD9E3293EB3}"/>
              </a:ext>
            </a:extLst>
          </p:cNvPr>
          <p:cNvSpPr>
            <a:spLocks noGrp="1"/>
          </p:cNvSpPr>
          <p:nvPr>
            <p:ph type="title"/>
          </p:nvPr>
        </p:nvSpPr>
        <p:spPr>
          <a:xfrm>
            <a:off x="623888" y="1709739"/>
            <a:ext cx="7886700" cy="2852737"/>
          </a:xfrm>
        </p:spPr>
        <p:txBody>
          <a:bodyPr anchor="b"/>
          <a:lstStyle>
            <a:lvl1pPr>
              <a:defRPr sz="4500"/>
            </a:lvl1pPr>
          </a:lstStyle>
          <a:p>
            <a:r>
              <a:rPr lang="en-US"/>
              <a:t>Click to edit Master title style</a:t>
            </a:r>
            <a:endParaRPr lang="en-ZA"/>
          </a:p>
        </p:txBody>
      </p:sp>
      <p:sp>
        <p:nvSpPr>
          <p:cNvPr id="3" name="Text Placeholder 2">
            <a:extLst>
              <a:ext uri="{FF2B5EF4-FFF2-40B4-BE49-F238E27FC236}">
                <a16:creationId xmlns:a16="http://schemas.microsoft.com/office/drawing/2014/main" id="{D1648632-C5E4-460C-9782-929EF7D18F63}"/>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E31A82B1-F884-4DDD-A43D-095E0EEFB530}"/>
              </a:ext>
            </a:extLst>
          </p:cNvPr>
          <p:cNvSpPr>
            <a:spLocks noGrp="1"/>
          </p:cNvSpPr>
          <p:nvPr>
            <p:ph type="dt" sz="half" idx="10"/>
          </p:nvPr>
        </p:nvSpPr>
        <p:spPr>
          <a:xfrm>
            <a:off x="628650" y="6376243"/>
            <a:ext cx="2057400" cy="365125"/>
          </a:xfrm>
          <a:prstGeom prst="rect">
            <a:avLst/>
          </a:prstGeom>
        </p:spPr>
        <p:txBody>
          <a:bodyPr/>
          <a:lstStyle/>
          <a:p>
            <a:fld id="{8D53C528-F692-7A42-9270-27477469EE63}" type="datetime6">
              <a:rPr lang="en-ZA" smtClean="0"/>
              <a:t>November 21</a:t>
            </a:fld>
            <a:endParaRPr lang="en-ZA" dirty="0"/>
          </a:p>
        </p:txBody>
      </p:sp>
      <p:sp>
        <p:nvSpPr>
          <p:cNvPr id="5" name="Footer Placeholder 4">
            <a:extLst>
              <a:ext uri="{FF2B5EF4-FFF2-40B4-BE49-F238E27FC236}">
                <a16:creationId xmlns:a16="http://schemas.microsoft.com/office/drawing/2014/main" id="{A4698693-C100-4279-B0CC-A2E79D334E62}"/>
              </a:ext>
            </a:extLst>
          </p:cNvPr>
          <p:cNvSpPr>
            <a:spLocks noGrp="1"/>
          </p:cNvSpPr>
          <p:nvPr>
            <p:ph type="ftr" sz="quarter" idx="11"/>
          </p:nvPr>
        </p:nvSpPr>
        <p:spPr/>
        <p:txBody>
          <a:bodyPr/>
          <a:lstStyle/>
          <a:p>
            <a:endParaRPr lang="en-ZA"/>
          </a:p>
        </p:txBody>
      </p:sp>
      <p:sp>
        <p:nvSpPr>
          <p:cNvPr id="6" name="Slide Number Placeholder 5">
            <a:extLst>
              <a:ext uri="{FF2B5EF4-FFF2-40B4-BE49-F238E27FC236}">
                <a16:creationId xmlns:a16="http://schemas.microsoft.com/office/drawing/2014/main" id="{938C3F19-9E28-415C-B6E8-B0DD4FAC9884}"/>
              </a:ext>
            </a:extLst>
          </p:cNvPr>
          <p:cNvSpPr>
            <a:spLocks noGrp="1"/>
          </p:cNvSpPr>
          <p:nvPr>
            <p:ph type="sldNum" sz="quarter" idx="12"/>
          </p:nvPr>
        </p:nvSpPr>
        <p:spPr/>
        <p:txBody>
          <a:bodyPr/>
          <a:lstStyle/>
          <a:p>
            <a:fld id="{269B5004-C664-4CDB-9857-7D0417EE87DF}" type="slidenum">
              <a:rPr lang="en-ZA" smtClean="0"/>
              <a:t>‹#›</a:t>
            </a:fld>
            <a:endParaRPr lang="en-ZA"/>
          </a:p>
        </p:txBody>
      </p:sp>
    </p:spTree>
    <p:extLst>
      <p:ext uri="{BB962C8B-B14F-4D97-AF65-F5344CB8AC3E}">
        <p14:creationId xmlns:p14="http://schemas.microsoft.com/office/powerpoint/2010/main" val="16410675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FD507B-4FA7-4949-B15F-478B11330136}"/>
              </a:ext>
            </a:extLst>
          </p:cNvPr>
          <p:cNvSpPr>
            <a:spLocks noGrp="1"/>
          </p:cNvSpPr>
          <p:nvPr>
            <p:ph type="title"/>
          </p:nvPr>
        </p:nvSpPr>
        <p:spPr/>
        <p:txBody>
          <a:bodyPr/>
          <a:lstStyle/>
          <a:p>
            <a:r>
              <a:rPr lang="en-US"/>
              <a:t>Click to edit Master title style</a:t>
            </a:r>
            <a:endParaRPr lang="en-ZA"/>
          </a:p>
        </p:txBody>
      </p:sp>
      <p:sp>
        <p:nvSpPr>
          <p:cNvPr id="3" name="Content Placeholder 2">
            <a:extLst>
              <a:ext uri="{FF2B5EF4-FFF2-40B4-BE49-F238E27FC236}">
                <a16:creationId xmlns:a16="http://schemas.microsoft.com/office/drawing/2014/main" id="{9AAD2AA9-4FA2-4242-82DF-7CBEA87D624E}"/>
              </a:ext>
            </a:extLst>
          </p:cNvPr>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Content Placeholder 3">
            <a:extLst>
              <a:ext uri="{FF2B5EF4-FFF2-40B4-BE49-F238E27FC236}">
                <a16:creationId xmlns:a16="http://schemas.microsoft.com/office/drawing/2014/main" id="{038D4EEC-DFA8-48CD-A46C-DF8E419E0E0D}"/>
              </a:ext>
            </a:extLst>
          </p:cNvPr>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Date Placeholder 4">
            <a:extLst>
              <a:ext uri="{FF2B5EF4-FFF2-40B4-BE49-F238E27FC236}">
                <a16:creationId xmlns:a16="http://schemas.microsoft.com/office/drawing/2014/main" id="{2F035063-5929-4B18-BB92-19C341D1EA70}"/>
              </a:ext>
            </a:extLst>
          </p:cNvPr>
          <p:cNvSpPr>
            <a:spLocks noGrp="1"/>
          </p:cNvSpPr>
          <p:nvPr>
            <p:ph type="dt" sz="half" idx="10"/>
          </p:nvPr>
        </p:nvSpPr>
        <p:spPr>
          <a:xfrm>
            <a:off x="628650" y="6376243"/>
            <a:ext cx="2057400" cy="365125"/>
          </a:xfrm>
          <a:prstGeom prst="rect">
            <a:avLst/>
          </a:prstGeom>
        </p:spPr>
        <p:txBody>
          <a:bodyPr/>
          <a:lstStyle/>
          <a:p>
            <a:fld id="{CFABBB15-0D79-C941-B897-3424C5C08A4D}" type="datetime6">
              <a:rPr lang="en-ZA" smtClean="0"/>
              <a:t>November 21</a:t>
            </a:fld>
            <a:endParaRPr lang="en-ZA"/>
          </a:p>
        </p:txBody>
      </p:sp>
      <p:sp>
        <p:nvSpPr>
          <p:cNvPr id="6" name="Footer Placeholder 5">
            <a:extLst>
              <a:ext uri="{FF2B5EF4-FFF2-40B4-BE49-F238E27FC236}">
                <a16:creationId xmlns:a16="http://schemas.microsoft.com/office/drawing/2014/main" id="{7EAB0B54-AC57-4219-82D4-7325A5ED3948}"/>
              </a:ext>
            </a:extLst>
          </p:cNvPr>
          <p:cNvSpPr>
            <a:spLocks noGrp="1"/>
          </p:cNvSpPr>
          <p:nvPr>
            <p:ph type="ftr" sz="quarter" idx="11"/>
          </p:nvPr>
        </p:nvSpPr>
        <p:spPr/>
        <p:txBody>
          <a:bodyPr/>
          <a:lstStyle/>
          <a:p>
            <a:endParaRPr lang="en-ZA"/>
          </a:p>
        </p:txBody>
      </p:sp>
      <p:sp>
        <p:nvSpPr>
          <p:cNvPr id="7" name="Slide Number Placeholder 6">
            <a:extLst>
              <a:ext uri="{FF2B5EF4-FFF2-40B4-BE49-F238E27FC236}">
                <a16:creationId xmlns:a16="http://schemas.microsoft.com/office/drawing/2014/main" id="{21D9EB70-9ED4-4977-9646-AE6BB43CEF60}"/>
              </a:ext>
            </a:extLst>
          </p:cNvPr>
          <p:cNvSpPr>
            <a:spLocks noGrp="1"/>
          </p:cNvSpPr>
          <p:nvPr>
            <p:ph type="sldNum" sz="quarter" idx="12"/>
          </p:nvPr>
        </p:nvSpPr>
        <p:spPr/>
        <p:txBody>
          <a:bodyPr/>
          <a:lstStyle/>
          <a:p>
            <a:fld id="{269B5004-C664-4CDB-9857-7D0417EE87DF}" type="slidenum">
              <a:rPr lang="en-ZA" smtClean="0"/>
              <a:t>‹#›</a:t>
            </a:fld>
            <a:endParaRPr lang="en-ZA"/>
          </a:p>
        </p:txBody>
      </p:sp>
    </p:spTree>
    <p:extLst>
      <p:ext uri="{BB962C8B-B14F-4D97-AF65-F5344CB8AC3E}">
        <p14:creationId xmlns:p14="http://schemas.microsoft.com/office/powerpoint/2010/main" val="7718127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ED101E-7239-40B6-9BAC-96CD24BD5763}"/>
              </a:ext>
            </a:extLst>
          </p:cNvPr>
          <p:cNvSpPr>
            <a:spLocks noGrp="1"/>
          </p:cNvSpPr>
          <p:nvPr>
            <p:ph type="title"/>
          </p:nvPr>
        </p:nvSpPr>
        <p:spPr>
          <a:xfrm>
            <a:off x="629841" y="365126"/>
            <a:ext cx="7886700" cy="1325563"/>
          </a:xfrm>
        </p:spPr>
        <p:txBody>
          <a:bodyPr/>
          <a:lstStyle/>
          <a:p>
            <a:r>
              <a:rPr lang="en-US"/>
              <a:t>Click to edit Master title style</a:t>
            </a:r>
            <a:endParaRPr lang="en-ZA"/>
          </a:p>
        </p:txBody>
      </p:sp>
      <p:sp>
        <p:nvSpPr>
          <p:cNvPr id="3" name="Text Placeholder 2">
            <a:extLst>
              <a:ext uri="{FF2B5EF4-FFF2-40B4-BE49-F238E27FC236}">
                <a16:creationId xmlns:a16="http://schemas.microsoft.com/office/drawing/2014/main" id="{C2F2D6C5-8F0C-4D3A-84AE-19694D7C5958}"/>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a:extLst>
              <a:ext uri="{FF2B5EF4-FFF2-40B4-BE49-F238E27FC236}">
                <a16:creationId xmlns:a16="http://schemas.microsoft.com/office/drawing/2014/main" id="{CC732086-AFDE-405F-A5DE-2048127FAF0C}"/>
              </a:ext>
            </a:extLst>
          </p:cNvPr>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Text Placeholder 4">
            <a:extLst>
              <a:ext uri="{FF2B5EF4-FFF2-40B4-BE49-F238E27FC236}">
                <a16:creationId xmlns:a16="http://schemas.microsoft.com/office/drawing/2014/main" id="{D8AB2F6D-E228-4EFA-8A5B-6C801AA83284}"/>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a:extLst>
              <a:ext uri="{FF2B5EF4-FFF2-40B4-BE49-F238E27FC236}">
                <a16:creationId xmlns:a16="http://schemas.microsoft.com/office/drawing/2014/main" id="{84B35B78-739A-4628-BC9B-FA42A1708970}"/>
              </a:ext>
            </a:extLst>
          </p:cNvPr>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7" name="Date Placeholder 6">
            <a:extLst>
              <a:ext uri="{FF2B5EF4-FFF2-40B4-BE49-F238E27FC236}">
                <a16:creationId xmlns:a16="http://schemas.microsoft.com/office/drawing/2014/main" id="{1178410A-6318-4F1C-897D-EED044D32E34}"/>
              </a:ext>
            </a:extLst>
          </p:cNvPr>
          <p:cNvSpPr>
            <a:spLocks noGrp="1"/>
          </p:cNvSpPr>
          <p:nvPr>
            <p:ph type="dt" sz="half" idx="10"/>
          </p:nvPr>
        </p:nvSpPr>
        <p:spPr>
          <a:xfrm>
            <a:off x="628650" y="6376243"/>
            <a:ext cx="2057400" cy="365125"/>
          </a:xfrm>
          <a:prstGeom prst="rect">
            <a:avLst/>
          </a:prstGeom>
        </p:spPr>
        <p:txBody>
          <a:bodyPr/>
          <a:lstStyle/>
          <a:p>
            <a:fld id="{7F224288-9BAB-3342-9E1D-15840D91A801}" type="datetime6">
              <a:rPr lang="en-ZA" smtClean="0"/>
              <a:t>November 21</a:t>
            </a:fld>
            <a:endParaRPr lang="en-ZA"/>
          </a:p>
        </p:txBody>
      </p:sp>
      <p:sp>
        <p:nvSpPr>
          <p:cNvPr id="8" name="Footer Placeholder 7">
            <a:extLst>
              <a:ext uri="{FF2B5EF4-FFF2-40B4-BE49-F238E27FC236}">
                <a16:creationId xmlns:a16="http://schemas.microsoft.com/office/drawing/2014/main" id="{D2DA7465-8CE0-4A7F-A7EB-8DC7BE433A4E}"/>
              </a:ext>
            </a:extLst>
          </p:cNvPr>
          <p:cNvSpPr>
            <a:spLocks noGrp="1"/>
          </p:cNvSpPr>
          <p:nvPr>
            <p:ph type="ftr" sz="quarter" idx="11"/>
          </p:nvPr>
        </p:nvSpPr>
        <p:spPr/>
        <p:txBody>
          <a:bodyPr/>
          <a:lstStyle/>
          <a:p>
            <a:endParaRPr lang="en-ZA"/>
          </a:p>
        </p:txBody>
      </p:sp>
      <p:sp>
        <p:nvSpPr>
          <p:cNvPr id="9" name="Slide Number Placeholder 8">
            <a:extLst>
              <a:ext uri="{FF2B5EF4-FFF2-40B4-BE49-F238E27FC236}">
                <a16:creationId xmlns:a16="http://schemas.microsoft.com/office/drawing/2014/main" id="{2466FC25-AD74-44F8-A997-A6341C358F92}"/>
              </a:ext>
            </a:extLst>
          </p:cNvPr>
          <p:cNvSpPr>
            <a:spLocks noGrp="1"/>
          </p:cNvSpPr>
          <p:nvPr>
            <p:ph type="sldNum" sz="quarter" idx="12"/>
          </p:nvPr>
        </p:nvSpPr>
        <p:spPr/>
        <p:txBody>
          <a:bodyPr/>
          <a:lstStyle/>
          <a:p>
            <a:fld id="{269B5004-C664-4CDB-9857-7D0417EE87DF}" type="slidenum">
              <a:rPr lang="en-ZA" smtClean="0"/>
              <a:t>‹#›</a:t>
            </a:fld>
            <a:endParaRPr lang="en-ZA"/>
          </a:p>
        </p:txBody>
      </p:sp>
    </p:spTree>
    <p:extLst>
      <p:ext uri="{BB962C8B-B14F-4D97-AF65-F5344CB8AC3E}">
        <p14:creationId xmlns:p14="http://schemas.microsoft.com/office/powerpoint/2010/main" val="28875393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9F373F-F3A6-43AD-B39F-787466A7918B}"/>
              </a:ext>
            </a:extLst>
          </p:cNvPr>
          <p:cNvSpPr>
            <a:spLocks noGrp="1"/>
          </p:cNvSpPr>
          <p:nvPr>
            <p:ph type="title"/>
          </p:nvPr>
        </p:nvSpPr>
        <p:spPr/>
        <p:txBody>
          <a:bodyPr/>
          <a:lstStyle/>
          <a:p>
            <a:r>
              <a:rPr lang="en-US"/>
              <a:t>Click to edit Master title style</a:t>
            </a:r>
            <a:endParaRPr lang="en-ZA"/>
          </a:p>
        </p:txBody>
      </p:sp>
      <p:sp>
        <p:nvSpPr>
          <p:cNvPr id="3" name="Date Placeholder 2">
            <a:extLst>
              <a:ext uri="{FF2B5EF4-FFF2-40B4-BE49-F238E27FC236}">
                <a16:creationId xmlns:a16="http://schemas.microsoft.com/office/drawing/2014/main" id="{48CFF781-F9C8-4F49-9F46-B640E47E071F}"/>
              </a:ext>
            </a:extLst>
          </p:cNvPr>
          <p:cNvSpPr>
            <a:spLocks noGrp="1"/>
          </p:cNvSpPr>
          <p:nvPr>
            <p:ph type="dt" sz="half" idx="10"/>
          </p:nvPr>
        </p:nvSpPr>
        <p:spPr>
          <a:xfrm>
            <a:off x="628650" y="6376243"/>
            <a:ext cx="2057400" cy="365125"/>
          </a:xfrm>
          <a:prstGeom prst="rect">
            <a:avLst/>
          </a:prstGeom>
        </p:spPr>
        <p:txBody>
          <a:bodyPr/>
          <a:lstStyle/>
          <a:p>
            <a:fld id="{E2DF1B73-99AF-C24E-81AF-35E8E79A1522}" type="datetime6">
              <a:rPr lang="en-ZA" smtClean="0"/>
              <a:t>November 21</a:t>
            </a:fld>
            <a:endParaRPr lang="en-ZA"/>
          </a:p>
        </p:txBody>
      </p:sp>
      <p:sp>
        <p:nvSpPr>
          <p:cNvPr id="4" name="Footer Placeholder 3">
            <a:extLst>
              <a:ext uri="{FF2B5EF4-FFF2-40B4-BE49-F238E27FC236}">
                <a16:creationId xmlns:a16="http://schemas.microsoft.com/office/drawing/2014/main" id="{6CDB23E7-B274-45FD-B072-6F7B531DDBED}"/>
              </a:ext>
            </a:extLst>
          </p:cNvPr>
          <p:cNvSpPr>
            <a:spLocks noGrp="1"/>
          </p:cNvSpPr>
          <p:nvPr>
            <p:ph type="ftr" sz="quarter" idx="11"/>
          </p:nvPr>
        </p:nvSpPr>
        <p:spPr/>
        <p:txBody>
          <a:bodyPr/>
          <a:lstStyle/>
          <a:p>
            <a:endParaRPr lang="en-ZA"/>
          </a:p>
        </p:txBody>
      </p:sp>
      <p:sp>
        <p:nvSpPr>
          <p:cNvPr id="5" name="Slide Number Placeholder 4">
            <a:extLst>
              <a:ext uri="{FF2B5EF4-FFF2-40B4-BE49-F238E27FC236}">
                <a16:creationId xmlns:a16="http://schemas.microsoft.com/office/drawing/2014/main" id="{755EE657-E5B4-4AE5-B098-33323CC7BA57}"/>
              </a:ext>
            </a:extLst>
          </p:cNvPr>
          <p:cNvSpPr>
            <a:spLocks noGrp="1"/>
          </p:cNvSpPr>
          <p:nvPr>
            <p:ph type="sldNum" sz="quarter" idx="12"/>
          </p:nvPr>
        </p:nvSpPr>
        <p:spPr/>
        <p:txBody>
          <a:bodyPr/>
          <a:lstStyle/>
          <a:p>
            <a:fld id="{269B5004-C664-4CDB-9857-7D0417EE87DF}" type="slidenum">
              <a:rPr lang="en-ZA" smtClean="0"/>
              <a:t>‹#›</a:t>
            </a:fld>
            <a:endParaRPr lang="en-ZA"/>
          </a:p>
        </p:txBody>
      </p:sp>
    </p:spTree>
    <p:extLst>
      <p:ext uri="{BB962C8B-B14F-4D97-AF65-F5344CB8AC3E}">
        <p14:creationId xmlns:p14="http://schemas.microsoft.com/office/powerpoint/2010/main" val="6916621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4784C2D-3B81-42E3-8550-6F28BBE1872E}"/>
              </a:ext>
            </a:extLst>
          </p:cNvPr>
          <p:cNvSpPr>
            <a:spLocks noGrp="1"/>
          </p:cNvSpPr>
          <p:nvPr>
            <p:ph type="dt" sz="half" idx="10"/>
          </p:nvPr>
        </p:nvSpPr>
        <p:spPr>
          <a:xfrm>
            <a:off x="628650" y="6376243"/>
            <a:ext cx="2057400" cy="365125"/>
          </a:xfrm>
          <a:prstGeom prst="rect">
            <a:avLst/>
          </a:prstGeom>
        </p:spPr>
        <p:txBody>
          <a:bodyPr/>
          <a:lstStyle/>
          <a:p>
            <a:fld id="{0CC2063C-50C9-8B41-9590-411F3A9A17BC}" type="datetime6">
              <a:rPr lang="en-ZA" smtClean="0"/>
              <a:t>November 21</a:t>
            </a:fld>
            <a:endParaRPr lang="en-ZA"/>
          </a:p>
        </p:txBody>
      </p:sp>
      <p:sp>
        <p:nvSpPr>
          <p:cNvPr id="3" name="Footer Placeholder 2">
            <a:extLst>
              <a:ext uri="{FF2B5EF4-FFF2-40B4-BE49-F238E27FC236}">
                <a16:creationId xmlns:a16="http://schemas.microsoft.com/office/drawing/2014/main" id="{F2FC6249-74B2-4997-85E5-D5D920AB6F38}"/>
              </a:ext>
            </a:extLst>
          </p:cNvPr>
          <p:cNvSpPr>
            <a:spLocks noGrp="1"/>
          </p:cNvSpPr>
          <p:nvPr>
            <p:ph type="ftr" sz="quarter" idx="11"/>
          </p:nvPr>
        </p:nvSpPr>
        <p:spPr/>
        <p:txBody>
          <a:bodyPr/>
          <a:lstStyle/>
          <a:p>
            <a:endParaRPr lang="en-ZA" dirty="0"/>
          </a:p>
        </p:txBody>
      </p:sp>
      <p:sp>
        <p:nvSpPr>
          <p:cNvPr id="4" name="Slide Number Placeholder 3">
            <a:extLst>
              <a:ext uri="{FF2B5EF4-FFF2-40B4-BE49-F238E27FC236}">
                <a16:creationId xmlns:a16="http://schemas.microsoft.com/office/drawing/2014/main" id="{F01635FF-7882-417D-9D77-F74EE22408C0}"/>
              </a:ext>
            </a:extLst>
          </p:cNvPr>
          <p:cNvSpPr>
            <a:spLocks noGrp="1"/>
          </p:cNvSpPr>
          <p:nvPr>
            <p:ph type="sldNum" sz="quarter" idx="12"/>
          </p:nvPr>
        </p:nvSpPr>
        <p:spPr/>
        <p:txBody>
          <a:bodyPr/>
          <a:lstStyle/>
          <a:p>
            <a:fld id="{269B5004-C664-4CDB-9857-7D0417EE87DF}" type="slidenum">
              <a:rPr lang="en-ZA" smtClean="0"/>
              <a:t>‹#›</a:t>
            </a:fld>
            <a:endParaRPr lang="en-ZA"/>
          </a:p>
        </p:txBody>
      </p:sp>
      <p:pic>
        <p:nvPicPr>
          <p:cNvPr id="5" name="Picture 4">
            <a:extLst>
              <a:ext uri="{FF2B5EF4-FFF2-40B4-BE49-F238E27FC236}">
                <a16:creationId xmlns:a16="http://schemas.microsoft.com/office/drawing/2014/main" id="{BF9D916D-9819-46CE-A398-84E5BA3EA766}"/>
              </a:ext>
            </a:extLst>
          </p:cNvPr>
          <p:cNvPicPr>
            <a:picLocks noChangeAspect="1" noChangeArrowheads="1"/>
          </p:cNvPicPr>
          <p:nvPr userDrawn="1"/>
        </p:nvPicPr>
        <p:blipFill>
          <a:blip r:embed="rId2">
            <a:alphaModFix amt="70000"/>
            <a:extLst>
              <a:ext uri="{28A0092B-C50C-407E-A947-70E740481C1C}">
                <a14:useLocalDpi xmlns:a14="http://schemas.microsoft.com/office/drawing/2010/main" val="0"/>
              </a:ext>
            </a:extLst>
          </a:blip>
          <a:srcRect/>
          <a:stretch>
            <a:fillRect/>
          </a:stretch>
        </p:blipFill>
        <p:spPr bwMode="auto">
          <a:xfrm>
            <a:off x="7668343" y="0"/>
            <a:ext cx="1411363" cy="918098"/>
          </a:xfrm>
          <a:prstGeom prst="rect">
            <a:avLst/>
          </a:prstGeom>
          <a:ln>
            <a:noFill/>
          </a:ln>
          <a:effectLst>
            <a:outerShdw blurRad="292100" dist="139700" dir="2700000" algn="tl" rotWithShape="0">
              <a:schemeClr val="bg1">
                <a:alpha val="64999"/>
              </a:schemeClr>
            </a:outerShdw>
          </a:effectLst>
        </p:spPr>
      </p:pic>
    </p:spTree>
    <p:extLst>
      <p:ext uri="{BB962C8B-B14F-4D97-AF65-F5344CB8AC3E}">
        <p14:creationId xmlns:p14="http://schemas.microsoft.com/office/powerpoint/2010/main" val="18437859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9665D5-FADE-4DC9-805E-1AA9070B0D9C}"/>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endParaRPr lang="en-ZA"/>
          </a:p>
        </p:txBody>
      </p:sp>
      <p:sp>
        <p:nvSpPr>
          <p:cNvPr id="3" name="Content Placeholder 2">
            <a:extLst>
              <a:ext uri="{FF2B5EF4-FFF2-40B4-BE49-F238E27FC236}">
                <a16:creationId xmlns:a16="http://schemas.microsoft.com/office/drawing/2014/main" id="{ED5BF2A9-6976-4977-BDF2-C98449D81DFA}"/>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Text Placeholder 3">
            <a:extLst>
              <a:ext uri="{FF2B5EF4-FFF2-40B4-BE49-F238E27FC236}">
                <a16:creationId xmlns:a16="http://schemas.microsoft.com/office/drawing/2014/main" id="{C1A41E5D-261D-4674-A9E5-C164EEC28677}"/>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a:extLst>
              <a:ext uri="{FF2B5EF4-FFF2-40B4-BE49-F238E27FC236}">
                <a16:creationId xmlns:a16="http://schemas.microsoft.com/office/drawing/2014/main" id="{3091BE1D-41F0-4130-8BC4-D1E06583A00F}"/>
              </a:ext>
            </a:extLst>
          </p:cNvPr>
          <p:cNvSpPr>
            <a:spLocks noGrp="1"/>
          </p:cNvSpPr>
          <p:nvPr>
            <p:ph type="dt" sz="half" idx="10"/>
          </p:nvPr>
        </p:nvSpPr>
        <p:spPr>
          <a:xfrm>
            <a:off x="628650" y="6376243"/>
            <a:ext cx="2057400" cy="365125"/>
          </a:xfrm>
          <a:prstGeom prst="rect">
            <a:avLst/>
          </a:prstGeom>
        </p:spPr>
        <p:txBody>
          <a:bodyPr/>
          <a:lstStyle/>
          <a:p>
            <a:fld id="{48BB4284-AEE6-2343-B06E-6F0B73A1F392}" type="datetime6">
              <a:rPr lang="en-ZA" smtClean="0"/>
              <a:t>November 21</a:t>
            </a:fld>
            <a:endParaRPr lang="en-ZA"/>
          </a:p>
        </p:txBody>
      </p:sp>
      <p:sp>
        <p:nvSpPr>
          <p:cNvPr id="6" name="Footer Placeholder 5">
            <a:extLst>
              <a:ext uri="{FF2B5EF4-FFF2-40B4-BE49-F238E27FC236}">
                <a16:creationId xmlns:a16="http://schemas.microsoft.com/office/drawing/2014/main" id="{8FC5EEED-A12C-4F73-BD92-184663F61831}"/>
              </a:ext>
            </a:extLst>
          </p:cNvPr>
          <p:cNvSpPr>
            <a:spLocks noGrp="1"/>
          </p:cNvSpPr>
          <p:nvPr>
            <p:ph type="ftr" sz="quarter" idx="11"/>
          </p:nvPr>
        </p:nvSpPr>
        <p:spPr/>
        <p:txBody>
          <a:bodyPr/>
          <a:lstStyle/>
          <a:p>
            <a:endParaRPr lang="en-ZA"/>
          </a:p>
        </p:txBody>
      </p:sp>
      <p:sp>
        <p:nvSpPr>
          <p:cNvPr id="7" name="Slide Number Placeholder 6">
            <a:extLst>
              <a:ext uri="{FF2B5EF4-FFF2-40B4-BE49-F238E27FC236}">
                <a16:creationId xmlns:a16="http://schemas.microsoft.com/office/drawing/2014/main" id="{1E8D0742-72D8-4CCC-A230-297F1A9DED15}"/>
              </a:ext>
            </a:extLst>
          </p:cNvPr>
          <p:cNvSpPr>
            <a:spLocks noGrp="1"/>
          </p:cNvSpPr>
          <p:nvPr>
            <p:ph type="sldNum" sz="quarter" idx="12"/>
          </p:nvPr>
        </p:nvSpPr>
        <p:spPr/>
        <p:txBody>
          <a:bodyPr/>
          <a:lstStyle/>
          <a:p>
            <a:fld id="{269B5004-C664-4CDB-9857-7D0417EE87DF}" type="slidenum">
              <a:rPr lang="en-ZA" smtClean="0"/>
              <a:t>‹#›</a:t>
            </a:fld>
            <a:endParaRPr lang="en-ZA"/>
          </a:p>
        </p:txBody>
      </p:sp>
    </p:spTree>
    <p:extLst>
      <p:ext uri="{BB962C8B-B14F-4D97-AF65-F5344CB8AC3E}">
        <p14:creationId xmlns:p14="http://schemas.microsoft.com/office/powerpoint/2010/main" val="12376022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4C9807-2AAB-4EBB-AB33-88A311F2ECDC}"/>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endParaRPr lang="en-ZA"/>
          </a:p>
        </p:txBody>
      </p:sp>
      <p:sp>
        <p:nvSpPr>
          <p:cNvPr id="3" name="Picture Placeholder 2">
            <a:extLst>
              <a:ext uri="{FF2B5EF4-FFF2-40B4-BE49-F238E27FC236}">
                <a16:creationId xmlns:a16="http://schemas.microsoft.com/office/drawing/2014/main" id="{C0F462A7-21F7-449B-9CFB-C7C56C571256}"/>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ZA"/>
          </a:p>
        </p:txBody>
      </p:sp>
      <p:sp>
        <p:nvSpPr>
          <p:cNvPr id="4" name="Text Placeholder 3">
            <a:extLst>
              <a:ext uri="{FF2B5EF4-FFF2-40B4-BE49-F238E27FC236}">
                <a16:creationId xmlns:a16="http://schemas.microsoft.com/office/drawing/2014/main" id="{415773D5-0EE7-468B-9622-3DE075779F46}"/>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a:extLst>
              <a:ext uri="{FF2B5EF4-FFF2-40B4-BE49-F238E27FC236}">
                <a16:creationId xmlns:a16="http://schemas.microsoft.com/office/drawing/2014/main" id="{AB14C6E5-F8E6-4A8F-9EFB-E069AD92D581}"/>
              </a:ext>
            </a:extLst>
          </p:cNvPr>
          <p:cNvSpPr>
            <a:spLocks noGrp="1"/>
          </p:cNvSpPr>
          <p:nvPr>
            <p:ph type="dt" sz="half" idx="10"/>
          </p:nvPr>
        </p:nvSpPr>
        <p:spPr>
          <a:xfrm>
            <a:off x="628650" y="6376243"/>
            <a:ext cx="2057400" cy="365125"/>
          </a:xfrm>
          <a:prstGeom prst="rect">
            <a:avLst/>
          </a:prstGeom>
        </p:spPr>
        <p:txBody>
          <a:bodyPr/>
          <a:lstStyle/>
          <a:p>
            <a:fld id="{755AA09D-7F5C-4042-9558-7588BC6CF81C}" type="datetime6">
              <a:rPr lang="en-ZA" smtClean="0"/>
              <a:t>November 21</a:t>
            </a:fld>
            <a:endParaRPr lang="en-ZA"/>
          </a:p>
        </p:txBody>
      </p:sp>
      <p:sp>
        <p:nvSpPr>
          <p:cNvPr id="6" name="Footer Placeholder 5">
            <a:extLst>
              <a:ext uri="{FF2B5EF4-FFF2-40B4-BE49-F238E27FC236}">
                <a16:creationId xmlns:a16="http://schemas.microsoft.com/office/drawing/2014/main" id="{B8CEB133-A808-4A9F-BEC4-102C78A931FB}"/>
              </a:ext>
            </a:extLst>
          </p:cNvPr>
          <p:cNvSpPr>
            <a:spLocks noGrp="1"/>
          </p:cNvSpPr>
          <p:nvPr>
            <p:ph type="ftr" sz="quarter" idx="11"/>
          </p:nvPr>
        </p:nvSpPr>
        <p:spPr/>
        <p:txBody>
          <a:bodyPr/>
          <a:lstStyle/>
          <a:p>
            <a:endParaRPr lang="en-ZA"/>
          </a:p>
        </p:txBody>
      </p:sp>
      <p:sp>
        <p:nvSpPr>
          <p:cNvPr id="7" name="Slide Number Placeholder 6">
            <a:extLst>
              <a:ext uri="{FF2B5EF4-FFF2-40B4-BE49-F238E27FC236}">
                <a16:creationId xmlns:a16="http://schemas.microsoft.com/office/drawing/2014/main" id="{9487C8F6-09A6-4AE9-9AE5-4146C24B8E50}"/>
              </a:ext>
            </a:extLst>
          </p:cNvPr>
          <p:cNvSpPr>
            <a:spLocks noGrp="1"/>
          </p:cNvSpPr>
          <p:nvPr>
            <p:ph type="sldNum" sz="quarter" idx="12"/>
          </p:nvPr>
        </p:nvSpPr>
        <p:spPr/>
        <p:txBody>
          <a:bodyPr/>
          <a:lstStyle/>
          <a:p>
            <a:fld id="{269B5004-C664-4CDB-9857-7D0417EE87DF}" type="slidenum">
              <a:rPr lang="en-ZA" smtClean="0"/>
              <a:t>‹#›</a:t>
            </a:fld>
            <a:endParaRPr lang="en-ZA"/>
          </a:p>
        </p:txBody>
      </p:sp>
    </p:spTree>
    <p:extLst>
      <p:ext uri="{BB962C8B-B14F-4D97-AF65-F5344CB8AC3E}">
        <p14:creationId xmlns:p14="http://schemas.microsoft.com/office/powerpoint/2010/main" val="35045923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0F407F9-A4F9-46E9-A4F4-524E45BDDFAC}"/>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dirty="0"/>
              <a:t>Click to edit Master title style</a:t>
            </a:r>
            <a:endParaRPr lang="en-ZA" dirty="0"/>
          </a:p>
        </p:txBody>
      </p:sp>
      <p:sp>
        <p:nvSpPr>
          <p:cNvPr id="3" name="Text Placeholder 2">
            <a:extLst>
              <a:ext uri="{FF2B5EF4-FFF2-40B4-BE49-F238E27FC236}">
                <a16:creationId xmlns:a16="http://schemas.microsoft.com/office/drawing/2014/main" id="{193C7FAA-4DB6-455F-BC10-0FA8AACF3E62}"/>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Footer Placeholder 4">
            <a:extLst>
              <a:ext uri="{FF2B5EF4-FFF2-40B4-BE49-F238E27FC236}">
                <a16:creationId xmlns:a16="http://schemas.microsoft.com/office/drawing/2014/main" id="{ED605E41-0A26-4373-8CA7-1DD9DBDEA0B2}"/>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ZA"/>
          </a:p>
        </p:txBody>
      </p:sp>
      <p:sp>
        <p:nvSpPr>
          <p:cNvPr id="6" name="Slide Number Placeholder 5">
            <a:extLst>
              <a:ext uri="{FF2B5EF4-FFF2-40B4-BE49-F238E27FC236}">
                <a16:creationId xmlns:a16="http://schemas.microsoft.com/office/drawing/2014/main" id="{4454AF46-78B5-45DC-A3A7-4CAE74455537}"/>
              </a:ext>
            </a:extLst>
          </p:cNvPr>
          <p:cNvSpPr>
            <a:spLocks noGrp="1"/>
          </p:cNvSpPr>
          <p:nvPr>
            <p:ph type="sldNum" sz="quarter" idx="4"/>
          </p:nvPr>
        </p:nvSpPr>
        <p:spPr>
          <a:xfrm>
            <a:off x="-1462780" y="6377866"/>
            <a:ext cx="2057400" cy="365125"/>
          </a:xfrm>
          <a:prstGeom prst="rect">
            <a:avLst/>
          </a:prstGeom>
        </p:spPr>
        <p:txBody>
          <a:bodyPr vert="horz" lIns="91440" tIns="45720" rIns="91440" bIns="45720" rtlCol="0" anchor="ctr"/>
          <a:lstStyle>
            <a:lvl1pPr algn="r">
              <a:defRPr sz="900">
                <a:solidFill>
                  <a:schemeClr val="bg1"/>
                </a:solidFill>
              </a:defRPr>
            </a:lvl1pPr>
          </a:lstStyle>
          <a:p>
            <a:r>
              <a:rPr lang="en-ZA"/>
              <a:t>0</a:t>
            </a:r>
            <a:fld id="{269B5004-C664-4CDB-9857-7D0417EE87DF}" type="slidenum">
              <a:rPr lang="en-ZA" smtClean="0"/>
              <a:pPr/>
              <a:t>‹#›</a:t>
            </a:fld>
            <a:endParaRPr lang="en-ZA" dirty="0"/>
          </a:p>
        </p:txBody>
      </p:sp>
      <p:sp>
        <p:nvSpPr>
          <p:cNvPr id="8" name="Date Placeholder 3">
            <a:extLst>
              <a:ext uri="{FF2B5EF4-FFF2-40B4-BE49-F238E27FC236}">
                <a16:creationId xmlns:a16="http://schemas.microsoft.com/office/drawing/2014/main" id="{171BC6A1-CBCA-446D-81AB-716428A45602}"/>
              </a:ext>
            </a:extLst>
          </p:cNvPr>
          <p:cNvSpPr>
            <a:spLocks noGrp="1"/>
          </p:cNvSpPr>
          <p:nvPr>
            <p:ph type="dt" sz="half" idx="2"/>
          </p:nvPr>
        </p:nvSpPr>
        <p:spPr>
          <a:xfrm>
            <a:off x="628650" y="6376243"/>
            <a:ext cx="2057400" cy="365125"/>
          </a:xfrm>
          <a:prstGeom prst="rect">
            <a:avLst/>
          </a:prstGeom>
        </p:spPr>
        <p:txBody>
          <a:bodyPr vert="horz" lIns="91440" tIns="45720" rIns="91440" bIns="45720" rtlCol="0" anchor="ctr"/>
          <a:lstStyle>
            <a:lvl1pPr algn="l">
              <a:defRPr sz="900">
                <a:solidFill>
                  <a:schemeClr val="bg1"/>
                </a:solidFill>
              </a:defRPr>
            </a:lvl1pPr>
          </a:lstStyle>
          <a:p>
            <a:fld id="{A3FE895F-35DF-D445-A213-27F274A0BFC1}" type="datetime6">
              <a:rPr lang="en-ZA" smtClean="0"/>
              <a:pPr/>
              <a:t>November 21</a:t>
            </a:fld>
            <a:endParaRPr lang="en-ZA" dirty="0"/>
          </a:p>
        </p:txBody>
      </p:sp>
      <p:cxnSp>
        <p:nvCxnSpPr>
          <p:cNvPr id="12" name="Straight Connector 11"/>
          <p:cNvCxnSpPr/>
          <p:nvPr userDrawn="1"/>
        </p:nvCxnSpPr>
        <p:spPr>
          <a:xfrm flipV="1">
            <a:off x="611560" y="6452141"/>
            <a:ext cx="0" cy="2160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70249380"/>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hf hdr="0" ftr="0"/>
  <p:txStyles>
    <p:titleStyle>
      <a:lvl1pPr algn="l" defTabSz="685800" rtl="0" eaLnBrk="1" latinLnBrk="0" hangingPunct="1">
        <a:lnSpc>
          <a:spcPct val="90000"/>
        </a:lnSpc>
        <a:spcBef>
          <a:spcPct val="0"/>
        </a:spcBef>
        <a:buNone/>
        <a:defRPr sz="3300" b="1" kern="1200">
          <a:solidFill>
            <a:schemeClr val="accent5">
              <a:lumMod val="50000"/>
            </a:schemeClr>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79512" y="308248"/>
            <a:ext cx="8424936" cy="1248544"/>
          </a:xfrm>
        </p:spPr>
        <p:txBody>
          <a:bodyPr>
            <a:normAutofit fontScale="90000"/>
          </a:bodyPr>
          <a:lstStyle/>
          <a:p>
            <a:r>
              <a:rPr lang="en-ZA" dirty="0">
                <a:solidFill>
                  <a:schemeClr val="bg1"/>
                </a:solidFill>
                <a:latin typeface="Arial" panose="020B0604020202020204" pitchFamily="34" charset="0"/>
                <a:cs typeface="Arial" panose="020B0604020202020204" pitchFamily="34" charset="0"/>
              </a:rPr>
              <a:t>Namibian Association of Medical Aid Funds </a:t>
            </a:r>
          </a:p>
        </p:txBody>
      </p:sp>
      <p:sp>
        <p:nvSpPr>
          <p:cNvPr id="3" name="Subtitle 2"/>
          <p:cNvSpPr>
            <a:spLocks noGrp="1"/>
          </p:cNvSpPr>
          <p:nvPr>
            <p:ph type="subTitle" idx="1"/>
          </p:nvPr>
        </p:nvSpPr>
        <p:spPr>
          <a:xfrm>
            <a:off x="0" y="1772816"/>
            <a:ext cx="8748464" cy="2664296"/>
          </a:xfrm>
        </p:spPr>
        <p:txBody>
          <a:bodyPr>
            <a:normAutofit/>
          </a:bodyPr>
          <a:lstStyle/>
          <a:p>
            <a:pPr algn="l"/>
            <a:endParaRPr lang="en-ZA" sz="2000" dirty="0">
              <a:solidFill>
                <a:schemeClr val="bg1"/>
              </a:solidFill>
            </a:endParaRPr>
          </a:p>
          <a:p>
            <a:pPr algn="l"/>
            <a:r>
              <a:rPr lang="en-ZA" sz="2000" dirty="0">
                <a:solidFill>
                  <a:schemeClr val="bg1"/>
                </a:solidFill>
                <a:latin typeface="Arial" panose="020B0604020202020204" pitchFamily="34" charset="0"/>
                <a:cs typeface="Arial" panose="020B0604020202020204" pitchFamily="34" charset="0"/>
              </a:rPr>
              <a:t>RELATIONSHIP BETWEEN THE MEDICAL AID FUNDS </a:t>
            </a:r>
          </a:p>
          <a:p>
            <a:pPr algn="l"/>
            <a:r>
              <a:rPr lang="en-ZA" sz="2000" dirty="0">
                <a:solidFill>
                  <a:schemeClr val="bg1"/>
                </a:solidFill>
                <a:latin typeface="Arial" panose="020B0604020202020204" pitchFamily="34" charset="0"/>
                <a:cs typeface="Arial" panose="020B0604020202020204" pitchFamily="34" charset="0"/>
              </a:rPr>
              <a:t>ACT, NO 23 OF 1995 AND THE FINANCIAL INSTITUTIONS </a:t>
            </a:r>
          </a:p>
          <a:p>
            <a:pPr algn="l"/>
            <a:r>
              <a:rPr lang="en-ZA" sz="2000" dirty="0">
                <a:solidFill>
                  <a:schemeClr val="bg1"/>
                </a:solidFill>
                <a:latin typeface="Arial" panose="020B0604020202020204" pitchFamily="34" charset="0"/>
                <a:cs typeface="Arial" panose="020B0604020202020204" pitchFamily="34" charset="0"/>
              </a:rPr>
              <a:t>AND MARKET ACT,  NO. 2 OF 2021).</a:t>
            </a:r>
          </a:p>
          <a:p>
            <a:pPr algn="l"/>
            <a:endParaRPr lang="en-ZA" sz="2000" dirty="0">
              <a:solidFill>
                <a:schemeClr val="bg1"/>
              </a:solidFill>
              <a:latin typeface="Arial" panose="020B0604020202020204" pitchFamily="34" charset="0"/>
              <a:cs typeface="Arial" panose="020B0604020202020204" pitchFamily="34" charset="0"/>
            </a:endParaRPr>
          </a:p>
        </p:txBody>
      </p:sp>
      <p:sp>
        <p:nvSpPr>
          <p:cNvPr id="4" name="Subtitle 2"/>
          <p:cNvSpPr txBox="1">
            <a:spLocks/>
          </p:cNvSpPr>
          <p:nvPr/>
        </p:nvSpPr>
        <p:spPr>
          <a:xfrm>
            <a:off x="5508104" y="5829672"/>
            <a:ext cx="3240360" cy="720080"/>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r"/>
            <a:r>
              <a:rPr lang="en-ZA" sz="2000" dirty="0">
                <a:solidFill>
                  <a:schemeClr val="accent5">
                    <a:lumMod val="50000"/>
                  </a:schemeClr>
                </a:solidFill>
              </a:rPr>
              <a:t>Brian Chaka</a:t>
            </a:r>
          </a:p>
          <a:p>
            <a:pPr algn="r"/>
            <a:r>
              <a:rPr lang="en-ZA" sz="2000" dirty="0">
                <a:solidFill>
                  <a:schemeClr val="accent5">
                    <a:lumMod val="50000"/>
                  </a:schemeClr>
                </a:solidFill>
              </a:rPr>
              <a:t>Head: Corporate Services</a:t>
            </a:r>
          </a:p>
        </p:txBody>
      </p:sp>
      <p:sp>
        <p:nvSpPr>
          <p:cNvPr id="8" name="Subtitle 2"/>
          <p:cNvSpPr txBox="1">
            <a:spLocks/>
          </p:cNvSpPr>
          <p:nvPr/>
        </p:nvSpPr>
        <p:spPr>
          <a:xfrm>
            <a:off x="4788024" y="5949280"/>
            <a:ext cx="2084276" cy="432048"/>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r"/>
            <a:r>
              <a:rPr lang="en-ZA" sz="1600" i="1" dirty="0">
                <a:solidFill>
                  <a:schemeClr val="tx1"/>
                </a:solidFill>
                <a:latin typeface="Arial" panose="020B0604020202020204" pitchFamily="34" charset="0"/>
                <a:cs typeface="Arial" panose="020B0604020202020204" pitchFamily="34" charset="0"/>
              </a:rPr>
              <a:t>Prepared by:</a:t>
            </a:r>
          </a:p>
        </p:txBody>
      </p:sp>
    </p:spTree>
    <p:extLst>
      <p:ext uri="{BB962C8B-B14F-4D97-AF65-F5344CB8AC3E}">
        <p14:creationId xmlns:p14="http://schemas.microsoft.com/office/powerpoint/2010/main" val="46654351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8" name="Rectangle 76">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0" name="Rectangle 78">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1" name="Rectangle 80">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914813" y="1914812"/>
            <a:ext cx="6858000" cy="3028377"/>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2" name="Rectangle 82">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914814" y="1924949"/>
            <a:ext cx="6857999" cy="302837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3" name="Rectangle 84">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263195" y="4092815"/>
            <a:ext cx="2501979" cy="302838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7" name="Freeform: Shape 86">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376302" y="969718"/>
            <a:ext cx="292526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89" name="Rectangle 88">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914820" y="1904672"/>
            <a:ext cx="6858003" cy="3028376"/>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C8E3F3A-6C95-4009-BE7C-2AEB975660C6}"/>
              </a:ext>
            </a:extLst>
          </p:cNvPr>
          <p:cNvSpPr>
            <a:spLocks noGrp="1"/>
          </p:cNvSpPr>
          <p:nvPr>
            <p:ph type="title"/>
          </p:nvPr>
        </p:nvSpPr>
        <p:spPr>
          <a:xfrm>
            <a:off x="107504" y="586855"/>
            <a:ext cx="2918579" cy="3387497"/>
          </a:xfrm>
        </p:spPr>
        <p:txBody>
          <a:bodyPr anchor="b">
            <a:normAutofit/>
          </a:bodyPr>
          <a:lstStyle/>
          <a:p>
            <a:pPr algn="r"/>
            <a:r>
              <a:rPr lang="en-US" sz="2800" dirty="0">
                <a:solidFill>
                  <a:srgbClr val="FFFFFF"/>
                </a:solidFill>
                <a:latin typeface="Arial" panose="020B0604020202020204" pitchFamily="34" charset="0"/>
                <a:cs typeface="Arial" panose="020B0604020202020204" pitchFamily="34" charset="0"/>
              </a:rPr>
              <a:t>SCHEDULE 2: LAWS REPEALED </a:t>
            </a:r>
            <a:br>
              <a:rPr lang="en-US" sz="2800" dirty="0">
                <a:solidFill>
                  <a:srgbClr val="FFFFFF"/>
                </a:solidFill>
                <a:latin typeface="Arial" panose="020B0604020202020204" pitchFamily="34" charset="0"/>
                <a:cs typeface="Arial" panose="020B0604020202020204" pitchFamily="34" charset="0"/>
              </a:rPr>
            </a:br>
            <a:r>
              <a:rPr lang="en-US" sz="2800" dirty="0">
                <a:solidFill>
                  <a:srgbClr val="FFFFFF"/>
                </a:solidFill>
                <a:latin typeface="Arial" panose="020B0604020202020204" pitchFamily="34" charset="0"/>
                <a:cs typeface="Arial" panose="020B0604020202020204" pitchFamily="34" charset="0"/>
              </a:rPr>
              <a:t>OR AMENDENDED</a:t>
            </a:r>
            <a:endParaRPr lang="en-NA" sz="2800" dirty="0">
              <a:solidFill>
                <a:srgbClr val="FFFFFF"/>
              </a:solidFill>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DED07F10-6B71-4B51-9EEE-FAC1A79C16B3}"/>
              </a:ext>
            </a:extLst>
          </p:cNvPr>
          <p:cNvSpPr>
            <a:spLocks noGrp="1"/>
          </p:cNvSpPr>
          <p:nvPr>
            <p:ph idx="1"/>
          </p:nvPr>
        </p:nvSpPr>
        <p:spPr>
          <a:xfrm>
            <a:off x="3028370" y="37444"/>
            <a:ext cx="6115630" cy="6487900"/>
          </a:xfrm>
        </p:spPr>
        <p:txBody>
          <a:bodyPr anchor="ctr">
            <a:normAutofit/>
          </a:bodyPr>
          <a:lstStyle/>
          <a:p>
            <a:pPr marL="0" indent="0">
              <a:buNone/>
            </a:pPr>
            <a:r>
              <a:rPr lang="en-US" sz="1600" i="1" dirty="0">
                <a:latin typeface="Arial" panose="020B0604020202020204" pitchFamily="34" charset="0"/>
                <a:cs typeface="Arial" panose="020B0604020202020204" pitchFamily="34" charset="0"/>
              </a:rPr>
              <a:t>“33. Act No. 23 of1995 Medical Aid Funds Act, 1995 </a:t>
            </a:r>
            <a:r>
              <a:rPr lang="en-US" sz="1600" b="1" i="1" u="sng" dirty="0">
                <a:latin typeface="Arial" panose="020B0604020202020204" pitchFamily="34" charset="0"/>
                <a:cs typeface="Arial" panose="020B0604020202020204" pitchFamily="34" charset="0"/>
              </a:rPr>
              <a:t>is hereby amended –</a:t>
            </a:r>
          </a:p>
          <a:p>
            <a:pPr marL="0" indent="0">
              <a:buNone/>
            </a:pPr>
            <a:endParaRPr lang="en-US" sz="1600" b="1" i="1" u="sng" dirty="0">
              <a:latin typeface="Arial" panose="020B0604020202020204" pitchFamily="34" charset="0"/>
              <a:cs typeface="Arial" panose="020B0604020202020204" pitchFamily="34" charset="0"/>
            </a:endParaRPr>
          </a:p>
          <a:p>
            <a:pPr marL="265113" indent="-265113">
              <a:buNone/>
            </a:pPr>
            <a:r>
              <a:rPr lang="en-US" sz="1600" i="1" dirty="0">
                <a:latin typeface="Arial" panose="020B0604020202020204" pitchFamily="34" charset="0"/>
                <a:cs typeface="Arial" panose="020B0604020202020204" pitchFamily="34" charset="0"/>
              </a:rPr>
              <a:t>(a) In section 1 of MAFs Act,1995 is </a:t>
            </a:r>
            <a:r>
              <a:rPr lang="en-US" sz="1600" b="1" i="1" dirty="0">
                <a:latin typeface="Arial" panose="020B0604020202020204" pitchFamily="34" charset="0"/>
                <a:cs typeface="Arial" panose="020B0604020202020204" pitchFamily="34" charset="0"/>
              </a:rPr>
              <a:t>amended</a:t>
            </a:r>
            <a:r>
              <a:rPr lang="en-US" sz="1600" i="1" dirty="0">
                <a:latin typeface="Arial" panose="020B0604020202020204" pitchFamily="34" charset="0"/>
                <a:cs typeface="Arial" panose="020B0604020202020204" pitchFamily="34" charset="0"/>
              </a:rPr>
              <a:t> by section 321 of FIM Act, 2021.</a:t>
            </a:r>
          </a:p>
          <a:p>
            <a:pPr marL="0" indent="0">
              <a:buNone/>
            </a:pPr>
            <a:endParaRPr lang="en-US" sz="1600" i="1" dirty="0">
              <a:latin typeface="Arial" panose="020B0604020202020204" pitchFamily="34" charset="0"/>
              <a:cs typeface="Arial" panose="020B0604020202020204" pitchFamily="34" charset="0"/>
            </a:endParaRPr>
          </a:p>
          <a:p>
            <a:pPr marL="0" indent="0">
              <a:buNone/>
            </a:pPr>
            <a:r>
              <a:rPr lang="en-US" sz="1600" i="1" dirty="0">
                <a:latin typeface="Arial" panose="020B0604020202020204" pitchFamily="34" charset="0"/>
                <a:cs typeface="Arial" panose="020B0604020202020204" pitchFamily="34" charset="0"/>
              </a:rPr>
              <a:t>(b) </a:t>
            </a:r>
            <a:r>
              <a:rPr lang="en-US" sz="1600" i="1" dirty="0">
                <a:solidFill>
                  <a:srgbClr val="FF0000"/>
                </a:solidFill>
                <a:latin typeface="Arial" panose="020B0604020202020204" pitchFamily="34" charset="0"/>
                <a:cs typeface="Arial" panose="020B0604020202020204" pitchFamily="34" charset="0"/>
              </a:rPr>
              <a:t>Sections 2 – 8 of MAFs Act, 1995 is </a:t>
            </a:r>
            <a:r>
              <a:rPr lang="en-US" sz="1600" b="1" i="1" dirty="0">
                <a:solidFill>
                  <a:srgbClr val="FF0000"/>
                </a:solidFill>
                <a:latin typeface="Arial" panose="020B0604020202020204" pitchFamily="34" charset="0"/>
                <a:cs typeface="Arial" panose="020B0604020202020204" pitchFamily="34" charset="0"/>
              </a:rPr>
              <a:t>repealed.</a:t>
            </a:r>
          </a:p>
          <a:p>
            <a:pPr marL="0" indent="0">
              <a:buNone/>
            </a:pPr>
            <a:r>
              <a:rPr lang="en-US" sz="1600" i="1" dirty="0">
                <a:latin typeface="Arial" panose="020B0604020202020204" pitchFamily="34" charset="0"/>
                <a:cs typeface="Arial" panose="020B0604020202020204" pitchFamily="34" charset="0"/>
              </a:rPr>
              <a:t>      - </a:t>
            </a:r>
            <a:r>
              <a:rPr lang="en-US" sz="1600" b="1" i="1" dirty="0">
                <a:latin typeface="Arial" panose="020B0604020202020204" pitchFamily="34" charset="0"/>
                <a:cs typeface="Arial" panose="020B0604020202020204" pitchFamily="34" charset="0"/>
              </a:rPr>
              <a:t>Section 9 – 14: Not repealed/or amended</a:t>
            </a:r>
          </a:p>
          <a:p>
            <a:pPr marL="265113" indent="-265113" algn="just">
              <a:buNone/>
            </a:pPr>
            <a:r>
              <a:rPr lang="en-US" sz="1600" i="1" dirty="0">
                <a:latin typeface="Arial" panose="020B0604020202020204" pitchFamily="34" charset="0"/>
                <a:cs typeface="Arial" panose="020B0604020202020204" pitchFamily="34" charset="0"/>
              </a:rPr>
              <a:t>(c) Section 15 (2) of MAFs Act, 1995 is </a:t>
            </a:r>
            <a:r>
              <a:rPr lang="en-US" sz="1600" b="1" i="1" dirty="0">
                <a:latin typeface="Arial" panose="020B0604020202020204" pitchFamily="34" charset="0"/>
                <a:cs typeface="Arial" panose="020B0604020202020204" pitchFamily="34" charset="0"/>
              </a:rPr>
              <a:t>amended </a:t>
            </a:r>
            <a:r>
              <a:rPr lang="en-US" sz="1600" i="1" dirty="0">
                <a:latin typeface="Arial" panose="020B0604020202020204" pitchFamily="34" charset="0"/>
                <a:cs typeface="Arial" panose="020B0604020202020204" pitchFamily="34" charset="0"/>
              </a:rPr>
              <a:t>by substituting the word Registrar for NAMFISA.</a:t>
            </a:r>
          </a:p>
          <a:p>
            <a:pPr marL="0" indent="0" algn="just">
              <a:buNone/>
            </a:pPr>
            <a:r>
              <a:rPr lang="en-US" sz="1600" b="1" i="1" dirty="0">
                <a:latin typeface="Arial" panose="020B0604020202020204" pitchFamily="34" charset="0"/>
                <a:cs typeface="Arial" panose="020B0604020202020204" pitchFamily="34" charset="0"/>
              </a:rPr>
              <a:t>      - Section 16 : not repealed or amended</a:t>
            </a:r>
          </a:p>
          <a:p>
            <a:pPr marL="360363" indent="-360363" algn="just">
              <a:buNone/>
            </a:pPr>
            <a:r>
              <a:rPr lang="en-US" sz="1600" i="1" dirty="0">
                <a:latin typeface="Arial" panose="020B0604020202020204" pitchFamily="34" charset="0"/>
                <a:cs typeface="Arial" panose="020B0604020202020204" pitchFamily="34" charset="0"/>
              </a:rPr>
              <a:t>(d) Section 18 (4)(b) of MAFs Act, 1995 is by increasing fine from to N$ 30 000.00;</a:t>
            </a:r>
            <a:r>
              <a:rPr lang="en-US" sz="1600" b="1" i="1" dirty="0">
                <a:latin typeface="Arial" panose="020B0604020202020204" pitchFamily="34" charset="0"/>
                <a:cs typeface="Arial" panose="020B0604020202020204" pitchFamily="34" charset="0"/>
              </a:rPr>
              <a:t> amended.</a:t>
            </a:r>
          </a:p>
          <a:p>
            <a:pPr marL="0" indent="0" algn="just">
              <a:buNone/>
            </a:pPr>
            <a:r>
              <a:rPr lang="en-US" sz="1600" b="1" i="1" dirty="0">
                <a:latin typeface="Arial" panose="020B0604020202020204" pitchFamily="34" charset="0"/>
                <a:cs typeface="Arial" panose="020B0604020202020204" pitchFamily="34" charset="0"/>
              </a:rPr>
              <a:t>     - Sections 19 – 21: not repealed or amended.</a:t>
            </a:r>
          </a:p>
          <a:p>
            <a:pPr marL="0" indent="0">
              <a:buNone/>
            </a:pPr>
            <a:r>
              <a:rPr lang="en-US" sz="1600" i="1" dirty="0">
                <a:latin typeface="Arial" panose="020B0604020202020204" pitchFamily="34" charset="0"/>
                <a:cs typeface="Arial" panose="020B0604020202020204" pitchFamily="34" charset="0"/>
              </a:rPr>
              <a:t>(e</a:t>
            </a:r>
            <a:r>
              <a:rPr lang="en-US" sz="1600" i="1" dirty="0">
                <a:solidFill>
                  <a:srgbClr val="FF0000"/>
                </a:solidFill>
                <a:latin typeface="Arial" panose="020B0604020202020204" pitchFamily="34" charset="0"/>
                <a:cs typeface="Arial" panose="020B0604020202020204" pitchFamily="34" charset="0"/>
              </a:rPr>
              <a:t>) Section 22 to 43 are </a:t>
            </a:r>
            <a:r>
              <a:rPr lang="en-US" sz="1600" b="1" i="1" dirty="0">
                <a:solidFill>
                  <a:srgbClr val="FF0000"/>
                </a:solidFill>
                <a:latin typeface="Arial" panose="020B0604020202020204" pitchFamily="34" charset="0"/>
                <a:cs typeface="Arial" panose="020B0604020202020204" pitchFamily="34" charset="0"/>
              </a:rPr>
              <a:t>repealed.</a:t>
            </a:r>
          </a:p>
          <a:p>
            <a:pPr marL="0" indent="0" algn="just">
              <a:buNone/>
            </a:pPr>
            <a:endParaRPr lang="en-US" sz="1600" i="1" dirty="0">
              <a:latin typeface="Arial" panose="020B0604020202020204" pitchFamily="34" charset="0"/>
              <a:cs typeface="Arial" panose="020B0604020202020204" pitchFamily="34" charset="0"/>
            </a:endParaRPr>
          </a:p>
          <a:p>
            <a:pPr marL="265113" indent="-265113" algn="just">
              <a:buNone/>
            </a:pPr>
            <a:r>
              <a:rPr lang="en-US" sz="1600" i="1" dirty="0">
                <a:latin typeface="Arial" panose="020B0604020202020204" pitchFamily="34" charset="0"/>
                <a:cs typeface="Arial" panose="020B0604020202020204" pitchFamily="34" charset="0"/>
              </a:rPr>
              <a:t>(f) Section 44 is </a:t>
            </a:r>
            <a:r>
              <a:rPr lang="en-US" sz="1600" b="1" i="1" dirty="0">
                <a:latin typeface="Arial" panose="020B0604020202020204" pitchFamily="34" charset="0"/>
                <a:cs typeface="Arial" panose="020B0604020202020204" pitchFamily="34" charset="0"/>
              </a:rPr>
              <a:t>amended</a:t>
            </a:r>
            <a:r>
              <a:rPr lang="en-US" sz="1600" i="1" dirty="0">
                <a:latin typeface="Arial" panose="020B0604020202020204" pitchFamily="34" charset="0"/>
                <a:cs typeface="Arial" panose="020B0604020202020204" pitchFamily="34" charset="0"/>
              </a:rPr>
              <a:t> by deleting the regulations powers of the Minister to include matters to prescribed by regulations in the repealed sections. Put differently, remainder provisions pertains to regulations making powers of the Minister on matters permitted to be prescribed in regulations after consultations with Namaf.</a:t>
            </a:r>
          </a:p>
          <a:p>
            <a:pPr marL="0" indent="0">
              <a:buNone/>
            </a:pPr>
            <a:r>
              <a:rPr lang="en-US" sz="1600" i="1" dirty="0">
                <a:latin typeface="Arial" panose="020B0604020202020204" pitchFamily="34" charset="0"/>
                <a:cs typeface="Arial" panose="020B0604020202020204" pitchFamily="34" charset="0"/>
              </a:rPr>
              <a:t>(g) </a:t>
            </a:r>
            <a:r>
              <a:rPr lang="en-US" sz="1600" i="1" dirty="0">
                <a:solidFill>
                  <a:srgbClr val="FF0000"/>
                </a:solidFill>
                <a:latin typeface="Arial" panose="020B0604020202020204" pitchFamily="34" charset="0"/>
                <a:cs typeface="Arial" panose="020B0604020202020204" pitchFamily="34" charset="0"/>
              </a:rPr>
              <a:t>Section 45 of MAFs Act,1995 is </a:t>
            </a:r>
            <a:r>
              <a:rPr lang="en-US" sz="1600" b="1" i="1" dirty="0">
                <a:solidFill>
                  <a:srgbClr val="FF0000"/>
                </a:solidFill>
                <a:latin typeface="Arial" panose="020B0604020202020204" pitchFamily="34" charset="0"/>
                <a:cs typeface="Arial" panose="020B0604020202020204" pitchFamily="34" charset="0"/>
              </a:rPr>
              <a:t>repealed.</a:t>
            </a:r>
          </a:p>
        </p:txBody>
      </p:sp>
      <p:sp>
        <p:nvSpPr>
          <p:cNvPr id="4" name="Date Placeholder 3">
            <a:extLst>
              <a:ext uri="{FF2B5EF4-FFF2-40B4-BE49-F238E27FC236}">
                <a16:creationId xmlns:a16="http://schemas.microsoft.com/office/drawing/2014/main" id="{04F5F419-E747-48D0-9577-A97EFE9ECD9D}"/>
              </a:ext>
            </a:extLst>
          </p:cNvPr>
          <p:cNvSpPr>
            <a:spLocks noGrp="1"/>
          </p:cNvSpPr>
          <p:nvPr>
            <p:ph type="dt" sz="half" idx="10"/>
          </p:nvPr>
        </p:nvSpPr>
        <p:spPr>
          <a:xfrm>
            <a:off x="6727698" y="6455431"/>
            <a:ext cx="2057400" cy="365125"/>
          </a:xfrm>
        </p:spPr>
        <p:txBody>
          <a:bodyPr>
            <a:normAutofit/>
          </a:bodyPr>
          <a:lstStyle/>
          <a:p>
            <a:pPr algn="r">
              <a:spcAft>
                <a:spcPts val="600"/>
              </a:spcAft>
            </a:pPr>
            <a:fld id="{1B974A33-DC99-2E4D-967E-5475EE20C64B}" type="datetime6">
              <a:rPr lang="en-ZA" sz="1000" smtClean="0">
                <a:solidFill>
                  <a:schemeClr val="tx1">
                    <a:lumMod val="50000"/>
                    <a:lumOff val="50000"/>
                  </a:schemeClr>
                </a:solidFill>
              </a:rPr>
              <a:pPr algn="r">
                <a:spcAft>
                  <a:spcPts val="600"/>
                </a:spcAft>
              </a:pPr>
              <a:t>November 21</a:t>
            </a:fld>
            <a:endParaRPr lang="en-ZA" sz="1000">
              <a:solidFill>
                <a:schemeClr val="tx1">
                  <a:lumMod val="50000"/>
                  <a:lumOff val="50000"/>
                </a:schemeClr>
              </a:solidFill>
            </a:endParaRPr>
          </a:p>
        </p:txBody>
      </p:sp>
      <p:sp>
        <p:nvSpPr>
          <p:cNvPr id="5" name="Slide Number Placeholder 4">
            <a:extLst>
              <a:ext uri="{FF2B5EF4-FFF2-40B4-BE49-F238E27FC236}">
                <a16:creationId xmlns:a16="http://schemas.microsoft.com/office/drawing/2014/main" id="{A3CA8589-DCBC-4789-A3A7-6857EBF8CB8E}"/>
              </a:ext>
            </a:extLst>
          </p:cNvPr>
          <p:cNvSpPr>
            <a:spLocks noGrp="1"/>
          </p:cNvSpPr>
          <p:nvPr>
            <p:ph type="sldNum" sz="quarter" idx="12"/>
          </p:nvPr>
        </p:nvSpPr>
        <p:spPr>
          <a:xfrm>
            <a:off x="8778240" y="6455431"/>
            <a:ext cx="334434" cy="365125"/>
          </a:xfrm>
        </p:spPr>
        <p:txBody>
          <a:bodyPr>
            <a:normAutofit/>
          </a:bodyPr>
          <a:lstStyle/>
          <a:p>
            <a:pPr>
              <a:spcAft>
                <a:spcPts val="600"/>
              </a:spcAft>
            </a:pPr>
            <a:fld id="{269B5004-C664-4CDB-9857-7D0417EE87DF}" type="slidenum">
              <a:rPr lang="en-ZA" sz="1000" smtClean="0">
                <a:solidFill>
                  <a:schemeClr val="tx1">
                    <a:lumMod val="50000"/>
                    <a:lumOff val="50000"/>
                  </a:schemeClr>
                </a:solidFill>
              </a:rPr>
              <a:pPr>
                <a:spcAft>
                  <a:spcPts val="600"/>
                </a:spcAft>
              </a:pPr>
              <a:t>10</a:t>
            </a:fld>
            <a:endParaRPr lang="en-ZA" sz="1000">
              <a:solidFill>
                <a:schemeClr val="tx1">
                  <a:lumMod val="50000"/>
                  <a:lumOff val="50000"/>
                </a:schemeClr>
              </a:solidFill>
            </a:endParaRPr>
          </a:p>
        </p:txBody>
      </p:sp>
    </p:spTree>
    <p:extLst>
      <p:ext uri="{BB962C8B-B14F-4D97-AF65-F5344CB8AC3E}">
        <p14:creationId xmlns:p14="http://schemas.microsoft.com/office/powerpoint/2010/main" val="33782914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971600" y="980729"/>
            <a:ext cx="8064896" cy="1872207"/>
          </a:xfrm>
        </p:spPr>
        <p:txBody>
          <a:bodyPr>
            <a:normAutofit/>
          </a:bodyPr>
          <a:lstStyle/>
          <a:p>
            <a:pPr algn="ctr"/>
            <a:r>
              <a:rPr lang="en-GB" dirty="0">
                <a:solidFill>
                  <a:schemeClr val="bg1"/>
                </a:solidFill>
                <a:latin typeface="Arial" panose="020B0604020202020204" pitchFamily="34" charset="0"/>
                <a:cs typeface="Arial" panose="020B0604020202020204" pitchFamily="34" charset="0"/>
              </a:rPr>
              <a:t>Thank You</a:t>
            </a:r>
          </a:p>
        </p:txBody>
      </p:sp>
      <p:sp>
        <p:nvSpPr>
          <p:cNvPr id="3" name="Slide Number Placeholder 2"/>
          <p:cNvSpPr>
            <a:spLocks noGrp="1"/>
          </p:cNvSpPr>
          <p:nvPr>
            <p:ph type="sldNum" sz="quarter" idx="12"/>
          </p:nvPr>
        </p:nvSpPr>
        <p:spPr/>
        <p:txBody>
          <a:bodyPr/>
          <a:lstStyle/>
          <a:p>
            <a:r>
              <a:rPr lang="en-ZA" dirty="0"/>
              <a:t>9</a:t>
            </a:r>
          </a:p>
        </p:txBody>
      </p:sp>
      <p:sp>
        <p:nvSpPr>
          <p:cNvPr id="8" name="Date Placeholder 3">
            <a:extLst>
              <a:ext uri="{FF2B5EF4-FFF2-40B4-BE49-F238E27FC236}">
                <a16:creationId xmlns:a16="http://schemas.microsoft.com/office/drawing/2014/main" id="{FF5C6D9A-A8AC-4028-A98F-049123D9F13C}"/>
              </a:ext>
            </a:extLst>
          </p:cNvPr>
          <p:cNvSpPr>
            <a:spLocks noGrp="1"/>
          </p:cNvSpPr>
          <p:nvPr>
            <p:ph type="dt" sz="half" idx="10"/>
          </p:nvPr>
        </p:nvSpPr>
        <p:spPr>
          <a:xfrm>
            <a:off x="628650" y="6381328"/>
            <a:ext cx="2057400" cy="365125"/>
          </a:xfrm>
        </p:spPr>
        <p:txBody>
          <a:bodyPr/>
          <a:lstStyle/>
          <a:p>
            <a:r>
              <a:rPr lang="en-ZA" dirty="0"/>
              <a:t>November 2021</a:t>
            </a:r>
          </a:p>
        </p:txBody>
      </p:sp>
    </p:spTree>
    <p:extLst>
      <p:ext uri="{BB962C8B-B14F-4D97-AF65-F5344CB8AC3E}">
        <p14:creationId xmlns:p14="http://schemas.microsoft.com/office/powerpoint/2010/main" val="1820261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E5AF5C-0F85-4FBE-9656-7B00AF0596FA}"/>
              </a:ext>
            </a:extLst>
          </p:cNvPr>
          <p:cNvSpPr>
            <a:spLocks noGrp="1"/>
          </p:cNvSpPr>
          <p:nvPr>
            <p:ph type="title"/>
          </p:nvPr>
        </p:nvSpPr>
        <p:spPr>
          <a:xfrm>
            <a:off x="0" y="1"/>
            <a:ext cx="9144000" cy="681036"/>
          </a:xfrm>
        </p:spPr>
        <p:txBody>
          <a:bodyPr>
            <a:normAutofit/>
          </a:bodyPr>
          <a:lstStyle/>
          <a:p>
            <a:r>
              <a:rPr lang="en-US" sz="3200" dirty="0">
                <a:latin typeface="Arial" panose="020B0604020202020204" pitchFamily="34" charset="0"/>
                <a:cs typeface="Arial" panose="020B0604020202020204" pitchFamily="34" charset="0"/>
              </a:rPr>
              <a:t>PRESENTATION OUTLINE</a:t>
            </a:r>
            <a:endParaRPr lang="en-NA" sz="3200" dirty="0">
              <a:latin typeface="Arial" panose="020B0604020202020204" pitchFamily="34" charset="0"/>
              <a:cs typeface="Arial" panose="020B0604020202020204" pitchFamily="34" charset="0"/>
            </a:endParaRPr>
          </a:p>
        </p:txBody>
      </p:sp>
      <p:graphicFrame>
        <p:nvGraphicFramePr>
          <p:cNvPr id="15" name="Content Placeholder 2">
            <a:extLst>
              <a:ext uri="{FF2B5EF4-FFF2-40B4-BE49-F238E27FC236}">
                <a16:creationId xmlns:a16="http://schemas.microsoft.com/office/drawing/2014/main" id="{8E32BB3B-1272-45DA-A44B-533E50E0D004}"/>
              </a:ext>
            </a:extLst>
          </p:cNvPr>
          <p:cNvGraphicFramePr>
            <a:graphicFrameLocks noGrp="1"/>
          </p:cNvGraphicFramePr>
          <p:nvPr>
            <p:ph idx="1"/>
            <p:extLst>
              <p:ext uri="{D42A27DB-BD31-4B8C-83A1-F6EECF244321}">
                <p14:modId xmlns:p14="http://schemas.microsoft.com/office/powerpoint/2010/main" val="2017063"/>
              </p:ext>
            </p:extLst>
          </p:nvPr>
        </p:nvGraphicFramePr>
        <p:xfrm>
          <a:off x="0" y="404664"/>
          <a:ext cx="9144000" cy="577229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Date Placeholder 3">
            <a:extLst>
              <a:ext uri="{FF2B5EF4-FFF2-40B4-BE49-F238E27FC236}">
                <a16:creationId xmlns:a16="http://schemas.microsoft.com/office/drawing/2014/main" id="{42B13879-62A4-4C6D-873E-0A29A9089EA4}"/>
              </a:ext>
            </a:extLst>
          </p:cNvPr>
          <p:cNvSpPr>
            <a:spLocks noGrp="1"/>
          </p:cNvSpPr>
          <p:nvPr>
            <p:ph type="dt" sz="half" idx="10"/>
          </p:nvPr>
        </p:nvSpPr>
        <p:spPr/>
        <p:txBody>
          <a:bodyPr/>
          <a:lstStyle/>
          <a:p>
            <a:fld id="{1B974A33-DC99-2E4D-967E-5475EE20C64B}" type="datetime6">
              <a:rPr lang="en-ZA" smtClean="0"/>
              <a:pPr/>
              <a:t>November 21</a:t>
            </a:fld>
            <a:endParaRPr lang="en-ZA" dirty="0"/>
          </a:p>
        </p:txBody>
      </p:sp>
      <p:sp>
        <p:nvSpPr>
          <p:cNvPr id="5" name="Slide Number Placeholder 4">
            <a:extLst>
              <a:ext uri="{FF2B5EF4-FFF2-40B4-BE49-F238E27FC236}">
                <a16:creationId xmlns:a16="http://schemas.microsoft.com/office/drawing/2014/main" id="{60B5D354-B3B0-4681-AC75-7DD3D9675D70}"/>
              </a:ext>
            </a:extLst>
          </p:cNvPr>
          <p:cNvSpPr>
            <a:spLocks noGrp="1"/>
          </p:cNvSpPr>
          <p:nvPr>
            <p:ph type="sldNum" sz="quarter" idx="12"/>
          </p:nvPr>
        </p:nvSpPr>
        <p:spPr/>
        <p:txBody>
          <a:bodyPr/>
          <a:lstStyle/>
          <a:p>
            <a:fld id="{269B5004-C664-4CDB-9857-7D0417EE87DF}" type="slidenum">
              <a:rPr lang="en-ZA" smtClean="0"/>
              <a:t>2</a:t>
            </a:fld>
            <a:endParaRPr lang="en-ZA" dirty="0"/>
          </a:p>
        </p:txBody>
      </p:sp>
    </p:spTree>
    <p:extLst>
      <p:ext uri="{BB962C8B-B14F-4D97-AF65-F5344CB8AC3E}">
        <p14:creationId xmlns:p14="http://schemas.microsoft.com/office/powerpoint/2010/main" val="9611823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76" y="1"/>
            <a:ext cx="9136323" cy="504037"/>
          </a:xfrm>
        </p:spPr>
        <p:txBody>
          <a:bodyPr>
            <a:normAutofit/>
          </a:bodyPr>
          <a:lstStyle/>
          <a:p>
            <a:pPr algn="ctr"/>
            <a:r>
              <a:rPr lang="en-ZA" sz="2800" b="1" dirty="0">
                <a:solidFill>
                  <a:schemeClr val="accent5">
                    <a:lumMod val="50000"/>
                  </a:schemeClr>
                </a:solidFill>
                <a:latin typeface="Arial" panose="020B0604020202020204" pitchFamily="34" charset="0"/>
                <a:cs typeface="Arial" panose="020B0604020202020204" pitchFamily="34" charset="0"/>
              </a:rPr>
              <a:t> ABOUT NAMAF</a:t>
            </a:r>
          </a:p>
        </p:txBody>
      </p:sp>
      <p:grpSp>
        <p:nvGrpSpPr>
          <p:cNvPr id="3" name="Group 2">
            <a:extLst>
              <a:ext uri="{FF2B5EF4-FFF2-40B4-BE49-F238E27FC236}">
                <a16:creationId xmlns:a16="http://schemas.microsoft.com/office/drawing/2014/main" id="{5F30A958-B6C0-4138-B6F0-9F7BA79A2FFD}"/>
              </a:ext>
            </a:extLst>
          </p:cNvPr>
          <p:cNvGrpSpPr/>
          <p:nvPr/>
        </p:nvGrpSpPr>
        <p:grpSpPr>
          <a:xfrm>
            <a:off x="-1" y="1343499"/>
            <a:ext cx="9180512" cy="853071"/>
            <a:chOff x="323528" y="1343207"/>
            <a:chExt cx="8678788" cy="1346625"/>
          </a:xfrm>
        </p:grpSpPr>
        <p:sp>
          <p:nvSpPr>
            <p:cNvPr id="6" name="Freeform: Shape 5">
              <a:extLst>
                <a:ext uri="{FF2B5EF4-FFF2-40B4-BE49-F238E27FC236}">
                  <a16:creationId xmlns:a16="http://schemas.microsoft.com/office/drawing/2014/main" id="{6E2EA6DD-C62B-45E9-B9F8-6005BC1232BB}"/>
                </a:ext>
              </a:extLst>
            </p:cNvPr>
            <p:cNvSpPr/>
            <p:nvPr/>
          </p:nvSpPr>
          <p:spPr>
            <a:xfrm>
              <a:off x="323528" y="1343207"/>
              <a:ext cx="8678788" cy="1346625"/>
            </a:xfrm>
            <a:custGeom>
              <a:avLst/>
              <a:gdLst>
                <a:gd name="connsiteX0" fmla="*/ 0 w 8678788"/>
                <a:gd name="connsiteY0" fmla="*/ 0 h 1346625"/>
                <a:gd name="connsiteX1" fmla="*/ 8678788 w 8678788"/>
                <a:gd name="connsiteY1" fmla="*/ 0 h 1346625"/>
                <a:gd name="connsiteX2" fmla="*/ 8678788 w 8678788"/>
                <a:gd name="connsiteY2" fmla="*/ 1346625 h 1346625"/>
                <a:gd name="connsiteX3" fmla="*/ 0 w 8678788"/>
                <a:gd name="connsiteY3" fmla="*/ 1346625 h 1346625"/>
                <a:gd name="connsiteX4" fmla="*/ 0 w 8678788"/>
                <a:gd name="connsiteY4" fmla="*/ 0 h 13466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678788" h="1346625">
                  <a:moveTo>
                    <a:pt x="0" y="0"/>
                  </a:moveTo>
                  <a:lnTo>
                    <a:pt x="8678788" y="0"/>
                  </a:lnTo>
                  <a:lnTo>
                    <a:pt x="8678788" y="1346625"/>
                  </a:lnTo>
                  <a:lnTo>
                    <a:pt x="0" y="1346625"/>
                  </a:lnTo>
                  <a:lnTo>
                    <a:pt x="0" y="0"/>
                  </a:lnTo>
                  <a:close/>
                </a:path>
              </a:pathLst>
            </a:cu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673570" tIns="395732" rIns="673570" bIns="135128" numCol="1" spcCol="1270" anchor="t" anchorCtr="0">
              <a:noAutofit/>
            </a:bodyPr>
            <a:lstStyle/>
            <a:p>
              <a:pPr marL="0" lvl="1" algn="just" defTabSz="844550">
                <a:lnSpc>
                  <a:spcPct val="90000"/>
                </a:lnSpc>
                <a:spcBef>
                  <a:spcPct val="0"/>
                </a:spcBef>
                <a:spcAft>
                  <a:spcPct val="15000"/>
                </a:spcAft>
              </a:pPr>
              <a:endParaRPr lang="en-US" sz="1900" kern="1200" dirty="0"/>
            </a:p>
          </p:txBody>
        </p:sp>
        <p:sp>
          <p:nvSpPr>
            <p:cNvPr id="7" name="Freeform: Shape 6">
              <a:extLst>
                <a:ext uri="{FF2B5EF4-FFF2-40B4-BE49-F238E27FC236}">
                  <a16:creationId xmlns:a16="http://schemas.microsoft.com/office/drawing/2014/main" id="{1F51D68D-5C0A-4D80-A2A6-E815EE90BFAC}"/>
                </a:ext>
              </a:extLst>
            </p:cNvPr>
            <p:cNvSpPr/>
            <p:nvPr/>
          </p:nvSpPr>
          <p:spPr>
            <a:xfrm>
              <a:off x="566009" y="1593777"/>
              <a:ext cx="7930699" cy="930406"/>
            </a:xfrm>
            <a:custGeom>
              <a:avLst/>
              <a:gdLst>
                <a:gd name="connsiteX0" fmla="*/ 0 w 6075151"/>
                <a:gd name="connsiteY0" fmla="*/ 93482 h 560880"/>
                <a:gd name="connsiteX1" fmla="*/ 93482 w 6075151"/>
                <a:gd name="connsiteY1" fmla="*/ 0 h 560880"/>
                <a:gd name="connsiteX2" fmla="*/ 5981669 w 6075151"/>
                <a:gd name="connsiteY2" fmla="*/ 0 h 560880"/>
                <a:gd name="connsiteX3" fmla="*/ 6075151 w 6075151"/>
                <a:gd name="connsiteY3" fmla="*/ 93482 h 560880"/>
                <a:gd name="connsiteX4" fmla="*/ 6075151 w 6075151"/>
                <a:gd name="connsiteY4" fmla="*/ 467398 h 560880"/>
                <a:gd name="connsiteX5" fmla="*/ 5981669 w 6075151"/>
                <a:gd name="connsiteY5" fmla="*/ 560880 h 560880"/>
                <a:gd name="connsiteX6" fmla="*/ 93482 w 6075151"/>
                <a:gd name="connsiteY6" fmla="*/ 560880 h 560880"/>
                <a:gd name="connsiteX7" fmla="*/ 0 w 6075151"/>
                <a:gd name="connsiteY7" fmla="*/ 467398 h 560880"/>
                <a:gd name="connsiteX8" fmla="*/ 0 w 6075151"/>
                <a:gd name="connsiteY8" fmla="*/ 93482 h 5608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075151" h="560880">
                  <a:moveTo>
                    <a:pt x="0" y="93482"/>
                  </a:moveTo>
                  <a:cubicBezTo>
                    <a:pt x="0" y="41853"/>
                    <a:pt x="41853" y="0"/>
                    <a:pt x="93482" y="0"/>
                  </a:cubicBezTo>
                  <a:lnTo>
                    <a:pt x="5981669" y="0"/>
                  </a:lnTo>
                  <a:cubicBezTo>
                    <a:pt x="6033298" y="0"/>
                    <a:pt x="6075151" y="41853"/>
                    <a:pt x="6075151" y="93482"/>
                  </a:cubicBezTo>
                  <a:lnTo>
                    <a:pt x="6075151" y="467398"/>
                  </a:lnTo>
                  <a:cubicBezTo>
                    <a:pt x="6075151" y="519027"/>
                    <a:pt x="6033298" y="560880"/>
                    <a:pt x="5981669" y="560880"/>
                  </a:cubicBezTo>
                  <a:lnTo>
                    <a:pt x="93482" y="560880"/>
                  </a:lnTo>
                  <a:cubicBezTo>
                    <a:pt x="41853" y="560880"/>
                    <a:pt x="0" y="519027"/>
                    <a:pt x="0" y="467398"/>
                  </a:cubicBezTo>
                  <a:lnTo>
                    <a:pt x="0" y="93482"/>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57006" tIns="27380" rIns="257006" bIns="27380" numCol="1" spcCol="1270" anchor="ctr" anchorCtr="0">
              <a:noAutofit/>
            </a:bodyPr>
            <a:lstStyle/>
            <a:p>
              <a:pPr marL="0" lvl="0" indent="0" algn="l" defTabSz="844550">
                <a:lnSpc>
                  <a:spcPct val="90000"/>
                </a:lnSpc>
                <a:spcBef>
                  <a:spcPct val="0"/>
                </a:spcBef>
                <a:spcAft>
                  <a:spcPct val="35000"/>
                </a:spcAft>
                <a:buNone/>
              </a:pPr>
              <a:r>
                <a:rPr lang="en-US" sz="1900" dirty="0">
                  <a:latin typeface="Arial" panose="020B0604020202020204" pitchFamily="34" charset="0"/>
                  <a:cs typeface="Arial" panose="020B0604020202020204" pitchFamily="34" charset="0"/>
                </a:rPr>
                <a:t>NAMAF is  a </a:t>
              </a:r>
              <a:r>
                <a:rPr lang="en-US" sz="1900" b="1" dirty="0">
                  <a:latin typeface="Arial" panose="020B0604020202020204" pitchFamily="34" charset="0"/>
                  <a:cs typeface="Arial" panose="020B0604020202020204" pitchFamily="34" charset="0"/>
                </a:rPr>
                <a:t>juristic body</a:t>
              </a:r>
              <a:endParaRPr lang="en-US" sz="1900" kern="1200" dirty="0">
                <a:latin typeface="Arial" panose="020B0604020202020204" pitchFamily="34" charset="0"/>
                <a:cs typeface="Arial" panose="020B0604020202020204" pitchFamily="34" charset="0"/>
              </a:endParaRPr>
            </a:p>
          </p:txBody>
        </p:sp>
      </p:gr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ZA" sz="900" b="0" i="0" u="none" strike="noStrike" kern="1200" cap="none" spc="0" normalizeH="0" baseline="0" noProof="0" dirty="0">
                <a:ln>
                  <a:noFill/>
                </a:ln>
                <a:solidFill>
                  <a:prstClr val="white"/>
                </a:solidFill>
                <a:effectLst/>
                <a:uLnTx/>
                <a:uFillTx/>
                <a:latin typeface="Calibri" panose="020F0502020204030204"/>
                <a:ea typeface="+mn-ea"/>
                <a:cs typeface="+mn-cs"/>
              </a:rPr>
              <a:t>November 2021</a:t>
            </a: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69B5004-C664-4CDB-9857-7D0417EE87DF}" type="slidenum">
              <a:rPr kumimoji="0" lang="en-ZA" sz="900" b="0" i="0" u="none" strike="noStrike" kern="1200" cap="none" spc="0" normalizeH="0" baseline="0" noProof="0" smtClean="0">
                <a:ln>
                  <a:noFill/>
                </a:ln>
                <a:solidFill>
                  <a:prstClr val="white"/>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ZA" sz="9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 name="Freeform: Shape 12">
            <a:extLst>
              <a:ext uri="{FF2B5EF4-FFF2-40B4-BE49-F238E27FC236}">
                <a16:creationId xmlns:a16="http://schemas.microsoft.com/office/drawing/2014/main" id="{C1A09298-5869-44C2-A937-7D427539EFB6}"/>
              </a:ext>
            </a:extLst>
          </p:cNvPr>
          <p:cNvSpPr/>
          <p:nvPr/>
        </p:nvSpPr>
        <p:spPr>
          <a:xfrm>
            <a:off x="7677" y="2876162"/>
            <a:ext cx="9128645" cy="1416933"/>
          </a:xfrm>
          <a:custGeom>
            <a:avLst/>
            <a:gdLst>
              <a:gd name="connsiteX0" fmla="*/ 0 w 8678788"/>
              <a:gd name="connsiteY0" fmla="*/ 0 h 1346625"/>
              <a:gd name="connsiteX1" fmla="*/ 8678788 w 8678788"/>
              <a:gd name="connsiteY1" fmla="*/ 0 h 1346625"/>
              <a:gd name="connsiteX2" fmla="*/ 8678788 w 8678788"/>
              <a:gd name="connsiteY2" fmla="*/ 1346625 h 1346625"/>
              <a:gd name="connsiteX3" fmla="*/ 0 w 8678788"/>
              <a:gd name="connsiteY3" fmla="*/ 1346625 h 1346625"/>
              <a:gd name="connsiteX4" fmla="*/ 0 w 8678788"/>
              <a:gd name="connsiteY4" fmla="*/ 0 h 13466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678788" h="1346625">
                <a:moveTo>
                  <a:pt x="0" y="0"/>
                </a:moveTo>
                <a:lnTo>
                  <a:pt x="8678788" y="0"/>
                </a:lnTo>
                <a:lnTo>
                  <a:pt x="8678788" y="1346625"/>
                </a:lnTo>
                <a:lnTo>
                  <a:pt x="0" y="1346625"/>
                </a:lnTo>
                <a:lnTo>
                  <a:pt x="0" y="0"/>
                </a:lnTo>
                <a:close/>
              </a:path>
            </a:pathLst>
          </a:cu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673570" tIns="395732" rIns="673570" bIns="135128" numCol="1" spcCol="1270" anchor="t" anchorCtr="0">
            <a:noAutofit/>
          </a:bodyPr>
          <a:lstStyle/>
          <a:p>
            <a:pPr lvl="0" algn="just"/>
            <a:r>
              <a:rPr lang="en-ZA" b="1" dirty="0">
                <a:latin typeface="Arial" panose="020B0604020202020204" pitchFamily="34" charset="0"/>
                <a:cs typeface="Arial" panose="020B0604020202020204" pitchFamily="34" charset="0"/>
              </a:rPr>
              <a:t>Section 10 (3) object of Namaf:</a:t>
            </a:r>
            <a:r>
              <a:rPr lang="en-ZA" dirty="0">
                <a:latin typeface="Arial" panose="020B0604020202020204" pitchFamily="34" charset="0"/>
                <a:cs typeface="Arial" panose="020B0604020202020204" pitchFamily="34" charset="0"/>
              </a:rPr>
              <a:t> </a:t>
            </a:r>
            <a:r>
              <a:rPr lang="en-ZA" b="1" dirty="0">
                <a:latin typeface="Arial" panose="020B0604020202020204" pitchFamily="34" charset="0"/>
                <a:cs typeface="Arial" panose="020B0604020202020204" pitchFamily="34" charset="0"/>
              </a:rPr>
              <a:t>to control, promote, encourage and co-ordinate</a:t>
            </a:r>
            <a:r>
              <a:rPr lang="en-ZA" dirty="0">
                <a:latin typeface="Arial" panose="020B0604020202020204" pitchFamily="34" charset="0"/>
                <a:cs typeface="Arial" panose="020B0604020202020204" pitchFamily="34" charset="0"/>
              </a:rPr>
              <a:t> the establishment, development and </a:t>
            </a:r>
            <a:r>
              <a:rPr lang="en-ZA" b="1" u="sng" dirty="0">
                <a:latin typeface="Arial" panose="020B0604020202020204" pitchFamily="34" charset="0"/>
                <a:cs typeface="Arial" panose="020B0604020202020204" pitchFamily="34" charset="0"/>
              </a:rPr>
              <a:t>functioning</a:t>
            </a:r>
            <a:r>
              <a:rPr lang="en-ZA" dirty="0">
                <a:latin typeface="Arial" panose="020B0604020202020204" pitchFamily="34" charset="0"/>
                <a:cs typeface="Arial" panose="020B0604020202020204" pitchFamily="34" charset="0"/>
              </a:rPr>
              <a:t> of </a:t>
            </a:r>
            <a:r>
              <a:rPr lang="en-ZA" b="1" u="sng" dirty="0">
                <a:latin typeface="Arial" panose="020B0604020202020204" pitchFamily="34" charset="0"/>
                <a:cs typeface="Arial" panose="020B0604020202020204" pitchFamily="34" charset="0"/>
              </a:rPr>
              <a:t>funds</a:t>
            </a:r>
            <a:r>
              <a:rPr lang="en-ZA" dirty="0">
                <a:latin typeface="Arial" panose="020B0604020202020204" pitchFamily="34" charset="0"/>
                <a:cs typeface="Arial" panose="020B0604020202020204" pitchFamily="34" charset="0"/>
              </a:rPr>
              <a:t> in Namibia</a:t>
            </a:r>
            <a:endParaRPr lang="en-US" dirty="0">
              <a:latin typeface="Arial" panose="020B0604020202020204" pitchFamily="34" charset="0"/>
              <a:cs typeface="Arial" panose="020B0604020202020204" pitchFamily="34" charset="0"/>
            </a:endParaRPr>
          </a:p>
        </p:txBody>
      </p:sp>
      <p:sp>
        <p:nvSpPr>
          <p:cNvPr id="14" name="Freeform: Shape 13">
            <a:extLst>
              <a:ext uri="{FF2B5EF4-FFF2-40B4-BE49-F238E27FC236}">
                <a16:creationId xmlns:a16="http://schemas.microsoft.com/office/drawing/2014/main" id="{4FC8A876-CA28-4A3E-B0BF-746C9A728B74}"/>
              </a:ext>
            </a:extLst>
          </p:cNvPr>
          <p:cNvSpPr/>
          <p:nvPr/>
        </p:nvSpPr>
        <p:spPr>
          <a:xfrm>
            <a:off x="594619" y="2348880"/>
            <a:ext cx="6497661" cy="845524"/>
          </a:xfrm>
          <a:custGeom>
            <a:avLst/>
            <a:gdLst>
              <a:gd name="connsiteX0" fmla="*/ 0 w 6075151"/>
              <a:gd name="connsiteY0" fmla="*/ 93482 h 560880"/>
              <a:gd name="connsiteX1" fmla="*/ 93482 w 6075151"/>
              <a:gd name="connsiteY1" fmla="*/ 0 h 560880"/>
              <a:gd name="connsiteX2" fmla="*/ 5981669 w 6075151"/>
              <a:gd name="connsiteY2" fmla="*/ 0 h 560880"/>
              <a:gd name="connsiteX3" fmla="*/ 6075151 w 6075151"/>
              <a:gd name="connsiteY3" fmla="*/ 93482 h 560880"/>
              <a:gd name="connsiteX4" fmla="*/ 6075151 w 6075151"/>
              <a:gd name="connsiteY4" fmla="*/ 467398 h 560880"/>
              <a:gd name="connsiteX5" fmla="*/ 5981669 w 6075151"/>
              <a:gd name="connsiteY5" fmla="*/ 560880 h 560880"/>
              <a:gd name="connsiteX6" fmla="*/ 93482 w 6075151"/>
              <a:gd name="connsiteY6" fmla="*/ 560880 h 560880"/>
              <a:gd name="connsiteX7" fmla="*/ 0 w 6075151"/>
              <a:gd name="connsiteY7" fmla="*/ 467398 h 560880"/>
              <a:gd name="connsiteX8" fmla="*/ 0 w 6075151"/>
              <a:gd name="connsiteY8" fmla="*/ 93482 h 5608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075151" h="560880">
                <a:moveTo>
                  <a:pt x="0" y="93482"/>
                </a:moveTo>
                <a:cubicBezTo>
                  <a:pt x="0" y="41853"/>
                  <a:pt x="41853" y="0"/>
                  <a:pt x="93482" y="0"/>
                </a:cubicBezTo>
                <a:lnTo>
                  <a:pt x="5981669" y="0"/>
                </a:lnTo>
                <a:cubicBezTo>
                  <a:pt x="6033298" y="0"/>
                  <a:pt x="6075151" y="41853"/>
                  <a:pt x="6075151" y="93482"/>
                </a:cubicBezTo>
                <a:lnTo>
                  <a:pt x="6075151" y="467398"/>
                </a:lnTo>
                <a:cubicBezTo>
                  <a:pt x="6075151" y="519027"/>
                  <a:pt x="6033298" y="560880"/>
                  <a:pt x="5981669" y="560880"/>
                </a:cubicBezTo>
                <a:lnTo>
                  <a:pt x="93482" y="560880"/>
                </a:lnTo>
                <a:cubicBezTo>
                  <a:pt x="41853" y="560880"/>
                  <a:pt x="0" y="519027"/>
                  <a:pt x="0" y="467398"/>
                </a:cubicBezTo>
                <a:lnTo>
                  <a:pt x="0" y="93482"/>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57006" tIns="27380" rIns="257006" bIns="27380" numCol="1" spcCol="1270" anchor="ctr" anchorCtr="0">
            <a:noAutofit/>
          </a:bodyPr>
          <a:lstStyle/>
          <a:p>
            <a:pPr lvl="0"/>
            <a:r>
              <a:rPr lang="en-US" sz="2000" b="1" dirty="0" err="1">
                <a:latin typeface="Arial" panose="020B0604020202020204" pitchFamily="34" charset="0"/>
                <a:cs typeface="Arial" panose="020B0604020202020204" pitchFamily="34" charset="0"/>
              </a:rPr>
              <a:t>Namaf’s</a:t>
            </a:r>
            <a:r>
              <a:rPr lang="en-US" sz="2000" b="1" dirty="0">
                <a:latin typeface="Arial" panose="020B0604020202020204" pitchFamily="34" charset="0"/>
                <a:cs typeface="Arial" panose="020B0604020202020204" pitchFamily="34" charset="0"/>
              </a:rPr>
              <a:t> mandate</a:t>
            </a:r>
          </a:p>
        </p:txBody>
      </p:sp>
      <p:grpSp>
        <p:nvGrpSpPr>
          <p:cNvPr id="11" name="Group 10">
            <a:extLst>
              <a:ext uri="{FF2B5EF4-FFF2-40B4-BE49-F238E27FC236}">
                <a16:creationId xmlns:a16="http://schemas.microsoft.com/office/drawing/2014/main" id="{22730166-D23E-473C-B8E8-593DD2004A10}"/>
              </a:ext>
            </a:extLst>
          </p:cNvPr>
          <p:cNvGrpSpPr/>
          <p:nvPr/>
        </p:nvGrpSpPr>
        <p:grpSpPr>
          <a:xfrm>
            <a:off x="0" y="4509120"/>
            <a:ext cx="9180512" cy="1189155"/>
            <a:chOff x="323528" y="1343207"/>
            <a:chExt cx="8678788" cy="1346625"/>
          </a:xfrm>
        </p:grpSpPr>
        <p:sp>
          <p:nvSpPr>
            <p:cNvPr id="12" name="Freeform: Shape 11">
              <a:extLst>
                <a:ext uri="{FF2B5EF4-FFF2-40B4-BE49-F238E27FC236}">
                  <a16:creationId xmlns:a16="http://schemas.microsoft.com/office/drawing/2014/main" id="{866C29FF-4012-42DA-84B8-22BBA732207C}"/>
                </a:ext>
              </a:extLst>
            </p:cNvPr>
            <p:cNvSpPr/>
            <p:nvPr/>
          </p:nvSpPr>
          <p:spPr>
            <a:xfrm>
              <a:off x="323528" y="1343207"/>
              <a:ext cx="8678788" cy="1346625"/>
            </a:xfrm>
            <a:custGeom>
              <a:avLst/>
              <a:gdLst>
                <a:gd name="connsiteX0" fmla="*/ 0 w 8678788"/>
                <a:gd name="connsiteY0" fmla="*/ 0 h 1346625"/>
                <a:gd name="connsiteX1" fmla="*/ 8678788 w 8678788"/>
                <a:gd name="connsiteY1" fmla="*/ 0 h 1346625"/>
                <a:gd name="connsiteX2" fmla="*/ 8678788 w 8678788"/>
                <a:gd name="connsiteY2" fmla="*/ 1346625 h 1346625"/>
                <a:gd name="connsiteX3" fmla="*/ 0 w 8678788"/>
                <a:gd name="connsiteY3" fmla="*/ 1346625 h 1346625"/>
                <a:gd name="connsiteX4" fmla="*/ 0 w 8678788"/>
                <a:gd name="connsiteY4" fmla="*/ 0 h 13466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678788" h="1346625">
                  <a:moveTo>
                    <a:pt x="0" y="0"/>
                  </a:moveTo>
                  <a:lnTo>
                    <a:pt x="8678788" y="0"/>
                  </a:lnTo>
                  <a:lnTo>
                    <a:pt x="8678788" y="1346625"/>
                  </a:lnTo>
                  <a:lnTo>
                    <a:pt x="0" y="1346625"/>
                  </a:lnTo>
                  <a:lnTo>
                    <a:pt x="0" y="0"/>
                  </a:lnTo>
                  <a:close/>
                </a:path>
              </a:pathLst>
            </a:cu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673570" tIns="395732" rIns="673570" bIns="135128" numCol="1" spcCol="1270" anchor="t" anchorCtr="0">
              <a:noAutofit/>
            </a:bodyPr>
            <a:lstStyle/>
            <a:p>
              <a:pPr marL="0" lvl="1" algn="just" defTabSz="844550">
                <a:lnSpc>
                  <a:spcPct val="90000"/>
                </a:lnSpc>
                <a:spcBef>
                  <a:spcPct val="0"/>
                </a:spcBef>
                <a:spcAft>
                  <a:spcPct val="15000"/>
                </a:spcAft>
              </a:pPr>
              <a:endParaRPr lang="en-US" sz="1900" kern="1200" dirty="0"/>
            </a:p>
          </p:txBody>
        </p:sp>
        <p:sp>
          <p:nvSpPr>
            <p:cNvPr id="15" name="Freeform: Shape 14">
              <a:extLst>
                <a:ext uri="{FF2B5EF4-FFF2-40B4-BE49-F238E27FC236}">
                  <a16:creationId xmlns:a16="http://schemas.microsoft.com/office/drawing/2014/main" id="{A3888F4C-4221-4B88-AE9B-272F448DBF36}"/>
                </a:ext>
              </a:extLst>
            </p:cNvPr>
            <p:cNvSpPr/>
            <p:nvPr/>
          </p:nvSpPr>
          <p:spPr>
            <a:xfrm>
              <a:off x="750388" y="1551317"/>
              <a:ext cx="8069069" cy="930406"/>
            </a:xfrm>
            <a:custGeom>
              <a:avLst/>
              <a:gdLst>
                <a:gd name="connsiteX0" fmla="*/ 0 w 6075151"/>
                <a:gd name="connsiteY0" fmla="*/ 93482 h 560880"/>
                <a:gd name="connsiteX1" fmla="*/ 93482 w 6075151"/>
                <a:gd name="connsiteY1" fmla="*/ 0 h 560880"/>
                <a:gd name="connsiteX2" fmla="*/ 5981669 w 6075151"/>
                <a:gd name="connsiteY2" fmla="*/ 0 h 560880"/>
                <a:gd name="connsiteX3" fmla="*/ 6075151 w 6075151"/>
                <a:gd name="connsiteY3" fmla="*/ 93482 h 560880"/>
                <a:gd name="connsiteX4" fmla="*/ 6075151 w 6075151"/>
                <a:gd name="connsiteY4" fmla="*/ 467398 h 560880"/>
                <a:gd name="connsiteX5" fmla="*/ 5981669 w 6075151"/>
                <a:gd name="connsiteY5" fmla="*/ 560880 h 560880"/>
                <a:gd name="connsiteX6" fmla="*/ 93482 w 6075151"/>
                <a:gd name="connsiteY6" fmla="*/ 560880 h 560880"/>
                <a:gd name="connsiteX7" fmla="*/ 0 w 6075151"/>
                <a:gd name="connsiteY7" fmla="*/ 467398 h 560880"/>
                <a:gd name="connsiteX8" fmla="*/ 0 w 6075151"/>
                <a:gd name="connsiteY8" fmla="*/ 93482 h 5608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075151" h="560880">
                  <a:moveTo>
                    <a:pt x="0" y="93482"/>
                  </a:moveTo>
                  <a:cubicBezTo>
                    <a:pt x="0" y="41853"/>
                    <a:pt x="41853" y="0"/>
                    <a:pt x="93482" y="0"/>
                  </a:cubicBezTo>
                  <a:lnTo>
                    <a:pt x="5981669" y="0"/>
                  </a:lnTo>
                  <a:cubicBezTo>
                    <a:pt x="6033298" y="0"/>
                    <a:pt x="6075151" y="41853"/>
                    <a:pt x="6075151" y="93482"/>
                  </a:cubicBezTo>
                  <a:lnTo>
                    <a:pt x="6075151" y="467398"/>
                  </a:lnTo>
                  <a:cubicBezTo>
                    <a:pt x="6075151" y="519027"/>
                    <a:pt x="6033298" y="560880"/>
                    <a:pt x="5981669" y="560880"/>
                  </a:cubicBezTo>
                  <a:lnTo>
                    <a:pt x="93482" y="560880"/>
                  </a:lnTo>
                  <a:cubicBezTo>
                    <a:pt x="41853" y="560880"/>
                    <a:pt x="0" y="519027"/>
                    <a:pt x="0" y="467398"/>
                  </a:cubicBezTo>
                  <a:lnTo>
                    <a:pt x="0" y="93482"/>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57006" tIns="27380" rIns="257006" bIns="27380" numCol="1" spcCol="1270" anchor="ctr" anchorCtr="0">
              <a:noAutofit/>
            </a:bodyPr>
            <a:lstStyle/>
            <a:p>
              <a:pPr marL="0" lvl="0" indent="0" algn="l" defTabSz="844550">
                <a:lnSpc>
                  <a:spcPct val="90000"/>
                </a:lnSpc>
                <a:spcBef>
                  <a:spcPct val="0"/>
                </a:spcBef>
                <a:spcAft>
                  <a:spcPct val="35000"/>
                </a:spcAft>
                <a:buNone/>
              </a:pPr>
              <a:r>
                <a:rPr lang="en-US" sz="1900" b="1" kern="1200" dirty="0">
                  <a:latin typeface="Arial" panose="020B0604020202020204" pitchFamily="34" charset="0"/>
                  <a:cs typeface="Arial" panose="020B0604020202020204" pitchFamily="34" charset="0"/>
                </a:rPr>
                <a:t>Functioning</a:t>
              </a:r>
              <a:r>
                <a:rPr lang="en-US" sz="1900" b="1" dirty="0">
                  <a:latin typeface="Arial" panose="020B0604020202020204" pitchFamily="34" charset="0"/>
                  <a:cs typeface="Arial" panose="020B0604020202020204" pitchFamily="34" charset="0"/>
                </a:rPr>
                <a:t>: </a:t>
              </a:r>
              <a:r>
                <a:rPr lang="en-US" sz="1900" dirty="0">
                  <a:latin typeface="Arial" panose="020B0604020202020204" pitchFamily="34" charset="0"/>
                  <a:cs typeface="Arial" panose="020B0604020202020204" pitchFamily="34" charset="0"/>
                </a:rPr>
                <a:t>denotes setting </a:t>
              </a:r>
              <a:r>
                <a:rPr lang="en-US" sz="1900" b="1" u="sng" dirty="0">
                  <a:latin typeface="Arial" panose="020B0604020202020204" pitchFamily="34" charset="0"/>
                  <a:cs typeface="Arial" panose="020B0604020202020204" pitchFamily="34" charset="0"/>
                </a:rPr>
                <a:t>structures, systems </a:t>
              </a:r>
              <a:r>
                <a:rPr lang="en-US" sz="1900" dirty="0">
                  <a:latin typeface="Arial" panose="020B0604020202020204" pitchFamily="34" charset="0"/>
                  <a:cs typeface="Arial" panose="020B0604020202020204" pitchFamily="34" charset="0"/>
                </a:rPr>
                <a:t>for funds to perform their </a:t>
              </a:r>
              <a:r>
                <a:rPr lang="en-US" sz="1900" b="1" dirty="0">
                  <a:latin typeface="Arial" panose="020B0604020202020204" pitchFamily="34" charset="0"/>
                  <a:cs typeface="Arial" panose="020B0604020202020204" pitchFamily="34" charset="0"/>
                </a:rPr>
                <a:t>functions</a:t>
              </a:r>
              <a:r>
                <a:rPr lang="en-US" sz="1900" dirty="0">
                  <a:latin typeface="Arial" panose="020B0604020202020204" pitchFamily="34" charset="0"/>
                  <a:cs typeface="Arial" panose="020B0604020202020204" pitchFamily="34" charset="0"/>
                </a:rPr>
                <a:t> – “defrayment of medical services incurred by members.”</a:t>
              </a:r>
              <a:endParaRPr lang="en-US" sz="1900" kern="1200" dirty="0">
                <a:latin typeface="Arial" panose="020B0604020202020204" pitchFamily="34" charset="0"/>
                <a:cs typeface="Arial" panose="020B0604020202020204" pitchFamily="34" charset="0"/>
              </a:endParaRPr>
            </a:p>
          </p:txBody>
        </p:sp>
      </p:grpSp>
    </p:spTree>
    <p:extLst>
      <p:ext uri="{BB962C8B-B14F-4D97-AF65-F5344CB8AC3E}">
        <p14:creationId xmlns:p14="http://schemas.microsoft.com/office/powerpoint/2010/main" val="15912013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8" name="Rectangle 17">
            <a:extLst>
              <a:ext uri="{FF2B5EF4-FFF2-40B4-BE49-F238E27FC236}">
                <a16:creationId xmlns:a16="http://schemas.microsoft.com/office/drawing/2014/main" id="{2E442304-DDBD-4F7B-8017-36BCC863FB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CA6C77B-29FD-42FA-A104-90BAF3744A32}"/>
              </a:ext>
            </a:extLst>
          </p:cNvPr>
          <p:cNvSpPr>
            <a:spLocks noGrp="1"/>
          </p:cNvSpPr>
          <p:nvPr>
            <p:ph type="title"/>
          </p:nvPr>
        </p:nvSpPr>
        <p:spPr>
          <a:xfrm>
            <a:off x="476250" y="640823"/>
            <a:ext cx="2563994" cy="5583148"/>
          </a:xfrm>
        </p:spPr>
        <p:txBody>
          <a:bodyPr anchor="ctr">
            <a:normAutofit/>
          </a:bodyPr>
          <a:lstStyle/>
          <a:p>
            <a:pPr algn="ctr"/>
            <a:r>
              <a:rPr lang="en-US" sz="2600" dirty="0">
                <a:latin typeface="Arial" panose="020B0604020202020204" pitchFamily="34" charset="0"/>
                <a:cs typeface="Arial" panose="020B0604020202020204" pitchFamily="34" charset="0"/>
              </a:rPr>
              <a:t> GOVERNANCE</a:t>
            </a:r>
            <a:br>
              <a:rPr lang="en-US" sz="2600" dirty="0">
                <a:latin typeface="Arial" panose="020B0604020202020204" pitchFamily="34" charset="0"/>
                <a:cs typeface="Arial" panose="020B0604020202020204" pitchFamily="34" charset="0"/>
              </a:rPr>
            </a:br>
            <a:br>
              <a:rPr lang="en-US" sz="2600" dirty="0">
                <a:latin typeface="Arial" panose="020B0604020202020204" pitchFamily="34" charset="0"/>
                <a:cs typeface="Arial" panose="020B0604020202020204" pitchFamily="34" charset="0"/>
              </a:rPr>
            </a:br>
            <a:r>
              <a:rPr lang="en-US" sz="2600" dirty="0">
                <a:latin typeface="Arial" panose="020B0604020202020204" pitchFamily="34" charset="0"/>
                <a:cs typeface="Arial" panose="020B0604020202020204" pitchFamily="34" charset="0"/>
              </a:rPr>
              <a:t>OF</a:t>
            </a:r>
            <a:br>
              <a:rPr lang="en-US" sz="2600" dirty="0">
                <a:latin typeface="Arial" panose="020B0604020202020204" pitchFamily="34" charset="0"/>
                <a:cs typeface="Arial" panose="020B0604020202020204" pitchFamily="34" charset="0"/>
              </a:rPr>
            </a:br>
            <a:br>
              <a:rPr lang="en-US" sz="2600" dirty="0">
                <a:latin typeface="Arial" panose="020B0604020202020204" pitchFamily="34" charset="0"/>
                <a:cs typeface="Arial" panose="020B0604020202020204" pitchFamily="34" charset="0"/>
              </a:rPr>
            </a:br>
            <a:r>
              <a:rPr lang="en-US" sz="2600" dirty="0">
                <a:latin typeface="Arial" panose="020B0604020202020204" pitchFamily="34" charset="0"/>
                <a:cs typeface="Arial" panose="020B0604020202020204" pitchFamily="34" charset="0"/>
              </a:rPr>
              <a:t>NAMAF</a:t>
            </a:r>
            <a:endParaRPr lang="en-NA" sz="2600" dirty="0">
              <a:latin typeface="Arial" panose="020B0604020202020204" pitchFamily="34" charset="0"/>
              <a:cs typeface="Arial" panose="020B0604020202020204" pitchFamily="34" charset="0"/>
            </a:endParaRPr>
          </a:p>
        </p:txBody>
      </p:sp>
      <p:sp>
        <p:nvSpPr>
          <p:cNvPr id="20" name="sketch line">
            <a:extLst>
              <a:ext uri="{FF2B5EF4-FFF2-40B4-BE49-F238E27FC236}">
                <a16:creationId xmlns:a16="http://schemas.microsoft.com/office/drawing/2014/main" id="{5E107275-3853-46FD-A241-DE4355A426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44313" y="3465005"/>
            <a:ext cx="5410200" cy="13716"/>
          </a:xfrm>
          <a:custGeom>
            <a:avLst/>
            <a:gdLst>
              <a:gd name="connsiteX0" fmla="*/ 0 w 5410200"/>
              <a:gd name="connsiteY0" fmla="*/ 0 h 13716"/>
              <a:gd name="connsiteX1" fmla="*/ 568071 w 5410200"/>
              <a:gd name="connsiteY1" fmla="*/ 0 h 13716"/>
              <a:gd name="connsiteX2" fmla="*/ 1298448 w 5410200"/>
              <a:gd name="connsiteY2" fmla="*/ 0 h 13716"/>
              <a:gd name="connsiteX3" fmla="*/ 1920621 w 5410200"/>
              <a:gd name="connsiteY3" fmla="*/ 0 h 13716"/>
              <a:gd name="connsiteX4" fmla="*/ 2488692 w 5410200"/>
              <a:gd name="connsiteY4" fmla="*/ 0 h 13716"/>
              <a:gd name="connsiteX5" fmla="*/ 3219069 w 5410200"/>
              <a:gd name="connsiteY5" fmla="*/ 0 h 13716"/>
              <a:gd name="connsiteX6" fmla="*/ 3895344 w 5410200"/>
              <a:gd name="connsiteY6" fmla="*/ 0 h 13716"/>
              <a:gd name="connsiteX7" fmla="*/ 4571619 w 5410200"/>
              <a:gd name="connsiteY7" fmla="*/ 0 h 13716"/>
              <a:gd name="connsiteX8" fmla="*/ 5410200 w 5410200"/>
              <a:gd name="connsiteY8" fmla="*/ 0 h 13716"/>
              <a:gd name="connsiteX9" fmla="*/ 5410200 w 5410200"/>
              <a:gd name="connsiteY9" fmla="*/ 13716 h 13716"/>
              <a:gd name="connsiteX10" fmla="*/ 4842129 w 5410200"/>
              <a:gd name="connsiteY10" fmla="*/ 13716 h 13716"/>
              <a:gd name="connsiteX11" fmla="*/ 4328160 w 5410200"/>
              <a:gd name="connsiteY11" fmla="*/ 13716 h 13716"/>
              <a:gd name="connsiteX12" fmla="*/ 3597783 w 5410200"/>
              <a:gd name="connsiteY12" fmla="*/ 13716 h 13716"/>
              <a:gd name="connsiteX13" fmla="*/ 3029712 w 5410200"/>
              <a:gd name="connsiteY13" fmla="*/ 13716 h 13716"/>
              <a:gd name="connsiteX14" fmla="*/ 2299335 w 5410200"/>
              <a:gd name="connsiteY14" fmla="*/ 13716 h 13716"/>
              <a:gd name="connsiteX15" fmla="*/ 1514856 w 5410200"/>
              <a:gd name="connsiteY15" fmla="*/ 13716 h 13716"/>
              <a:gd name="connsiteX16" fmla="*/ 892683 w 5410200"/>
              <a:gd name="connsiteY16" fmla="*/ 13716 h 13716"/>
              <a:gd name="connsiteX17" fmla="*/ 0 w 5410200"/>
              <a:gd name="connsiteY17" fmla="*/ 13716 h 13716"/>
              <a:gd name="connsiteX18" fmla="*/ 0 w 5410200"/>
              <a:gd name="connsiteY18" fmla="*/ 0 h 13716"/>
              <a:gd name="connsiteX0" fmla="*/ 0 w 5410200"/>
              <a:gd name="connsiteY0" fmla="*/ 0 h 13716"/>
              <a:gd name="connsiteX1" fmla="*/ 622173 w 5410200"/>
              <a:gd name="connsiteY1" fmla="*/ 0 h 13716"/>
              <a:gd name="connsiteX2" fmla="*/ 1136142 w 5410200"/>
              <a:gd name="connsiteY2" fmla="*/ 0 h 13716"/>
              <a:gd name="connsiteX3" fmla="*/ 1920621 w 5410200"/>
              <a:gd name="connsiteY3" fmla="*/ 0 h 13716"/>
              <a:gd name="connsiteX4" fmla="*/ 2542794 w 5410200"/>
              <a:gd name="connsiteY4" fmla="*/ 0 h 13716"/>
              <a:gd name="connsiteX5" fmla="*/ 3164967 w 5410200"/>
              <a:gd name="connsiteY5" fmla="*/ 0 h 13716"/>
              <a:gd name="connsiteX6" fmla="*/ 3949446 w 5410200"/>
              <a:gd name="connsiteY6" fmla="*/ 0 h 13716"/>
              <a:gd name="connsiteX7" fmla="*/ 4517517 w 5410200"/>
              <a:gd name="connsiteY7" fmla="*/ 0 h 13716"/>
              <a:gd name="connsiteX8" fmla="*/ 5410200 w 5410200"/>
              <a:gd name="connsiteY8" fmla="*/ 0 h 13716"/>
              <a:gd name="connsiteX9" fmla="*/ 5410200 w 5410200"/>
              <a:gd name="connsiteY9" fmla="*/ 13716 h 13716"/>
              <a:gd name="connsiteX10" fmla="*/ 4842129 w 5410200"/>
              <a:gd name="connsiteY10" fmla="*/ 13716 h 13716"/>
              <a:gd name="connsiteX11" fmla="*/ 4165854 w 5410200"/>
              <a:gd name="connsiteY11" fmla="*/ 13716 h 13716"/>
              <a:gd name="connsiteX12" fmla="*/ 3543681 w 5410200"/>
              <a:gd name="connsiteY12" fmla="*/ 13716 h 13716"/>
              <a:gd name="connsiteX13" fmla="*/ 2759202 w 5410200"/>
              <a:gd name="connsiteY13" fmla="*/ 13716 h 13716"/>
              <a:gd name="connsiteX14" fmla="*/ 1974723 w 5410200"/>
              <a:gd name="connsiteY14" fmla="*/ 13716 h 13716"/>
              <a:gd name="connsiteX15" fmla="*/ 1406652 w 5410200"/>
              <a:gd name="connsiteY15" fmla="*/ 13716 h 13716"/>
              <a:gd name="connsiteX16" fmla="*/ 730377 w 5410200"/>
              <a:gd name="connsiteY16" fmla="*/ 13716 h 13716"/>
              <a:gd name="connsiteX17" fmla="*/ 0 w 5410200"/>
              <a:gd name="connsiteY17" fmla="*/ 13716 h 13716"/>
              <a:gd name="connsiteX18" fmla="*/ 0 w 5410200"/>
              <a:gd name="connsiteY18" fmla="*/ 0 h 13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5410200" h="13716" fill="none" extrusionOk="0">
                <a:moveTo>
                  <a:pt x="0" y="0"/>
                </a:moveTo>
                <a:cubicBezTo>
                  <a:pt x="176940" y="8795"/>
                  <a:pt x="295530" y="-3818"/>
                  <a:pt x="568071" y="0"/>
                </a:cubicBezTo>
                <a:cubicBezTo>
                  <a:pt x="821049" y="-7814"/>
                  <a:pt x="977778" y="-9274"/>
                  <a:pt x="1298448" y="0"/>
                </a:cubicBezTo>
                <a:cubicBezTo>
                  <a:pt x="1590381" y="13044"/>
                  <a:pt x="1630605" y="-28"/>
                  <a:pt x="1920621" y="0"/>
                </a:cubicBezTo>
                <a:cubicBezTo>
                  <a:pt x="2206035" y="10386"/>
                  <a:pt x="2357755" y="-28028"/>
                  <a:pt x="2488692" y="0"/>
                </a:cubicBezTo>
                <a:cubicBezTo>
                  <a:pt x="2633521" y="25625"/>
                  <a:pt x="3022777" y="-45440"/>
                  <a:pt x="3219069" y="0"/>
                </a:cubicBezTo>
                <a:cubicBezTo>
                  <a:pt x="3460337" y="63290"/>
                  <a:pt x="3645640" y="26494"/>
                  <a:pt x="3895344" y="0"/>
                </a:cubicBezTo>
                <a:cubicBezTo>
                  <a:pt x="4126339" y="-535"/>
                  <a:pt x="4382665" y="-55222"/>
                  <a:pt x="4571619" y="0"/>
                </a:cubicBezTo>
                <a:cubicBezTo>
                  <a:pt x="4776405" y="-816"/>
                  <a:pt x="5201098" y="-43036"/>
                  <a:pt x="5410200" y="0"/>
                </a:cubicBezTo>
                <a:cubicBezTo>
                  <a:pt x="5409052" y="2649"/>
                  <a:pt x="5410186" y="9063"/>
                  <a:pt x="5410200" y="13716"/>
                </a:cubicBezTo>
                <a:cubicBezTo>
                  <a:pt x="5133704" y="5182"/>
                  <a:pt x="5123444" y="31477"/>
                  <a:pt x="4842129" y="13716"/>
                </a:cubicBezTo>
                <a:cubicBezTo>
                  <a:pt x="4568650" y="-219"/>
                  <a:pt x="4447390" y="8221"/>
                  <a:pt x="4328160" y="13716"/>
                </a:cubicBezTo>
                <a:cubicBezTo>
                  <a:pt x="4227436" y="28078"/>
                  <a:pt x="3754725" y="-2253"/>
                  <a:pt x="3597783" y="13716"/>
                </a:cubicBezTo>
                <a:cubicBezTo>
                  <a:pt x="3459353" y="10223"/>
                  <a:pt x="3317740" y="47315"/>
                  <a:pt x="3029712" y="13716"/>
                </a:cubicBezTo>
                <a:cubicBezTo>
                  <a:pt x="2766446" y="5245"/>
                  <a:pt x="2645518" y="35922"/>
                  <a:pt x="2299335" y="13716"/>
                </a:cubicBezTo>
                <a:cubicBezTo>
                  <a:pt x="1977844" y="23735"/>
                  <a:pt x="1781583" y="-1801"/>
                  <a:pt x="1514856" y="13716"/>
                </a:cubicBezTo>
                <a:cubicBezTo>
                  <a:pt x="1212648" y="18781"/>
                  <a:pt x="1087880" y="-4407"/>
                  <a:pt x="892683" y="13716"/>
                </a:cubicBezTo>
                <a:cubicBezTo>
                  <a:pt x="745769" y="11772"/>
                  <a:pt x="183254" y="-32062"/>
                  <a:pt x="0" y="13716"/>
                </a:cubicBezTo>
                <a:cubicBezTo>
                  <a:pt x="-907" y="9799"/>
                  <a:pt x="-75" y="7151"/>
                  <a:pt x="0" y="0"/>
                </a:cubicBezTo>
                <a:close/>
              </a:path>
              <a:path w="5410200" h="13716" stroke="0" extrusionOk="0">
                <a:moveTo>
                  <a:pt x="0" y="0"/>
                </a:moveTo>
                <a:cubicBezTo>
                  <a:pt x="269468" y="-22806"/>
                  <a:pt x="392563" y="4840"/>
                  <a:pt x="622173" y="0"/>
                </a:cubicBezTo>
                <a:cubicBezTo>
                  <a:pt x="884216" y="-2196"/>
                  <a:pt x="1034637" y="7784"/>
                  <a:pt x="1136142" y="0"/>
                </a:cubicBezTo>
                <a:cubicBezTo>
                  <a:pt x="1204956" y="5920"/>
                  <a:pt x="1559779" y="-61408"/>
                  <a:pt x="1920621" y="0"/>
                </a:cubicBezTo>
                <a:cubicBezTo>
                  <a:pt x="2280250" y="-18581"/>
                  <a:pt x="2372470" y="4128"/>
                  <a:pt x="2542794" y="0"/>
                </a:cubicBezTo>
                <a:cubicBezTo>
                  <a:pt x="2688150" y="-17189"/>
                  <a:pt x="2885478" y="-51412"/>
                  <a:pt x="3164967" y="0"/>
                </a:cubicBezTo>
                <a:cubicBezTo>
                  <a:pt x="3470933" y="16143"/>
                  <a:pt x="3588003" y="-4313"/>
                  <a:pt x="3949446" y="0"/>
                </a:cubicBezTo>
                <a:cubicBezTo>
                  <a:pt x="4331172" y="1470"/>
                  <a:pt x="4289286" y="5331"/>
                  <a:pt x="4517517" y="0"/>
                </a:cubicBezTo>
                <a:cubicBezTo>
                  <a:pt x="4736577" y="41911"/>
                  <a:pt x="5141868" y="443"/>
                  <a:pt x="5410200" y="0"/>
                </a:cubicBezTo>
                <a:cubicBezTo>
                  <a:pt x="5410845" y="2936"/>
                  <a:pt x="5409877" y="9829"/>
                  <a:pt x="5410200" y="13716"/>
                </a:cubicBezTo>
                <a:cubicBezTo>
                  <a:pt x="5130880" y="48304"/>
                  <a:pt x="5008082" y="-27188"/>
                  <a:pt x="4842129" y="13716"/>
                </a:cubicBezTo>
                <a:cubicBezTo>
                  <a:pt x="4629232" y="38478"/>
                  <a:pt x="4430159" y="43872"/>
                  <a:pt x="4165854" y="13716"/>
                </a:cubicBezTo>
                <a:cubicBezTo>
                  <a:pt x="3880517" y="17026"/>
                  <a:pt x="3820863" y="-12209"/>
                  <a:pt x="3543681" y="13716"/>
                </a:cubicBezTo>
                <a:cubicBezTo>
                  <a:pt x="3267577" y="39687"/>
                  <a:pt x="3047131" y="-8774"/>
                  <a:pt x="2759202" y="13716"/>
                </a:cubicBezTo>
                <a:cubicBezTo>
                  <a:pt x="2418778" y="17929"/>
                  <a:pt x="2206820" y="-35095"/>
                  <a:pt x="1974723" y="13716"/>
                </a:cubicBezTo>
                <a:cubicBezTo>
                  <a:pt x="1740429" y="35710"/>
                  <a:pt x="1599301" y="34493"/>
                  <a:pt x="1406652" y="13716"/>
                </a:cubicBezTo>
                <a:cubicBezTo>
                  <a:pt x="1196601" y="3966"/>
                  <a:pt x="938578" y="38717"/>
                  <a:pt x="730377" y="13716"/>
                </a:cubicBezTo>
                <a:cubicBezTo>
                  <a:pt x="524173" y="26651"/>
                  <a:pt x="336004" y="-17469"/>
                  <a:pt x="0" y="13716"/>
                </a:cubicBezTo>
                <a:cubicBezTo>
                  <a:pt x="-377" y="9245"/>
                  <a:pt x="1157" y="3819"/>
                  <a:pt x="0" y="0"/>
                </a:cubicBezTo>
                <a:close/>
              </a:path>
              <a:path w="5410200" h="13716" fill="none" stroke="0" extrusionOk="0">
                <a:moveTo>
                  <a:pt x="0" y="0"/>
                </a:moveTo>
                <a:cubicBezTo>
                  <a:pt x="148438" y="-27720"/>
                  <a:pt x="315263" y="-14841"/>
                  <a:pt x="568071" y="0"/>
                </a:cubicBezTo>
                <a:cubicBezTo>
                  <a:pt x="840209" y="21288"/>
                  <a:pt x="982180" y="-6281"/>
                  <a:pt x="1298448" y="0"/>
                </a:cubicBezTo>
                <a:cubicBezTo>
                  <a:pt x="1577021" y="13763"/>
                  <a:pt x="1630910" y="1060"/>
                  <a:pt x="1920621" y="0"/>
                </a:cubicBezTo>
                <a:cubicBezTo>
                  <a:pt x="2200928" y="-1340"/>
                  <a:pt x="2382869" y="-10369"/>
                  <a:pt x="2488692" y="0"/>
                </a:cubicBezTo>
                <a:cubicBezTo>
                  <a:pt x="2620356" y="20061"/>
                  <a:pt x="3042766" y="-74691"/>
                  <a:pt x="3219069" y="0"/>
                </a:cubicBezTo>
                <a:cubicBezTo>
                  <a:pt x="3395755" y="31704"/>
                  <a:pt x="3646717" y="33546"/>
                  <a:pt x="3895344" y="0"/>
                </a:cubicBezTo>
                <a:cubicBezTo>
                  <a:pt x="4131847" y="-43416"/>
                  <a:pt x="4371681" y="11418"/>
                  <a:pt x="4571619" y="0"/>
                </a:cubicBezTo>
                <a:cubicBezTo>
                  <a:pt x="4799447" y="47677"/>
                  <a:pt x="5212547" y="1562"/>
                  <a:pt x="5410200" y="0"/>
                </a:cubicBezTo>
                <a:cubicBezTo>
                  <a:pt x="5408905" y="2744"/>
                  <a:pt x="5410401" y="9950"/>
                  <a:pt x="5410200" y="13716"/>
                </a:cubicBezTo>
                <a:cubicBezTo>
                  <a:pt x="5139576" y="2947"/>
                  <a:pt x="5122299" y="33775"/>
                  <a:pt x="4842129" y="13716"/>
                </a:cubicBezTo>
                <a:cubicBezTo>
                  <a:pt x="4566356" y="6655"/>
                  <a:pt x="4456854" y="15426"/>
                  <a:pt x="4328160" y="13716"/>
                </a:cubicBezTo>
                <a:cubicBezTo>
                  <a:pt x="4234703" y="-822"/>
                  <a:pt x="3768176" y="-16062"/>
                  <a:pt x="3597783" y="13716"/>
                </a:cubicBezTo>
                <a:cubicBezTo>
                  <a:pt x="3430303" y="10148"/>
                  <a:pt x="3287506" y="20215"/>
                  <a:pt x="3029712" y="13716"/>
                </a:cubicBezTo>
                <a:cubicBezTo>
                  <a:pt x="2742636" y="-2421"/>
                  <a:pt x="2637847" y="18109"/>
                  <a:pt x="2299335" y="13716"/>
                </a:cubicBezTo>
                <a:cubicBezTo>
                  <a:pt x="1959433" y="-7861"/>
                  <a:pt x="1779456" y="37101"/>
                  <a:pt x="1514856" y="13716"/>
                </a:cubicBezTo>
                <a:cubicBezTo>
                  <a:pt x="1212431" y="31797"/>
                  <a:pt x="1086601" y="7282"/>
                  <a:pt x="892683" y="13716"/>
                </a:cubicBezTo>
                <a:cubicBezTo>
                  <a:pt x="721500" y="45800"/>
                  <a:pt x="194249" y="-29802"/>
                  <a:pt x="0" y="13716"/>
                </a:cubicBezTo>
                <a:cubicBezTo>
                  <a:pt x="-508" y="9800"/>
                  <a:pt x="-280" y="6827"/>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custGeom>
                    <a:avLst/>
                    <a:gdLst>
                      <a:gd name="connsiteX0" fmla="*/ 0 w 5410200"/>
                      <a:gd name="connsiteY0" fmla="*/ 0 h 13716"/>
                      <a:gd name="connsiteX1" fmla="*/ 568071 w 5410200"/>
                      <a:gd name="connsiteY1" fmla="*/ 0 h 13716"/>
                      <a:gd name="connsiteX2" fmla="*/ 1298448 w 5410200"/>
                      <a:gd name="connsiteY2" fmla="*/ 0 h 13716"/>
                      <a:gd name="connsiteX3" fmla="*/ 1920621 w 5410200"/>
                      <a:gd name="connsiteY3" fmla="*/ 0 h 13716"/>
                      <a:gd name="connsiteX4" fmla="*/ 2488692 w 5410200"/>
                      <a:gd name="connsiteY4" fmla="*/ 0 h 13716"/>
                      <a:gd name="connsiteX5" fmla="*/ 3219069 w 5410200"/>
                      <a:gd name="connsiteY5" fmla="*/ 0 h 13716"/>
                      <a:gd name="connsiteX6" fmla="*/ 3895344 w 5410200"/>
                      <a:gd name="connsiteY6" fmla="*/ 0 h 13716"/>
                      <a:gd name="connsiteX7" fmla="*/ 4571619 w 5410200"/>
                      <a:gd name="connsiteY7" fmla="*/ 0 h 13716"/>
                      <a:gd name="connsiteX8" fmla="*/ 5410200 w 5410200"/>
                      <a:gd name="connsiteY8" fmla="*/ 0 h 13716"/>
                      <a:gd name="connsiteX9" fmla="*/ 5410200 w 5410200"/>
                      <a:gd name="connsiteY9" fmla="*/ 13716 h 13716"/>
                      <a:gd name="connsiteX10" fmla="*/ 4842129 w 5410200"/>
                      <a:gd name="connsiteY10" fmla="*/ 13716 h 13716"/>
                      <a:gd name="connsiteX11" fmla="*/ 4328160 w 5410200"/>
                      <a:gd name="connsiteY11" fmla="*/ 13716 h 13716"/>
                      <a:gd name="connsiteX12" fmla="*/ 3597783 w 5410200"/>
                      <a:gd name="connsiteY12" fmla="*/ 13716 h 13716"/>
                      <a:gd name="connsiteX13" fmla="*/ 3029712 w 5410200"/>
                      <a:gd name="connsiteY13" fmla="*/ 13716 h 13716"/>
                      <a:gd name="connsiteX14" fmla="*/ 2299335 w 5410200"/>
                      <a:gd name="connsiteY14" fmla="*/ 13716 h 13716"/>
                      <a:gd name="connsiteX15" fmla="*/ 1514856 w 5410200"/>
                      <a:gd name="connsiteY15" fmla="*/ 13716 h 13716"/>
                      <a:gd name="connsiteX16" fmla="*/ 892683 w 5410200"/>
                      <a:gd name="connsiteY16" fmla="*/ 13716 h 13716"/>
                      <a:gd name="connsiteX17" fmla="*/ 0 w 5410200"/>
                      <a:gd name="connsiteY17" fmla="*/ 13716 h 13716"/>
                      <a:gd name="connsiteX18" fmla="*/ 0 w 5410200"/>
                      <a:gd name="connsiteY18" fmla="*/ 0 h 13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5410200" h="13716" fill="none" extrusionOk="0">
                        <a:moveTo>
                          <a:pt x="0" y="0"/>
                        </a:moveTo>
                        <a:cubicBezTo>
                          <a:pt x="163050" y="-18707"/>
                          <a:pt x="319321" y="-16364"/>
                          <a:pt x="568071" y="0"/>
                        </a:cubicBezTo>
                        <a:cubicBezTo>
                          <a:pt x="816821" y="16364"/>
                          <a:pt x="1013224" y="-7268"/>
                          <a:pt x="1298448" y="0"/>
                        </a:cubicBezTo>
                        <a:cubicBezTo>
                          <a:pt x="1583672" y="7268"/>
                          <a:pt x="1631711" y="-3367"/>
                          <a:pt x="1920621" y="0"/>
                        </a:cubicBezTo>
                        <a:cubicBezTo>
                          <a:pt x="2209531" y="3367"/>
                          <a:pt x="2364420" y="-19184"/>
                          <a:pt x="2488692" y="0"/>
                        </a:cubicBezTo>
                        <a:cubicBezTo>
                          <a:pt x="2612964" y="19184"/>
                          <a:pt x="3023298" y="-34627"/>
                          <a:pt x="3219069" y="0"/>
                        </a:cubicBezTo>
                        <a:cubicBezTo>
                          <a:pt x="3414840" y="34627"/>
                          <a:pt x="3656810" y="24043"/>
                          <a:pt x="3895344" y="0"/>
                        </a:cubicBezTo>
                        <a:cubicBezTo>
                          <a:pt x="4133879" y="-24043"/>
                          <a:pt x="4393984" y="-19577"/>
                          <a:pt x="4571619" y="0"/>
                        </a:cubicBezTo>
                        <a:cubicBezTo>
                          <a:pt x="4749255" y="19577"/>
                          <a:pt x="5179928" y="-6281"/>
                          <a:pt x="5410200" y="0"/>
                        </a:cubicBezTo>
                        <a:cubicBezTo>
                          <a:pt x="5409587" y="2854"/>
                          <a:pt x="5409791" y="9451"/>
                          <a:pt x="5410200" y="13716"/>
                        </a:cubicBezTo>
                        <a:cubicBezTo>
                          <a:pt x="5139060" y="2179"/>
                          <a:pt x="5121593" y="26463"/>
                          <a:pt x="4842129" y="13716"/>
                        </a:cubicBezTo>
                        <a:cubicBezTo>
                          <a:pt x="4562665" y="969"/>
                          <a:pt x="4448273" y="4915"/>
                          <a:pt x="4328160" y="13716"/>
                        </a:cubicBezTo>
                        <a:cubicBezTo>
                          <a:pt x="4208047" y="22517"/>
                          <a:pt x="3760936" y="17995"/>
                          <a:pt x="3597783" y="13716"/>
                        </a:cubicBezTo>
                        <a:cubicBezTo>
                          <a:pt x="3434630" y="9437"/>
                          <a:pt x="3299718" y="28641"/>
                          <a:pt x="3029712" y="13716"/>
                        </a:cubicBezTo>
                        <a:cubicBezTo>
                          <a:pt x="2759706" y="-1209"/>
                          <a:pt x="2640159" y="22822"/>
                          <a:pt x="2299335" y="13716"/>
                        </a:cubicBezTo>
                        <a:cubicBezTo>
                          <a:pt x="1958511" y="4610"/>
                          <a:pt x="1801186" y="24413"/>
                          <a:pt x="1514856" y="13716"/>
                        </a:cubicBezTo>
                        <a:cubicBezTo>
                          <a:pt x="1228526" y="3019"/>
                          <a:pt x="1063509" y="-9877"/>
                          <a:pt x="892683" y="13716"/>
                        </a:cubicBezTo>
                        <a:cubicBezTo>
                          <a:pt x="721857" y="37309"/>
                          <a:pt x="186945" y="-25469"/>
                          <a:pt x="0" y="13716"/>
                        </a:cubicBezTo>
                        <a:cubicBezTo>
                          <a:pt x="-342" y="9537"/>
                          <a:pt x="-97" y="6817"/>
                          <a:pt x="0" y="0"/>
                        </a:cubicBezTo>
                        <a:close/>
                      </a:path>
                      <a:path w="5410200" h="13716" stroke="0" extrusionOk="0">
                        <a:moveTo>
                          <a:pt x="0" y="0"/>
                        </a:moveTo>
                        <a:cubicBezTo>
                          <a:pt x="285096" y="-4925"/>
                          <a:pt x="376456" y="22268"/>
                          <a:pt x="622173" y="0"/>
                        </a:cubicBezTo>
                        <a:cubicBezTo>
                          <a:pt x="867890" y="-22268"/>
                          <a:pt x="1031392" y="7228"/>
                          <a:pt x="1136142" y="0"/>
                        </a:cubicBezTo>
                        <a:cubicBezTo>
                          <a:pt x="1240892" y="-7228"/>
                          <a:pt x="1561853" y="9877"/>
                          <a:pt x="1920621" y="0"/>
                        </a:cubicBezTo>
                        <a:cubicBezTo>
                          <a:pt x="2279389" y="-9877"/>
                          <a:pt x="2367255" y="19546"/>
                          <a:pt x="2542794" y="0"/>
                        </a:cubicBezTo>
                        <a:cubicBezTo>
                          <a:pt x="2718333" y="-19546"/>
                          <a:pt x="2866732" y="-22226"/>
                          <a:pt x="3164967" y="0"/>
                        </a:cubicBezTo>
                        <a:cubicBezTo>
                          <a:pt x="3463202" y="22226"/>
                          <a:pt x="3568055" y="-2765"/>
                          <a:pt x="3949446" y="0"/>
                        </a:cubicBezTo>
                        <a:cubicBezTo>
                          <a:pt x="4330837" y="2765"/>
                          <a:pt x="4287895" y="10557"/>
                          <a:pt x="4517517" y="0"/>
                        </a:cubicBezTo>
                        <a:cubicBezTo>
                          <a:pt x="4747139" y="-10557"/>
                          <a:pt x="5149588" y="8716"/>
                          <a:pt x="5410200" y="0"/>
                        </a:cubicBezTo>
                        <a:cubicBezTo>
                          <a:pt x="5410660" y="2787"/>
                          <a:pt x="5410166" y="9748"/>
                          <a:pt x="5410200" y="13716"/>
                        </a:cubicBezTo>
                        <a:cubicBezTo>
                          <a:pt x="5163327" y="36922"/>
                          <a:pt x="5008749" y="6121"/>
                          <a:pt x="4842129" y="13716"/>
                        </a:cubicBezTo>
                        <a:cubicBezTo>
                          <a:pt x="4675509" y="21311"/>
                          <a:pt x="4433401" y="-5187"/>
                          <a:pt x="4165854" y="13716"/>
                        </a:cubicBezTo>
                        <a:cubicBezTo>
                          <a:pt x="3898308" y="32619"/>
                          <a:pt x="3809032" y="-13282"/>
                          <a:pt x="3543681" y="13716"/>
                        </a:cubicBezTo>
                        <a:cubicBezTo>
                          <a:pt x="3278330" y="40714"/>
                          <a:pt x="3073876" y="-20489"/>
                          <a:pt x="2759202" y="13716"/>
                        </a:cubicBezTo>
                        <a:cubicBezTo>
                          <a:pt x="2444528" y="47921"/>
                          <a:pt x="2204144" y="-1200"/>
                          <a:pt x="1974723" y="13716"/>
                        </a:cubicBezTo>
                        <a:cubicBezTo>
                          <a:pt x="1745302" y="28632"/>
                          <a:pt x="1602335" y="26918"/>
                          <a:pt x="1406652" y="13716"/>
                        </a:cubicBezTo>
                        <a:cubicBezTo>
                          <a:pt x="1210969" y="514"/>
                          <a:pt x="923948" y="-1411"/>
                          <a:pt x="730377" y="13716"/>
                        </a:cubicBezTo>
                        <a:cubicBezTo>
                          <a:pt x="536806" y="28843"/>
                          <a:pt x="336496" y="-4713"/>
                          <a:pt x="0" y="13716"/>
                        </a:cubicBezTo>
                        <a:cubicBezTo>
                          <a:pt x="-535" y="9547"/>
                          <a:pt x="488" y="4515"/>
                          <a:pt x="0" y="0"/>
                        </a:cubicBezTo>
                        <a:close/>
                      </a:path>
                    </a:pathLst>
                  </a:cu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a:extLst>
              <a:ext uri="{FF2B5EF4-FFF2-40B4-BE49-F238E27FC236}">
                <a16:creationId xmlns:a16="http://schemas.microsoft.com/office/drawing/2014/main" id="{9FE5A0DD-0D81-4A11-8089-23EFCCCC31F7}"/>
              </a:ext>
            </a:extLst>
          </p:cNvPr>
          <p:cNvSpPr>
            <a:spLocks noGrp="1"/>
          </p:cNvSpPr>
          <p:nvPr>
            <p:ph type="dt" sz="half" idx="10"/>
          </p:nvPr>
        </p:nvSpPr>
        <p:spPr>
          <a:xfrm>
            <a:off x="628650" y="6356350"/>
            <a:ext cx="2057400" cy="365125"/>
          </a:xfrm>
        </p:spPr>
        <p:txBody>
          <a:bodyPr>
            <a:normAutofit/>
          </a:bodyPr>
          <a:lstStyle/>
          <a:p>
            <a:pPr>
              <a:spcAft>
                <a:spcPts val="600"/>
              </a:spcAft>
            </a:pPr>
            <a:fld id="{1B974A33-DC99-2E4D-967E-5475EE20C64B}" type="datetime6">
              <a:rPr lang="en-ZA"/>
              <a:pPr>
                <a:spcAft>
                  <a:spcPts val="600"/>
                </a:spcAft>
              </a:pPr>
              <a:t>November 21</a:t>
            </a:fld>
            <a:endParaRPr lang="en-ZA"/>
          </a:p>
        </p:txBody>
      </p:sp>
      <p:sp>
        <p:nvSpPr>
          <p:cNvPr id="5" name="Slide Number Placeholder 4">
            <a:extLst>
              <a:ext uri="{FF2B5EF4-FFF2-40B4-BE49-F238E27FC236}">
                <a16:creationId xmlns:a16="http://schemas.microsoft.com/office/drawing/2014/main" id="{8BFD3DF1-5025-470D-908D-FD1E7EB102B0}"/>
              </a:ext>
            </a:extLst>
          </p:cNvPr>
          <p:cNvSpPr>
            <a:spLocks noGrp="1"/>
          </p:cNvSpPr>
          <p:nvPr>
            <p:ph type="sldNum" sz="quarter" idx="12"/>
          </p:nvPr>
        </p:nvSpPr>
        <p:spPr>
          <a:xfrm>
            <a:off x="6457950" y="6356350"/>
            <a:ext cx="2057400" cy="365125"/>
          </a:xfrm>
        </p:spPr>
        <p:txBody>
          <a:bodyPr>
            <a:normAutofit/>
          </a:bodyPr>
          <a:lstStyle/>
          <a:p>
            <a:pPr>
              <a:spcAft>
                <a:spcPts val="600"/>
              </a:spcAft>
            </a:pPr>
            <a:fld id="{269B5004-C664-4CDB-9857-7D0417EE87DF}" type="slidenum">
              <a:rPr lang="en-ZA"/>
              <a:pPr>
                <a:spcAft>
                  <a:spcPts val="600"/>
                </a:spcAft>
              </a:pPr>
              <a:t>4</a:t>
            </a:fld>
            <a:endParaRPr lang="en-ZA"/>
          </a:p>
        </p:txBody>
      </p:sp>
      <p:graphicFrame>
        <p:nvGraphicFramePr>
          <p:cNvPr id="7" name="Content Placeholder 2">
            <a:extLst>
              <a:ext uri="{FF2B5EF4-FFF2-40B4-BE49-F238E27FC236}">
                <a16:creationId xmlns:a16="http://schemas.microsoft.com/office/drawing/2014/main" id="{46731FDA-3687-43CF-AA5B-FEE12326ADA2}"/>
              </a:ext>
            </a:extLst>
          </p:cNvPr>
          <p:cNvGraphicFramePr>
            <a:graphicFrameLocks noGrp="1"/>
          </p:cNvGraphicFramePr>
          <p:nvPr>
            <p:ph idx="1"/>
            <p:extLst>
              <p:ext uri="{D42A27DB-BD31-4B8C-83A1-F6EECF244321}">
                <p14:modId xmlns:p14="http://schemas.microsoft.com/office/powerpoint/2010/main" val="2298869769"/>
              </p:ext>
            </p:extLst>
          </p:nvPr>
        </p:nvGraphicFramePr>
        <p:xfrm>
          <a:off x="3486012" y="0"/>
          <a:ext cx="5657987" cy="6858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7914418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4B2131-EFE5-4479-9F92-7F732A26D3D1}"/>
              </a:ext>
            </a:extLst>
          </p:cNvPr>
          <p:cNvSpPr>
            <a:spLocks noGrp="1"/>
          </p:cNvSpPr>
          <p:nvPr>
            <p:ph type="title"/>
          </p:nvPr>
        </p:nvSpPr>
        <p:spPr>
          <a:xfrm>
            <a:off x="0" y="0"/>
            <a:ext cx="9144000" cy="681037"/>
          </a:xfrm>
        </p:spPr>
        <p:txBody>
          <a:bodyPr>
            <a:noAutofit/>
          </a:bodyPr>
          <a:lstStyle/>
          <a:p>
            <a:r>
              <a:rPr lang="en-US" sz="2800" dirty="0">
                <a:latin typeface="Arial" panose="020B0604020202020204" pitchFamily="34" charset="0"/>
                <a:cs typeface="Arial" panose="020B0604020202020204" pitchFamily="34" charset="0"/>
              </a:rPr>
              <a:t>POWERS OF NAMAF</a:t>
            </a:r>
            <a:endParaRPr lang="en-NA" sz="2800" dirty="0">
              <a:latin typeface="Arial" panose="020B0604020202020204" pitchFamily="34" charset="0"/>
              <a:cs typeface="Arial" panose="020B0604020202020204" pitchFamily="34" charset="0"/>
            </a:endParaRPr>
          </a:p>
        </p:txBody>
      </p:sp>
      <p:graphicFrame>
        <p:nvGraphicFramePr>
          <p:cNvPr id="21" name="Content Placeholder 2">
            <a:extLst>
              <a:ext uri="{FF2B5EF4-FFF2-40B4-BE49-F238E27FC236}">
                <a16:creationId xmlns:a16="http://schemas.microsoft.com/office/drawing/2014/main" id="{9BE08344-1D1F-4183-9FA5-B48B0334D319}"/>
              </a:ext>
            </a:extLst>
          </p:cNvPr>
          <p:cNvGraphicFramePr>
            <a:graphicFrameLocks noGrp="1"/>
          </p:cNvGraphicFramePr>
          <p:nvPr>
            <p:ph idx="1"/>
            <p:extLst>
              <p:ext uri="{D42A27DB-BD31-4B8C-83A1-F6EECF244321}">
                <p14:modId xmlns:p14="http://schemas.microsoft.com/office/powerpoint/2010/main" val="2373700293"/>
              </p:ext>
            </p:extLst>
          </p:nvPr>
        </p:nvGraphicFramePr>
        <p:xfrm>
          <a:off x="0" y="836712"/>
          <a:ext cx="9144000" cy="526824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Date Placeholder 3">
            <a:extLst>
              <a:ext uri="{FF2B5EF4-FFF2-40B4-BE49-F238E27FC236}">
                <a16:creationId xmlns:a16="http://schemas.microsoft.com/office/drawing/2014/main" id="{9572C579-D47D-4228-A844-FCE411CA4F04}"/>
              </a:ext>
            </a:extLst>
          </p:cNvPr>
          <p:cNvSpPr>
            <a:spLocks noGrp="1"/>
          </p:cNvSpPr>
          <p:nvPr>
            <p:ph type="dt" sz="half" idx="10"/>
          </p:nvPr>
        </p:nvSpPr>
        <p:spPr/>
        <p:txBody>
          <a:bodyPr/>
          <a:lstStyle/>
          <a:p>
            <a:fld id="{1B974A33-DC99-2E4D-967E-5475EE20C64B}" type="datetime6">
              <a:rPr lang="en-ZA" smtClean="0"/>
              <a:pPr/>
              <a:t>November 21</a:t>
            </a:fld>
            <a:endParaRPr lang="en-ZA" dirty="0"/>
          </a:p>
        </p:txBody>
      </p:sp>
      <p:sp>
        <p:nvSpPr>
          <p:cNvPr id="5" name="Slide Number Placeholder 4">
            <a:extLst>
              <a:ext uri="{FF2B5EF4-FFF2-40B4-BE49-F238E27FC236}">
                <a16:creationId xmlns:a16="http://schemas.microsoft.com/office/drawing/2014/main" id="{A444FDAC-F273-4F14-B5D7-74C6DF8C091D}"/>
              </a:ext>
            </a:extLst>
          </p:cNvPr>
          <p:cNvSpPr>
            <a:spLocks noGrp="1"/>
          </p:cNvSpPr>
          <p:nvPr>
            <p:ph type="sldNum" sz="quarter" idx="12"/>
          </p:nvPr>
        </p:nvSpPr>
        <p:spPr/>
        <p:txBody>
          <a:bodyPr/>
          <a:lstStyle/>
          <a:p>
            <a:endParaRPr lang="en-ZA" dirty="0"/>
          </a:p>
        </p:txBody>
      </p:sp>
    </p:spTree>
    <p:extLst>
      <p:ext uri="{BB962C8B-B14F-4D97-AF65-F5344CB8AC3E}">
        <p14:creationId xmlns:p14="http://schemas.microsoft.com/office/powerpoint/2010/main" val="38695628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3" name="Rectangle 30">
            <a:extLst>
              <a:ext uri="{FF2B5EF4-FFF2-40B4-BE49-F238E27FC236}">
                <a16:creationId xmlns:a16="http://schemas.microsoft.com/office/drawing/2014/main" id="{5628E5CB-913B-4378-97CE-18C9F6410C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3"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B6A1844-C639-4A8F-A9D0-061F56BB476B}"/>
              </a:ext>
            </a:extLst>
          </p:cNvPr>
          <p:cNvSpPr>
            <a:spLocks noGrp="1"/>
          </p:cNvSpPr>
          <p:nvPr>
            <p:ph type="title"/>
          </p:nvPr>
        </p:nvSpPr>
        <p:spPr>
          <a:xfrm>
            <a:off x="0" y="557188"/>
            <a:ext cx="3491880" cy="5569291"/>
          </a:xfrm>
        </p:spPr>
        <p:txBody>
          <a:bodyPr>
            <a:normAutofit/>
          </a:bodyPr>
          <a:lstStyle/>
          <a:p>
            <a:pPr algn="just"/>
            <a:r>
              <a:rPr lang="en-US" sz="3200" dirty="0">
                <a:latin typeface="Arial" panose="020B0604020202020204" pitchFamily="34" charset="0"/>
                <a:cs typeface="Arial" panose="020B0604020202020204" pitchFamily="34" charset="0"/>
              </a:rPr>
              <a:t>WHAT MATTERS AFFECTS MEMBERS/MAFs?</a:t>
            </a:r>
            <a:endParaRPr lang="en-NA" sz="3200" dirty="0">
              <a:latin typeface="Arial" panose="020B0604020202020204" pitchFamily="34" charset="0"/>
              <a:cs typeface="Arial" panose="020B0604020202020204" pitchFamily="34" charset="0"/>
            </a:endParaRPr>
          </a:p>
        </p:txBody>
      </p:sp>
      <p:sp>
        <p:nvSpPr>
          <p:cNvPr id="4" name="Date Placeholder 3">
            <a:extLst>
              <a:ext uri="{FF2B5EF4-FFF2-40B4-BE49-F238E27FC236}">
                <a16:creationId xmlns:a16="http://schemas.microsoft.com/office/drawing/2014/main" id="{37E9587C-2525-4165-A2DC-DEC8342889C6}"/>
              </a:ext>
            </a:extLst>
          </p:cNvPr>
          <p:cNvSpPr>
            <a:spLocks noGrp="1"/>
          </p:cNvSpPr>
          <p:nvPr>
            <p:ph type="dt" sz="half" idx="10"/>
          </p:nvPr>
        </p:nvSpPr>
        <p:spPr>
          <a:xfrm>
            <a:off x="628650" y="6356350"/>
            <a:ext cx="2057400" cy="365125"/>
          </a:xfrm>
        </p:spPr>
        <p:txBody>
          <a:bodyPr>
            <a:normAutofit/>
          </a:bodyPr>
          <a:lstStyle/>
          <a:p>
            <a:pPr>
              <a:spcAft>
                <a:spcPts val="600"/>
              </a:spcAft>
            </a:pPr>
            <a:fld id="{1B974A33-DC99-2E4D-967E-5475EE20C64B}" type="datetime6">
              <a:rPr lang="en-ZA" smtClean="0"/>
              <a:pPr>
                <a:spcAft>
                  <a:spcPts val="600"/>
                </a:spcAft>
              </a:pPr>
              <a:t>November 21</a:t>
            </a:fld>
            <a:endParaRPr lang="en-ZA"/>
          </a:p>
        </p:txBody>
      </p:sp>
      <p:sp>
        <p:nvSpPr>
          <p:cNvPr id="5" name="Slide Number Placeholder 4">
            <a:extLst>
              <a:ext uri="{FF2B5EF4-FFF2-40B4-BE49-F238E27FC236}">
                <a16:creationId xmlns:a16="http://schemas.microsoft.com/office/drawing/2014/main" id="{D336855C-BFEE-4148-BBCD-E4735B4A3708}"/>
              </a:ext>
            </a:extLst>
          </p:cNvPr>
          <p:cNvSpPr>
            <a:spLocks noGrp="1"/>
          </p:cNvSpPr>
          <p:nvPr>
            <p:ph type="sldNum" sz="quarter" idx="12"/>
          </p:nvPr>
        </p:nvSpPr>
        <p:spPr>
          <a:xfrm>
            <a:off x="6457950" y="6356350"/>
            <a:ext cx="2057400" cy="365125"/>
          </a:xfrm>
        </p:spPr>
        <p:txBody>
          <a:bodyPr>
            <a:normAutofit/>
          </a:bodyPr>
          <a:lstStyle/>
          <a:p>
            <a:pPr>
              <a:spcAft>
                <a:spcPts val="600"/>
              </a:spcAft>
            </a:pPr>
            <a:fld id="{269B5004-C664-4CDB-9857-7D0417EE87DF}" type="slidenum">
              <a:rPr lang="en-ZA" smtClean="0"/>
              <a:pPr>
                <a:spcAft>
                  <a:spcPts val="600"/>
                </a:spcAft>
              </a:pPr>
              <a:t>6</a:t>
            </a:fld>
            <a:endParaRPr lang="en-ZA"/>
          </a:p>
        </p:txBody>
      </p:sp>
      <p:graphicFrame>
        <p:nvGraphicFramePr>
          <p:cNvPr id="9" name="Content Placeholder 2">
            <a:extLst>
              <a:ext uri="{FF2B5EF4-FFF2-40B4-BE49-F238E27FC236}">
                <a16:creationId xmlns:a16="http://schemas.microsoft.com/office/drawing/2014/main" id="{455F794A-9C52-463A-A2B6-E2E30B1FF11B}"/>
              </a:ext>
            </a:extLst>
          </p:cNvPr>
          <p:cNvGraphicFramePr>
            <a:graphicFrameLocks noGrp="1"/>
          </p:cNvGraphicFramePr>
          <p:nvPr>
            <p:ph idx="1"/>
            <p:extLst>
              <p:ext uri="{D42A27DB-BD31-4B8C-83A1-F6EECF244321}">
                <p14:modId xmlns:p14="http://schemas.microsoft.com/office/powerpoint/2010/main" val="2252450377"/>
              </p:ext>
            </p:extLst>
          </p:nvPr>
        </p:nvGraphicFramePr>
        <p:xfrm>
          <a:off x="3635897" y="136525"/>
          <a:ext cx="5505816" cy="63168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1709778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5" name="Rectangle 21">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F68B3F68-107C-434F-AA38-110D5EA91B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0"/>
            <a:ext cx="9143999" cy="1575955"/>
          </a:xfrm>
          <a:prstGeom prst="rect">
            <a:avLst/>
          </a:prstGeom>
          <a:gradFill>
            <a:gsLst>
              <a:gs pos="0">
                <a:srgbClr val="000000">
                  <a:alpha val="96000"/>
                </a:srgbClr>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id="{AAD0DBB9-1A4B-4391-81D4-CB19F9AB91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6096642" y="0"/>
            <a:ext cx="3047358" cy="1576412"/>
          </a:xfrm>
          <a:prstGeom prst="rect">
            <a:avLst/>
          </a:prstGeom>
          <a:gradFill>
            <a:gsLst>
              <a:gs pos="19000">
                <a:schemeClr val="accent1">
                  <a:lumMod val="50000"/>
                  <a:alpha val="68000"/>
                </a:schemeClr>
              </a:gs>
              <a:gs pos="100000">
                <a:schemeClr val="accent1">
                  <a:alpha val="79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a:extLst>
              <a:ext uri="{FF2B5EF4-FFF2-40B4-BE49-F238E27FC236}">
                <a16:creationId xmlns:a16="http://schemas.microsoft.com/office/drawing/2014/main" id="{063BBA22-50EA-4C4D-BE05-F1CE4E63AA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3783777" y="-3783778"/>
            <a:ext cx="1576446" cy="9144002"/>
          </a:xfrm>
          <a:prstGeom prst="rect">
            <a:avLst/>
          </a:prstGeom>
          <a:gradFill>
            <a:gsLst>
              <a:gs pos="23000">
                <a:schemeClr val="accent1">
                  <a:alpha val="0"/>
                </a:schemeClr>
              </a:gs>
              <a:gs pos="99000">
                <a:srgbClr val="000000">
                  <a:alpha val="74000"/>
                </a:srgbClr>
              </a:gs>
            </a:gsLst>
            <a:lin ang="20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65324E0F-A6FA-464D-874F-396895AB24E0}"/>
              </a:ext>
            </a:extLst>
          </p:cNvPr>
          <p:cNvSpPr>
            <a:spLocks noGrp="1"/>
          </p:cNvSpPr>
          <p:nvPr>
            <p:ph type="title"/>
          </p:nvPr>
        </p:nvSpPr>
        <p:spPr>
          <a:xfrm>
            <a:off x="0" y="37211"/>
            <a:ext cx="9114282" cy="1015525"/>
          </a:xfrm>
        </p:spPr>
        <p:txBody>
          <a:bodyPr anchor="ctr">
            <a:normAutofit/>
          </a:bodyPr>
          <a:lstStyle/>
          <a:p>
            <a:r>
              <a:rPr lang="en-US" sz="2700" dirty="0">
                <a:solidFill>
                  <a:srgbClr val="FFFFFF"/>
                </a:solidFill>
                <a:latin typeface="Arial" panose="020B0604020202020204" pitchFamily="34" charset="0"/>
                <a:cs typeface="Arial" panose="020B0604020202020204" pitchFamily="34" charset="0"/>
              </a:rPr>
              <a:t>WHAT WE ARE DOING TO ACHIEVE MANDATE – </a:t>
            </a:r>
            <a:br>
              <a:rPr lang="en-US" sz="2700" dirty="0">
                <a:solidFill>
                  <a:srgbClr val="FFFFFF"/>
                </a:solidFill>
                <a:latin typeface="Arial" panose="020B0604020202020204" pitchFamily="34" charset="0"/>
                <a:cs typeface="Arial" panose="020B0604020202020204" pitchFamily="34" charset="0"/>
              </a:rPr>
            </a:br>
            <a:r>
              <a:rPr lang="en-US" sz="2700" u="sng" dirty="0">
                <a:solidFill>
                  <a:srgbClr val="FFFFFF"/>
                </a:solidFill>
                <a:latin typeface="Arial" panose="020B0604020202020204" pitchFamily="34" charset="0"/>
                <a:cs typeface="Arial" panose="020B0604020202020204" pitchFamily="34" charset="0"/>
              </a:rPr>
              <a:t>FUNCTIONING </a:t>
            </a:r>
            <a:r>
              <a:rPr lang="en-US" sz="2700" dirty="0">
                <a:solidFill>
                  <a:srgbClr val="FFFFFF"/>
                </a:solidFill>
                <a:latin typeface="Arial" panose="020B0604020202020204" pitchFamily="34" charset="0"/>
                <a:cs typeface="Arial" panose="020B0604020202020204" pitchFamily="34" charset="0"/>
              </a:rPr>
              <a:t>OF FUNDS</a:t>
            </a:r>
            <a:endParaRPr lang="en-NA" sz="2700" dirty="0">
              <a:solidFill>
                <a:srgbClr val="FFFFFF"/>
              </a:solidFill>
            </a:endParaRPr>
          </a:p>
        </p:txBody>
      </p:sp>
      <p:sp>
        <p:nvSpPr>
          <p:cNvPr id="4" name="Date Placeholder 3">
            <a:extLst>
              <a:ext uri="{FF2B5EF4-FFF2-40B4-BE49-F238E27FC236}">
                <a16:creationId xmlns:a16="http://schemas.microsoft.com/office/drawing/2014/main" id="{36953F79-AE5C-4488-AE52-B7B19FF7D702}"/>
              </a:ext>
            </a:extLst>
          </p:cNvPr>
          <p:cNvSpPr>
            <a:spLocks noGrp="1"/>
          </p:cNvSpPr>
          <p:nvPr>
            <p:ph type="dt" sz="half" idx="10"/>
          </p:nvPr>
        </p:nvSpPr>
        <p:spPr>
          <a:xfrm>
            <a:off x="6727698" y="6455664"/>
            <a:ext cx="2057400" cy="365125"/>
          </a:xfrm>
        </p:spPr>
        <p:txBody>
          <a:bodyPr>
            <a:normAutofit/>
          </a:bodyPr>
          <a:lstStyle/>
          <a:p>
            <a:pPr algn="r">
              <a:spcAft>
                <a:spcPts val="600"/>
              </a:spcAft>
            </a:pPr>
            <a:fld id="{1B974A33-DC99-2E4D-967E-5475EE20C64B}" type="datetime6">
              <a:rPr lang="en-ZA" sz="1000">
                <a:solidFill>
                  <a:schemeClr val="tx1">
                    <a:lumMod val="50000"/>
                    <a:lumOff val="50000"/>
                  </a:schemeClr>
                </a:solidFill>
              </a:rPr>
              <a:pPr algn="r">
                <a:spcAft>
                  <a:spcPts val="600"/>
                </a:spcAft>
              </a:pPr>
              <a:t>November 21</a:t>
            </a:fld>
            <a:endParaRPr lang="en-ZA" sz="1000">
              <a:solidFill>
                <a:schemeClr val="tx1">
                  <a:lumMod val="50000"/>
                  <a:lumOff val="50000"/>
                </a:schemeClr>
              </a:solidFill>
            </a:endParaRPr>
          </a:p>
        </p:txBody>
      </p:sp>
      <p:sp>
        <p:nvSpPr>
          <p:cNvPr id="5" name="Slide Number Placeholder 4">
            <a:extLst>
              <a:ext uri="{FF2B5EF4-FFF2-40B4-BE49-F238E27FC236}">
                <a16:creationId xmlns:a16="http://schemas.microsoft.com/office/drawing/2014/main" id="{4A604C05-51D5-4EB3-BABF-20441B03E11B}"/>
              </a:ext>
            </a:extLst>
          </p:cNvPr>
          <p:cNvSpPr>
            <a:spLocks noGrp="1"/>
          </p:cNvSpPr>
          <p:nvPr>
            <p:ph type="sldNum" sz="quarter" idx="12"/>
          </p:nvPr>
        </p:nvSpPr>
        <p:spPr>
          <a:xfrm>
            <a:off x="8778240" y="6455664"/>
            <a:ext cx="336042" cy="365125"/>
          </a:xfrm>
        </p:spPr>
        <p:txBody>
          <a:bodyPr>
            <a:normAutofit/>
          </a:bodyPr>
          <a:lstStyle/>
          <a:p>
            <a:pPr>
              <a:spcAft>
                <a:spcPts val="600"/>
              </a:spcAft>
            </a:pPr>
            <a:fld id="{269B5004-C664-4CDB-9857-7D0417EE87DF}" type="slidenum">
              <a:rPr lang="en-ZA" sz="1000">
                <a:solidFill>
                  <a:schemeClr val="tx1">
                    <a:lumMod val="50000"/>
                    <a:lumOff val="50000"/>
                  </a:schemeClr>
                </a:solidFill>
              </a:rPr>
              <a:pPr>
                <a:spcAft>
                  <a:spcPts val="600"/>
                </a:spcAft>
              </a:pPr>
              <a:t>7</a:t>
            </a:fld>
            <a:endParaRPr lang="en-ZA" sz="1000">
              <a:solidFill>
                <a:schemeClr val="tx1">
                  <a:lumMod val="50000"/>
                  <a:lumOff val="50000"/>
                </a:schemeClr>
              </a:solidFill>
            </a:endParaRPr>
          </a:p>
        </p:txBody>
      </p:sp>
      <p:graphicFrame>
        <p:nvGraphicFramePr>
          <p:cNvPr id="13" name="Content Placeholder 2">
            <a:extLst>
              <a:ext uri="{FF2B5EF4-FFF2-40B4-BE49-F238E27FC236}">
                <a16:creationId xmlns:a16="http://schemas.microsoft.com/office/drawing/2014/main" id="{677A0988-F601-4EAA-92D4-65ADCEE9D391}"/>
              </a:ext>
            </a:extLst>
          </p:cNvPr>
          <p:cNvGraphicFramePr/>
          <p:nvPr>
            <p:extLst>
              <p:ext uri="{D42A27DB-BD31-4B8C-83A1-F6EECF244321}">
                <p14:modId xmlns:p14="http://schemas.microsoft.com/office/powerpoint/2010/main" val="532706559"/>
              </p:ext>
            </p:extLst>
          </p:nvPr>
        </p:nvGraphicFramePr>
        <p:xfrm>
          <a:off x="107504" y="1656831"/>
          <a:ext cx="9006778" cy="478965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9409093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4" name="Rectangle 10">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F68B3F68-107C-434F-AA38-110D5EA91B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0"/>
            <a:ext cx="9143999" cy="1575955"/>
          </a:xfrm>
          <a:prstGeom prst="rect">
            <a:avLst/>
          </a:prstGeom>
          <a:gradFill>
            <a:gsLst>
              <a:gs pos="0">
                <a:srgbClr val="000000">
                  <a:alpha val="96000"/>
                </a:srgbClr>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AAD0DBB9-1A4B-4391-81D4-CB19F9AB91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6096642" y="0"/>
            <a:ext cx="3047358" cy="1576412"/>
          </a:xfrm>
          <a:prstGeom prst="rect">
            <a:avLst/>
          </a:prstGeom>
          <a:gradFill>
            <a:gsLst>
              <a:gs pos="19000">
                <a:schemeClr val="accent1">
                  <a:lumMod val="50000"/>
                  <a:alpha val="68000"/>
                </a:schemeClr>
              </a:gs>
              <a:gs pos="100000">
                <a:schemeClr val="accent1">
                  <a:alpha val="79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063BBA22-50EA-4C4D-BE05-F1CE4E63AA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3783777" y="-3783778"/>
            <a:ext cx="1576446" cy="9144002"/>
          </a:xfrm>
          <a:prstGeom prst="rect">
            <a:avLst/>
          </a:prstGeom>
          <a:gradFill>
            <a:gsLst>
              <a:gs pos="23000">
                <a:schemeClr val="accent1">
                  <a:alpha val="0"/>
                </a:schemeClr>
              </a:gs>
              <a:gs pos="99000">
                <a:srgbClr val="000000">
                  <a:alpha val="74000"/>
                </a:srgbClr>
              </a:gs>
            </a:gsLst>
            <a:lin ang="20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5422259F-AFE4-4CF6-97C4-433EEDE8C09B}"/>
              </a:ext>
            </a:extLst>
          </p:cNvPr>
          <p:cNvSpPr>
            <a:spLocks noGrp="1"/>
          </p:cNvSpPr>
          <p:nvPr>
            <p:ph type="title"/>
          </p:nvPr>
        </p:nvSpPr>
        <p:spPr>
          <a:xfrm>
            <a:off x="179512" y="348865"/>
            <a:ext cx="8712968" cy="877729"/>
          </a:xfrm>
        </p:spPr>
        <p:txBody>
          <a:bodyPr anchor="ctr">
            <a:normAutofit/>
          </a:bodyPr>
          <a:lstStyle/>
          <a:p>
            <a:r>
              <a:rPr lang="en-US" sz="3500" dirty="0">
                <a:solidFill>
                  <a:srgbClr val="FFFFFF"/>
                </a:solidFill>
                <a:latin typeface="Arial" panose="020B0604020202020204" pitchFamily="34" charset="0"/>
                <a:cs typeface="Arial" panose="020B0604020202020204" pitchFamily="34" charset="0"/>
              </a:rPr>
              <a:t>STATUTORY DEVELOPMENT</a:t>
            </a:r>
            <a:endParaRPr lang="en-NA" sz="3500" dirty="0">
              <a:solidFill>
                <a:srgbClr val="FFFFFF"/>
              </a:solidFill>
              <a:latin typeface="Arial" panose="020B0604020202020204" pitchFamily="34" charset="0"/>
              <a:cs typeface="Arial" panose="020B0604020202020204" pitchFamily="34" charset="0"/>
            </a:endParaRPr>
          </a:p>
        </p:txBody>
      </p:sp>
      <p:sp>
        <p:nvSpPr>
          <p:cNvPr id="4" name="Date Placeholder 3">
            <a:extLst>
              <a:ext uri="{FF2B5EF4-FFF2-40B4-BE49-F238E27FC236}">
                <a16:creationId xmlns:a16="http://schemas.microsoft.com/office/drawing/2014/main" id="{509786CC-8D12-4E99-A1FE-3647E716832E}"/>
              </a:ext>
            </a:extLst>
          </p:cNvPr>
          <p:cNvSpPr>
            <a:spLocks noGrp="1"/>
          </p:cNvSpPr>
          <p:nvPr>
            <p:ph type="dt" sz="half" idx="10"/>
          </p:nvPr>
        </p:nvSpPr>
        <p:spPr>
          <a:xfrm>
            <a:off x="6727698" y="6455664"/>
            <a:ext cx="2057400" cy="365125"/>
          </a:xfrm>
        </p:spPr>
        <p:txBody>
          <a:bodyPr>
            <a:normAutofit/>
          </a:bodyPr>
          <a:lstStyle/>
          <a:p>
            <a:pPr algn="r">
              <a:spcAft>
                <a:spcPts val="600"/>
              </a:spcAft>
            </a:pPr>
            <a:fld id="{1B974A33-DC99-2E4D-967E-5475EE20C64B}" type="datetime6">
              <a:rPr lang="en-ZA" sz="1000">
                <a:solidFill>
                  <a:schemeClr val="tx1">
                    <a:lumMod val="50000"/>
                    <a:lumOff val="50000"/>
                  </a:schemeClr>
                </a:solidFill>
              </a:rPr>
              <a:pPr algn="r">
                <a:spcAft>
                  <a:spcPts val="600"/>
                </a:spcAft>
              </a:pPr>
              <a:t>November 21</a:t>
            </a:fld>
            <a:endParaRPr lang="en-ZA" sz="1000">
              <a:solidFill>
                <a:schemeClr val="tx1">
                  <a:lumMod val="50000"/>
                  <a:lumOff val="50000"/>
                </a:schemeClr>
              </a:solidFill>
            </a:endParaRPr>
          </a:p>
        </p:txBody>
      </p:sp>
      <p:sp>
        <p:nvSpPr>
          <p:cNvPr id="5" name="Slide Number Placeholder 4">
            <a:extLst>
              <a:ext uri="{FF2B5EF4-FFF2-40B4-BE49-F238E27FC236}">
                <a16:creationId xmlns:a16="http://schemas.microsoft.com/office/drawing/2014/main" id="{0175574F-2F6E-428E-9BDE-BEF4E8203BA9}"/>
              </a:ext>
            </a:extLst>
          </p:cNvPr>
          <p:cNvSpPr>
            <a:spLocks noGrp="1"/>
          </p:cNvSpPr>
          <p:nvPr>
            <p:ph type="sldNum" sz="quarter" idx="12"/>
          </p:nvPr>
        </p:nvSpPr>
        <p:spPr>
          <a:xfrm>
            <a:off x="8778240" y="6455664"/>
            <a:ext cx="336042" cy="365125"/>
          </a:xfrm>
        </p:spPr>
        <p:txBody>
          <a:bodyPr>
            <a:normAutofit/>
          </a:bodyPr>
          <a:lstStyle/>
          <a:p>
            <a:pPr>
              <a:spcAft>
                <a:spcPts val="600"/>
              </a:spcAft>
            </a:pPr>
            <a:r>
              <a:rPr lang="en-ZA" sz="1000">
                <a:solidFill>
                  <a:schemeClr val="tx1">
                    <a:lumMod val="50000"/>
                    <a:lumOff val="50000"/>
                  </a:schemeClr>
                </a:solidFill>
              </a:rPr>
              <a:t>1</a:t>
            </a:r>
            <a:fld id="{269B5004-C664-4CDB-9857-7D0417EE87DF}" type="slidenum">
              <a:rPr lang="en-ZA" sz="1000">
                <a:solidFill>
                  <a:schemeClr val="tx1">
                    <a:lumMod val="50000"/>
                    <a:lumOff val="50000"/>
                  </a:schemeClr>
                </a:solidFill>
              </a:rPr>
              <a:pPr>
                <a:spcAft>
                  <a:spcPts val="600"/>
                </a:spcAft>
              </a:pPr>
              <a:t>8</a:t>
            </a:fld>
            <a:endParaRPr lang="en-ZA" sz="1000">
              <a:solidFill>
                <a:schemeClr val="tx1">
                  <a:lumMod val="50000"/>
                  <a:lumOff val="50000"/>
                </a:schemeClr>
              </a:solidFill>
            </a:endParaRPr>
          </a:p>
        </p:txBody>
      </p:sp>
      <p:graphicFrame>
        <p:nvGraphicFramePr>
          <p:cNvPr id="16" name="Content Placeholder 2">
            <a:extLst>
              <a:ext uri="{FF2B5EF4-FFF2-40B4-BE49-F238E27FC236}">
                <a16:creationId xmlns:a16="http://schemas.microsoft.com/office/drawing/2014/main" id="{400A0876-3B6A-4F7E-A2E9-73A9DF5B72A9}"/>
              </a:ext>
            </a:extLst>
          </p:cNvPr>
          <p:cNvGraphicFramePr>
            <a:graphicFrameLocks noGrp="1"/>
          </p:cNvGraphicFramePr>
          <p:nvPr>
            <p:ph idx="1"/>
            <p:extLst>
              <p:ext uri="{D42A27DB-BD31-4B8C-83A1-F6EECF244321}">
                <p14:modId xmlns:p14="http://schemas.microsoft.com/office/powerpoint/2010/main" val="635987091"/>
              </p:ext>
            </p:extLst>
          </p:nvPr>
        </p:nvGraphicFramePr>
        <p:xfrm>
          <a:off x="155439" y="1499185"/>
          <a:ext cx="9051292" cy="50627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5952373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3" name="Rectangle 9">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4" name="Rectangle 11">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13">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914813" y="1914812"/>
            <a:ext cx="6858000" cy="3028377"/>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15">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914814" y="1924949"/>
            <a:ext cx="6857999" cy="302837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17">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263195" y="4092815"/>
            <a:ext cx="2501979" cy="302838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Freeform: Shape 19">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376302" y="969718"/>
            <a:ext cx="292526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2" name="Rectangle 21">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914820" y="1904672"/>
            <a:ext cx="6858003" cy="3028376"/>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83B32DC-74D0-4B6F-823B-5BB26A4C3A86}"/>
              </a:ext>
            </a:extLst>
          </p:cNvPr>
          <p:cNvSpPr>
            <a:spLocks noGrp="1"/>
          </p:cNvSpPr>
          <p:nvPr>
            <p:ph type="title"/>
          </p:nvPr>
        </p:nvSpPr>
        <p:spPr>
          <a:xfrm>
            <a:off x="350041" y="586855"/>
            <a:ext cx="2401025" cy="3387497"/>
          </a:xfrm>
        </p:spPr>
        <p:txBody>
          <a:bodyPr anchor="b">
            <a:normAutofit/>
          </a:bodyPr>
          <a:lstStyle/>
          <a:p>
            <a:pPr algn="just"/>
            <a:r>
              <a:rPr lang="en-ZA" sz="2500" dirty="0">
                <a:solidFill>
                  <a:srgbClr val="FFFFFF"/>
                </a:solidFill>
                <a:latin typeface="Arial" panose="020B0604020202020204" pitchFamily="34" charset="0"/>
                <a:cs typeface="Arial" panose="020B0604020202020204" pitchFamily="34" charset="0"/>
              </a:rPr>
              <a:t>Is the Medical Aid Funds Act, 1995 </a:t>
            </a:r>
            <a:r>
              <a:rPr lang="en-ZA" sz="2500" b="1" u="sng" dirty="0">
                <a:solidFill>
                  <a:srgbClr val="FFFFFF"/>
                </a:solidFill>
                <a:latin typeface="Arial" panose="020B0604020202020204" pitchFamily="34" charset="0"/>
                <a:cs typeface="Arial" panose="020B0604020202020204" pitchFamily="34" charset="0"/>
              </a:rPr>
              <a:t>repealed </a:t>
            </a:r>
            <a:r>
              <a:rPr lang="en-ZA" sz="2500" dirty="0">
                <a:solidFill>
                  <a:srgbClr val="FFFFFF"/>
                </a:solidFill>
                <a:latin typeface="Arial" panose="020B0604020202020204" pitchFamily="34" charset="0"/>
                <a:cs typeface="Arial" panose="020B0604020202020204" pitchFamily="34" charset="0"/>
              </a:rPr>
              <a:t>by the FIM Act, 2021?</a:t>
            </a:r>
            <a:endParaRPr lang="en-NA" sz="2500" dirty="0">
              <a:solidFill>
                <a:srgbClr val="FFFFFF"/>
              </a:solidFill>
            </a:endParaRPr>
          </a:p>
        </p:txBody>
      </p:sp>
      <p:sp>
        <p:nvSpPr>
          <p:cNvPr id="28" name="Content Placeholder 2">
            <a:extLst>
              <a:ext uri="{FF2B5EF4-FFF2-40B4-BE49-F238E27FC236}">
                <a16:creationId xmlns:a16="http://schemas.microsoft.com/office/drawing/2014/main" id="{4C1D94B9-6876-490A-B006-DA5A677F54BF}"/>
              </a:ext>
            </a:extLst>
          </p:cNvPr>
          <p:cNvSpPr>
            <a:spLocks noGrp="1"/>
          </p:cNvSpPr>
          <p:nvPr>
            <p:ph idx="1"/>
          </p:nvPr>
        </p:nvSpPr>
        <p:spPr>
          <a:xfrm>
            <a:off x="3101107" y="37211"/>
            <a:ext cx="6013175" cy="6810651"/>
          </a:xfrm>
        </p:spPr>
        <p:txBody>
          <a:bodyPr anchor="ctr">
            <a:normAutofit/>
          </a:bodyPr>
          <a:lstStyle/>
          <a:p>
            <a:pPr algn="just">
              <a:buFont typeface="Wingdings" panose="05000000000000000000" pitchFamily="2" charset="2"/>
              <a:buChar char="q"/>
            </a:pPr>
            <a:r>
              <a:rPr lang="en-US" sz="1700" dirty="0"/>
              <a:t> </a:t>
            </a:r>
            <a:r>
              <a:rPr lang="en-US" sz="1600" b="1" dirty="0">
                <a:latin typeface="Arial" panose="020B0604020202020204" pitchFamily="34" charset="0"/>
                <a:cs typeface="Arial" panose="020B0604020202020204" pitchFamily="34" charset="0"/>
              </a:rPr>
              <a:t>Purpose FIM Act, 2021 = Long Title</a:t>
            </a:r>
          </a:p>
          <a:p>
            <a:pPr marL="0" indent="0" algn="just">
              <a:buNone/>
            </a:pPr>
            <a:endParaRPr lang="en-US" sz="1600" b="1" dirty="0">
              <a:latin typeface="Arial" panose="020B0604020202020204" pitchFamily="34" charset="0"/>
              <a:cs typeface="Arial" panose="020B0604020202020204" pitchFamily="34" charset="0"/>
            </a:endParaRPr>
          </a:p>
          <a:p>
            <a:pPr marL="360363" indent="-360363" algn="just">
              <a:buNone/>
            </a:pPr>
            <a:r>
              <a:rPr lang="en-US" sz="1600" dirty="0">
                <a:latin typeface="Arial" panose="020B0604020202020204" pitchFamily="34" charset="0"/>
                <a:cs typeface="Arial" panose="020B0604020202020204" pitchFamily="34" charset="0"/>
              </a:rPr>
              <a:t>    </a:t>
            </a:r>
            <a:r>
              <a:rPr lang="en-US" sz="1600" i="1" dirty="0">
                <a:latin typeface="Arial" panose="020B0604020202020204" pitchFamily="34" charset="0"/>
                <a:cs typeface="Arial" panose="020B0604020202020204" pitchFamily="34" charset="0"/>
              </a:rPr>
              <a:t>“To </a:t>
            </a:r>
            <a:r>
              <a:rPr lang="en-US" sz="1600" b="1" i="1" dirty="0">
                <a:latin typeface="Arial" panose="020B0604020202020204" pitchFamily="34" charset="0"/>
                <a:cs typeface="Arial" panose="020B0604020202020204" pitchFamily="34" charset="0"/>
              </a:rPr>
              <a:t>consolidate and harmonize </a:t>
            </a:r>
            <a:r>
              <a:rPr lang="en-US" sz="1600" i="1" dirty="0">
                <a:latin typeface="Arial" panose="020B0604020202020204" pitchFamily="34" charset="0"/>
                <a:cs typeface="Arial" panose="020B0604020202020204" pitchFamily="34" charset="0"/>
              </a:rPr>
              <a:t>the laws regulating financial institutions, financial intermediaries and financial markets in Namibia, and to provide for incidental matters”.</a:t>
            </a:r>
          </a:p>
          <a:p>
            <a:pPr marL="265113" indent="-265113" algn="just">
              <a:buNone/>
            </a:pPr>
            <a:r>
              <a:rPr lang="en-US" sz="1600" i="1" dirty="0">
                <a:latin typeface="Arial" panose="020B0604020202020204" pitchFamily="34" charset="0"/>
                <a:cs typeface="Arial" panose="020B0604020202020204" pitchFamily="34" charset="0"/>
              </a:rPr>
              <a:t>     </a:t>
            </a:r>
            <a:r>
              <a:rPr lang="en-US" sz="1600" b="1" dirty="0">
                <a:latin typeface="Arial" panose="020B0604020202020204" pitchFamily="34" charset="0"/>
                <a:cs typeface="Arial" panose="020B0604020202020204" pitchFamily="34" charset="0"/>
              </a:rPr>
              <a:t>Consolidation </a:t>
            </a:r>
            <a:r>
              <a:rPr lang="en-US" sz="1600" dirty="0">
                <a:latin typeface="Arial" panose="020B0604020202020204" pitchFamily="34" charset="0"/>
                <a:cs typeface="Arial" panose="020B0604020202020204" pitchFamily="34" charset="0"/>
              </a:rPr>
              <a:t>= draw together different enactments on a topic into a single Act. The Act replaces provisions in different Acts.</a:t>
            </a:r>
          </a:p>
          <a:p>
            <a:pPr marL="360363" indent="-360363" algn="just">
              <a:buNone/>
            </a:pPr>
            <a:endParaRPr lang="en-US" sz="1600" dirty="0">
              <a:latin typeface="Arial" panose="020B0604020202020204" pitchFamily="34" charset="0"/>
              <a:cs typeface="Arial" panose="020B0604020202020204" pitchFamily="34" charset="0"/>
            </a:endParaRPr>
          </a:p>
          <a:p>
            <a:pPr algn="just">
              <a:buFont typeface="Wingdings" panose="05000000000000000000" pitchFamily="2" charset="2"/>
              <a:buChar char="q"/>
            </a:pPr>
            <a:r>
              <a:rPr lang="en-US" sz="1600" dirty="0">
                <a:latin typeface="Arial" panose="020B0604020202020204" pitchFamily="34" charset="0"/>
                <a:cs typeface="Arial" panose="020B0604020202020204" pitchFamily="34" charset="0"/>
              </a:rPr>
              <a:t> </a:t>
            </a:r>
            <a:r>
              <a:rPr lang="en-US" sz="1600" b="1" dirty="0">
                <a:latin typeface="Arial" panose="020B0604020202020204" pitchFamily="34" charset="0"/>
                <a:cs typeface="Arial" panose="020B0604020202020204" pitchFamily="34" charset="0"/>
              </a:rPr>
              <a:t>Section 467: Repeal and amendment of laws</a:t>
            </a:r>
          </a:p>
          <a:p>
            <a:pPr marL="0" indent="0" algn="just">
              <a:buNone/>
            </a:pPr>
            <a:endParaRPr lang="en-US" sz="1600" b="1" dirty="0">
              <a:latin typeface="Arial" panose="020B0604020202020204" pitchFamily="34" charset="0"/>
              <a:cs typeface="Arial" panose="020B0604020202020204" pitchFamily="34" charset="0"/>
            </a:endParaRPr>
          </a:p>
          <a:p>
            <a:pPr marL="0" indent="0" algn="just">
              <a:buNone/>
            </a:pPr>
            <a:r>
              <a:rPr lang="en-US" sz="1600" i="1" dirty="0">
                <a:latin typeface="Arial" panose="020B0604020202020204" pitchFamily="34" charset="0"/>
                <a:cs typeface="Arial" panose="020B0604020202020204" pitchFamily="34" charset="0"/>
              </a:rPr>
              <a:t>“(1) The laws set out in Schedule 2 are </a:t>
            </a:r>
            <a:r>
              <a:rPr lang="en-US" sz="1600" b="1" i="1" u="sng" dirty="0">
                <a:latin typeface="Arial" panose="020B0604020202020204" pitchFamily="34" charset="0"/>
                <a:cs typeface="Arial" panose="020B0604020202020204" pitchFamily="34" charset="0"/>
              </a:rPr>
              <a:t>repealed or amended </a:t>
            </a:r>
            <a:r>
              <a:rPr lang="en-US" sz="1600" i="1" dirty="0">
                <a:latin typeface="Arial" panose="020B0604020202020204" pitchFamily="34" charset="0"/>
                <a:cs typeface="Arial" panose="020B0604020202020204" pitchFamily="34" charset="0"/>
              </a:rPr>
              <a:t>to the extent set out in that Schedule”. </a:t>
            </a:r>
          </a:p>
          <a:p>
            <a:pPr marL="0" indent="0" algn="just">
              <a:buNone/>
            </a:pPr>
            <a:endParaRPr lang="en-US" sz="1600" dirty="0">
              <a:latin typeface="Arial" panose="020B0604020202020204" pitchFamily="34" charset="0"/>
              <a:cs typeface="Arial" panose="020B0604020202020204" pitchFamily="34" charset="0"/>
            </a:endParaRPr>
          </a:p>
          <a:p>
            <a:pPr marL="0" indent="0" algn="just">
              <a:buNone/>
            </a:pPr>
            <a:r>
              <a:rPr lang="en-US" sz="1600" b="1" dirty="0">
                <a:latin typeface="Arial" panose="020B0604020202020204" pitchFamily="34" charset="0"/>
                <a:cs typeface="Arial" panose="020B0604020202020204" pitchFamily="34" charset="0"/>
              </a:rPr>
              <a:t>Repeal </a:t>
            </a:r>
            <a:r>
              <a:rPr lang="en-US" sz="1600" dirty="0">
                <a:latin typeface="Arial" panose="020B0604020202020204" pitchFamily="34" charset="0"/>
                <a:cs typeface="Arial" panose="020B0604020202020204" pitchFamily="34" charset="0"/>
              </a:rPr>
              <a:t>= </a:t>
            </a:r>
            <a:r>
              <a:rPr lang="en-US" sz="1600" b="0" i="0" dirty="0">
                <a:effectLst/>
                <a:latin typeface="Arial" panose="020B0604020202020204" pitchFamily="34" charset="0"/>
                <a:cs typeface="Arial" panose="020B0604020202020204" pitchFamily="34" charset="0"/>
              </a:rPr>
              <a:t>means to revoke or rescind, by a subsequent Act passed by Legislature.</a:t>
            </a:r>
          </a:p>
          <a:p>
            <a:pPr marL="0" indent="0" algn="just">
              <a:buNone/>
            </a:pPr>
            <a:r>
              <a:rPr lang="en-US" sz="1600" b="0" i="0" dirty="0">
                <a:effectLst/>
                <a:latin typeface="Arial" panose="020B0604020202020204" pitchFamily="34" charset="0"/>
                <a:cs typeface="Arial" panose="020B0604020202020204" pitchFamily="34" charset="0"/>
              </a:rPr>
              <a:t> </a:t>
            </a:r>
          </a:p>
          <a:p>
            <a:pPr marL="0" indent="0" algn="just">
              <a:buNone/>
            </a:pPr>
            <a:r>
              <a:rPr lang="en-US" sz="1600" b="1" dirty="0">
                <a:latin typeface="Arial" panose="020B0604020202020204" pitchFamily="34" charset="0"/>
                <a:cs typeface="Arial" panose="020B0604020202020204" pitchFamily="34" charset="0"/>
              </a:rPr>
              <a:t>Amend </a:t>
            </a:r>
            <a:r>
              <a:rPr lang="en-US" sz="1600" dirty="0">
                <a:latin typeface="Arial" panose="020B0604020202020204" pitchFamily="34" charset="0"/>
                <a:cs typeface="Arial" panose="020B0604020202020204" pitchFamily="34" charset="0"/>
              </a:rPr>
              <a:t>= add, delete, substitute a word or text with view to improve existing statute.</a:t>
            </a:r>
            <a:endParaRPr lang="en-NA" sz="1600" dirty="0">
              <a:latin typeface="Arial" panose="020B0604020202020204" pitchFamily="34" charset="0"/>
              <a:cs typeface="Arial" panose="020B0604020202020204" pitchFamily="34" charset="0"/>
            </a:endParaRPr>
          </a:p>
        </p:txBody>
      </p:sp>
      <p:sp>
        <p:nvSpPr>
          <p:cNvPr id="4" name="Date Placeholder 3">
            <a:extLst>
              <a:ext uri="{FF2B5EF4-FFF2-40B4-BE49-F238E27FC236}">
                <a16:creationId xmlns:a16="http://schemas.microsoft.com/office/drawing/2014/main" id="{EDB89CE9-605E-448E-87A6-D00EBEE13E67}"/>
              </a:ext>
            </a:extLst>
          </p:cNvPr>
          <p:cNvSpPr>
            <a:spLocks noGrp="1"/>
          </p:cNvSpPr>
          <p:nvPr>
            <p:ph type="dt" sz="half" idx="10"/>
          </p:nvPr>
        </p:nvSpPr>
        <p:spPr>
          <a:xfrm>
            <a:off x="6727698" y="6455664"/>
            <a:ext cx="2057400" cy="365125"/>
          </a:xfrm>
        </p:spPr>
        <p:txBody>
          <a:bodyPr>
            <a:normAutofit/>
          </a:bodyPr>
          <a:lstStyle/>
          <a:p>
            <a:pPr algn="r">
              <a:spcAft>
                <a:spcPts val="600"/>
              </a:spcAft>
            </a:pPr>
            <a:fld id="{1B974A33-DC99-2E4D-967E-5475EE20C64B}" type="datetime6">
              <a:rPr lang="en-ZA" sz="1000">
                <a:solidFill>
                  <a:schemeClr val="tx1">
                    <a:lumMod val="50000"/>
                    <a:lumOff val="50000"/>
                  </a:schemeClr>
                </a:solidFill>
              </a:rPr>
              <a:pPr algn="r">
                <a:spcAft>
                  <a:spcPts val="600"/>
                </a:spcAft>
              </a:pPr>
              <a:t>November 21</a:t>
            </a:fld>
            <a:endParaRPr lang="en-ZA" sz="1000">
              <a:solidFill>
                <a:schemeClr val="tx1">
                  <a:lumMod val="50000"/>
                  <a:lumOff val="50000"/>
                </a:schemeClr>
              </a:solidFill>
            </a:endParaRPr>
          </a:p>
        </p:txBody>
      </p:sp>
      <p:sp>
        <p:nvSpPr>
          <p:cNvPr id="5" name="Slide Number Placeholder 4">
            <a:extLst>
              <a:ext uri="{FF2B5EF4-FFF2-40B4-BE49-F238E27FC236}">
                <a16:creationId xmlns:a16="http://schemas.microsoft.com/office/drawing/2014/main" id="{BDECFF71-C452-4419-85C6-7C3690D00BE0}"/>
              </a:ext>
            </a:extLst>
          </p:cNvPr>
          <p:cNvSpPr>
            <a:spLocks noGrp="1"/>
          </p:cNvSpPr>
          <p:nvPr>
            <p:ph type="sldNum" sz="quarter" idx="12"/>
          </p:nvPr>
        </p:nvSpPr>
        <p:spPr>
          <a:xfrm>
            <a:off x="8778240" y="6455664"/>
            <a:ext cx="336042" cy="365125"/>
          </a:xfrm>
        </p:spPr>
        <p:txBody>
          <a:bodyPr>
            <a:normAutofit/>
          </a:bodyPr>
          <a:lstStyle/>
          <a:p>
            <a:pPr>
              <a:spcAft>
                <a:spcPts val="600"/>
              </a:spcAft>
            </a:pPr>
            <a:fld id="{269B5004-C664-4CDB-9857-7D0417EE87DF}" type="slidenum">
              <a:rPr lang="en-ZA" sz="1000">
                <a:solidFill>
                  <a:schemeClr val="tx1">
                    <a:lumMod val="50000"/>
                    <a:lumOff val="50000"/>
                  </a:schemeClr>
                </a:solidFill>
              </a:rPr>
              <a:pPr>
                <a:spcAft>
                  <a:spcPts val="600"/>
                </a:spcAft>
              </a:pPr>
              <a:t>9</a:t>
            </a:fld>
            <a:endParaRPr lang="en-ZA" sz="1000">
              <a:solidFill>
                <a:schemeClr val="tx1">
                  <a:lumMod val="50000"/>
                  <a:lumOff val="50000"/>
                </a:schemeClr>
              </a:solidFill>
            </a:endParaRPr>
          </a:p>
        </p:txBody>
      </p:sp>
    </p:spTree>
    <p:extLst>
      <p:ext uri="{BB962C8B-B14F-4D97-AF65-F5344CB8AC3E}">
        <p14:creationId xmlns:p14="http://schemas.microsoft.com/office/powerpoint/2010/main" val="315483636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6945</TotalTime>
  <Words>1081</Words>
  <Application>Microsoft Office PowerPoint</Application>
  <PresentationFormat>On-screen Show (4:3)</PresentationFormat>
  <Paragraphs>132</Paragraphs>
  <Slides>11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Calibri Light</vt:lpstr>
      <vt:lpstr>Wingdings</vt:lpstr>
      <vt:lpstr>Office Theme</vt:lpstr>
      <vt:lpstr>Namibian Association of Medical Aid Funds </vt:lpstr>
      <vt:lpstr>PRESENTATION OUTLINE</vt:lpstr>
      <vt:lpstr> ABOUT NAMAF</vt:lpstr>
      <vt:lpstr> GOVERNANCE  OF  NAMAF</vt:lpstr>
      <vt:lpstr>POWERS OF NAMAF</vt:lpstr>
      <vt:lpstr>WHAT MATTERS AFFECTS MEMBERS/MAFs?</vt:lpstr>
      <vt:lpstr>WHAT WE ARE DOING TO ACHIEVE MANDATE –  FUNCTIONING OF FUNDS</vt:lpstr>
      <vt:lpstr>STATUTORY DEVELOPMENT</vt:lpstr>
      <vt:lpstr>Is the Medical Aid Funds Act, 1995 repealed by the FIM Act, 2021?</vt:lpstr>
      <vt:lpstr>SCHEDULE 2: LAWS REPEALED  OR AMENDENDED</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Johann van Zyl</dc:creator>
  <cp:lastModifiedBy>Brian Chaka</cp:lastModifiedBy>
  <cp:revision>286</cp:revision>
  <cp:lastPrinted>2021-11-18T14:09:16Z</cp:lastPrinted>
  <dcterms:created xsi:type="dcterms:W3CDTF">2013-07-04T12:52:18Z</dcterms:created>
  <dcterms:modified xsi:type="dcterms:W3CDTF">2021-11-19T06:02:03Z</dcterms:modified>
</cp:coreProperties>
</file>