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72" r:id="rId11"/>
    <p:sldId id="273" r:id="rId12"/>
    <p:sldId id="274" r:id="rId13"/>
    <p:sldId id="275" r:id="rId14"/>
    <p:sldId id="276" r:id="rId15"/>
    <p:sldId id="266" r:id="rId16"/>
    <p:sldId id="267" r:id="rId17"/>
    <p:sldId id="268" r:id="rId18"/>
    <p:sldId id="269" r:id="rId19"/>
    <p:sldId id="277" r:id="rId2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F3CEC-E153-4DE3-8D81-25AF5B3FA9D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C97C-65FC-4468-AC8A-4D87BD62A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2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49A7F-A06D-44F0-8E64-23259444D552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11333-DF3B-42BF-81BC-D75C8A497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4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11333-DF3B-42BF-81BC-D75C8A4976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93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4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6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2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7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2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9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8DBDA-7B8A-43E2-B74D-B241E5234989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534B-F131-481A-9B05-8F5370C88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8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2273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NAMAF TRUSTEE TRAINING </a:t>
            </a:r>
            <a:br>
              <a:rPr lang="en-US" sz="4000" b="1" dirty="0" smtClean="0"/>
            </a:br>
            <a:r>
              <a:rPr lang="en-US" sz="4000" b="1" dirty="0" smtClean="0"/>
              <a:t>21 JULY 2018</a:t>
            </a:r>
            <a:br>
              <a:rPr lang="en-US" sz="4000" b="1" dirty="0" smtClean="0"/>
            </a:br>
            <a:r>
              <a:rPr lang="en-US" sz="4000" b="1" dirty="0" smtClean="0"/>
              <a:t>FINANCIAL MANAGEMENT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Koos Du Toit CA (Nam) CA (SA)</a:t>
            </a:r>
            <a:br>
              <a:rPr lang="en-US" sz="4000" b="1" dirty="0" smtClean="0"/>
            </a:br>
            <a:r>
              <a:rPr lang="en-US" sz="4000" b="1" dirty="0" smtClean="0"/>
              <a:t>Financial Director Paramount Healthcare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endParaRPr lang="en-US" sz="1400" dirty="0"/>
          </a:p>
        </p:txBody>
      </p:sp>
      <p:pic>
        <p:nvPicPr>
          <p:cNvPr id="3" name="Picture 2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8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/>
              <a:t>BALANCE SHEET – IMPORTANT NOTES	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308101"/>
            <a:ext cx="10274300" cy="453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INVESTMENTS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Should be invested in terms of an investment policy (Read it and understand it, you are accountable).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Must comply with Statutory (prescribed) Investment Rules</a:t>
            </a:r>
          </a:p>
          <a:p>
            <a:pPr marL="0" indent="0">
              <a:buNone/>
            </a:pPr>
            <a:r>
              <a:rPr lang="en-US" sz="3200" dirty="0" smtClean="0"/>
              <a:t>	(2.1)  Only specific types of assets.</a:t>
            </a:r>
          </a:p>
          <a:p>
            <a:pPr marL="0" indent="0">
              <a:buNone/>
            </a:pPr>
            <a:r>
              <a:rPr lang="en-US" sz="3200" dirty="0" smtClean="0"/>
              <a:t>	(2.2)  Subject to Institution limits.</a:t>
            </a:r>
          </a:p>
          <a:p>
            <a:pPr marL="0" indent="0">
              <a:buNone/>
            </a:pPr>
            <a:r>
              <a:rPr lang="en-US" sz="3200" dirty="0" smtClean="0"/>
              <a:t>	(2.3)  Local vs Foreign assets.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837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/>
              <a:t>BALANCE SHEET – IMPORTANT NOTES	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308101"/>
            <a:ext cx="10274300" cy="4533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smtClean="0"/>
              <a:t>ACCOUNTS RECEIVABLE (DEBTORS)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Contribution arrangements contained in rules of Fund.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In most (?) cases, need to pay in advance.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Therefore should have no debtors!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In practice all funds have debtors:  because </a:t>
            </a:r>
            <a:r>
              <a:rPr lang="en-US" sz="3400" dirty="0" err="1" smtClean="0"/>
              <a:t>eg</a:t>
            </a:r>
            <a:r>
              <a:rPr lang="en-US" sz="3400" dirty="0" smtClean="0"/>
              <a:t>. change of bank accounts </a:t>
            </a:r>
            <a:r>
              <a:rPr lang="en-US" sz="3400" u="sng" dirty="0" smtClean="0"/>
              <a:t>OR</a:t>
            </a:r>
            <a:r>
              <a:rPr lang="en-US" sz="3400" dirty="0"/>
              <a:t> </a:t>
            </a:r>
            <a:r>
              <a:rPr lang="en-US" sz="3400" dirty="0" smtClean="0"/>
              <a:t>CANNOT PAY!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Debtors ageing report is NB!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085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/>
              <a:t>BALANCE SHEET – IMPORTANT NOTES	(3)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25601"/>
            <a:ext cx="10274300" cy="4533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SAVINGS PLAN LIABILITY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 smtClean="0"/>
              <a:t>Money saved by members to cover co-payments.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 smtClean="0"/>
              <a:t>Not part of reserves!!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600" dirty="0" smtClean="0"/>
              <a:t>Frequently funds are separately invested equal to Savings Plan Liability.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5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/>
              <a:t>BALANCE SHEET – IMPORTANT NOTES	(4)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308101"/>
            <a:ext cx="10274300" cy="4533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PROVISION FOR INCURRED BUT NOT REPORTED CLAIMS (IBNR)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Provision for claims that have not yet reached the Fund.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Member or HCP has 4 months after the month of service to submit claim.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Need an actuarial model to project / estimate claims.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Value of IBNR provision changes every month.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/>
              <a:t>Very important calculation.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41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/>
              <a:t>BALANCE SHEET – IMPORTANT NOTES	(5)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308101"/>
            <a:ext cx="10274300" cy="4533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 smtClean="0"/>
              <a:t>CONTRIBUTIONS IN ADVANCE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In theory every member should pay in advance.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/>
              <a:t>S</a:t>
            </a:r>
            <a:r>
              <a:rPr lang="en-US" sz="3400" dirty="0" smtClean="0"/>
              <a:t>o at month end there should be 1 month’s contributions in advance.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/>
              <a:t>M</a:t>
            </a:r>
            <a:r>
              <a:rPr lang="en-US" sz="3400" dirty="0" smtClean="0"/>
              <a:t>onitor the following ratio:  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      </a:t>
            </a:r>
            <a:r>
              <a:rPr lang="en-US" sz="3400" u="sng" dirty="0" smtClean="0"/>
              <a:t>Contributions in Advance</a:t>
            </a:r>
          </a:p>
          <a:p>
            <a:pPr marL="0" indent="0">
              <a:buNone/>
            </a:pPr>
            <a:r>
              <a:rPr lang="en-US" sz="3400" dirty="0"/>
              <a:t>	</a:t>
            </a:r>
            <a:r>
              <a:rPr lang="en-US" sz="3400" dirty="0" smtClean="0"/>
              <a:t>Average Monthly Contributions</a:t>
            </a:r>
          </a:p>
          <a:p>
            <a:pPr marL="0" indent="0">
              <a:buNone/>
            </a:pPr>
            <a:r>
              <a:rPr lang="en-US" sz="3400" dirty="0" smtClean="0"/>
              <a:t>		</a:t>
            </a:r>
            <a:r>
              <a:rPr lang="en-US" sz="3600" dirty="0" smtClean="0"/>
              <a:t>YOU WILL BE SUPRIZED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14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/>
          <a:lstStyle/>
          <a:p>
            <a:r>
              <a:rPr lang="en-US" b="1" dirty="0" smtClean="0"/>
              <a:t>RATIOS – THE REAL 2016 DEAL – OPEN FUNDS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539"/>
            <a:ext cx="10515600" cy="4881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FOR EVERY N$1.00 OF CONTRIBUTION INCOME</a:t>
            </a:r>
          </a:p>
          <a:p>
            <a:r>
              <a:rPr lang="en-US" sz="3000" dirty="0" smtClean="0"/>
              <a:t>Claims took 			88.8 cents</a:t>
            </a:r>
          </a:p>
          <a:p>
            <a:r>
              <a:rPr lang="en-US" sz="3000" dirty="0" smtClean="0"/>
              <a:t>Risk Transfer took 		1.3 cents</a:t>
            </a:r>
          </a:p>
          <a:p>
            <a:r>
              <a:rPr lang="en-US" sz="3000" dirty="0" smtClean="0"/>
              <a:t>Managed Care took 		1.6 cents</a:t>
            </a:r>
          </a:p>
          <a:p>
            <a:r>
              <a:rPr lang="en-US" sz="3000" dirty="0" smtClean="0"/>
              <a:t>Administration took 		7.3 cents</a:t>
            </a:r>
          </a:p>
          <a:p>
            <a:r>
              <a:rPr lang="en-US" sz="3000" dirty="0" smtClean="0"/>
              <a:t>Other Admin costs took 	</a:t>
            </a:r>
            <a:r>
              <a:rPr lang="en-US" sz="3000" u="sng" dirty="0" smtClean="0"/>
              <a:t>1.7</a:t>
            </a:r>
            <a:r>
              <a:rPr lang="en-US" sz="3000" dirty="0" smtClean="0"/>
              <a:t> cents</a:t>
            </a:r>
          </a:p>
          <a:p>
            <a:pPr marL="0" indent="0">
              <a:buNone/>
            </a:pPr>
            <a:r>
              <a:rPr lang="en-US" sz="3000" dirty="0" smtClean="0"/>
              <a:t>TOTAL EXPENSES	          		</a:t>
            </a:r>
            <a:r>
              <a:rPr lang="en-US" sz="3000" u="dbl" dirty="0" smtClean="0"/>
              <a:t>100.7   </a:t>
            </a:r>
            <a:r>
              <a:rPr lang="en-US" sz="3000" dirty="0" smtClean="0"/>
              <a:t>(Spent more than received)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b="1" i="1" dirty="0" smtClean="0"/>
              <a:t>SAVED BY OTHER INCOME OF 1.9 CENTS</a:t>
            </a:r>
            <a:endParaRPr lang="en-US" sz="3000" b="1" i="1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2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/>
          <a:lstStyle/>
          <a:p>
            <a:r>
              <a:rPr lang="en-US" b="1" dirty="0" smtClean="0"/>
              <a:t>RATIOS – THE IDEAL PICTURE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FOR EVERY N$1.00 OF CONTRIBUTIONS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Claims (incl. RTA) should get 	85 cents</a:t>
            </a:r>
          </a:p>
          <a:p>
            <a:r>
              <a:rPr lang="en-US" sz="3600" dirty="0" smtClean="0"/>
              <a:t>Admin &amp; Man Care should get 	12 cents</a:t>
            </a:r>
          </a:p>
          <a:p>
            <a:r>
              <a:rPr lang="en-US" sz="3600" dirty="0" smtClean="0"/>
              <a:t>Surplus should be 			       </a:t>
            </a:r>
            <a:r>
              <a:rPr lang="en-US" sz="3600" u="sng" dirty="0" smtClean="0"/>
              <a:t>    3 cents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               </a:t>
            </a:r>
            <a:r>
              <a:rPr lang="en-US" sz="3600" u="dbl" dirty="0" smtClean="0"/>
              <a:t>100 cents</a:t>
            </a:r>
            <a:r>
              <a:rPr lang="en-US" sz="3600" dirty="0" smtClean="0"/>
              <a:t>	</a:t>
            </a:r>
          </a:p>
          <a:p>
            <a:pPr marL="0" indent="0">
              <a:buNone/>
            </a:pPr>
            <a:r>
              <a:rPr lang="en-US" sz="3600" dirty="0" smtClean="0"/>
              <a:t>OTHER INCOME IS A BONUS!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2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en-US" b="1" dirty="0" smtClean="0"/>
              <a:t>STATUTORY RESERVE RATIO -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078389"/>
            <a:ext cx="10515600" cy="4906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NAMFISA = Financial Regulator of MAFS</a:t>
            </a:r>
          </a:p>
          <a:p>
            <a:r>
              <a:rPr lang="en-US" sz="3200" dirty="0" smtClean="0"/>
              <a:t>There is no </a:t>
            </a:r>
            <a:r>
              <a:rPr lang="en-US" sz="3200" u="sng" dirty="0" smtClean="0"/>
              <a:t>statutory</a:t>
            </a:r>
            <a:r>
              <a:rPr lang="en-US" sz="3200" dirty="0" smtClean="0"/>
              <a:t> reserve requirement</a:t>
            </a:r>
          </a:p>
          <a:p>
            <a:r>
              <a:rPr lang="en-US" sz="3200" dirty="0" smtClean="0"/>
              <a:t>There is a “preferred Benchmark” of 25%</a:t>
            </a:r>
          </a:p>
          <a:p>
            <a:pPr marL="0" indent="0">
              <a:buNone/>
            </a:pPr>
            <a:r>
              <a:rPr lang="en-US" sz="3200" dirty="0" smtClean="0"/>
              <a:t>CALCULATION:   </a:t>
            </a:r>
            <a:r>
              <a:rPr lang="en-US" sz="3200" u="sng" dirty="0" smtClean="0"/>
              <a:t>Reserves</a:t>
            </a:r>
            <a:r>
              <a:rPr lang="en-US" sz="3200" dirty="0" smtClean="0"/>
              <a:t>____   &gt;25%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         Contributions</a:t>
            </a:r>
          </a:p>
          <a:p>
            <a:r>
              <a:rPr lang="en-US" sz="3200" dirty="0" smtClean="0"/>
              <a:t>Purpose of Reserves?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Shock absorber for bad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Ensure that Fund can pay creditors (largest creditor is IBNR)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89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en-US" b="1" dirty="0" smtClean="0"/>
              <a:t>STATUTORY RESERVE RATIO -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464063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Why compare Reserves to Contributions</a:t>
            </a:r>
          </a:p>
          <a:p>
            <a:r>
              <a:rPr lang="en-US" sz="3600" dirty="0" smtClean="0"/>
              <a:t>Better to compare to Claims?</a:t>
            </a:r>
          </a:p>
          <a:p>
            <a:r>
              <a:rPr lang="en-US" sz="3600" dirty="0" smtClean="0"/>
              <a:t>The “One size fits all ” failing</a:t>
            </a:r>
          </a:p>
          <a:p>
            <a:pPr marL="0" indent="0">
              <a:buNone/>
            </a:pPr>
            <a:r>
              <a:rPr lang="en-US" sz="3600" dirty="0" smtClean="0"/>
              <a:t>	Which fund has more risk:  BIG / SMALL?</a:t>
            </a:r>
          </a:p>
          <a:p>
            <a:r>
              <a:rPr lang="en-US" sz="3600" dirty="0" smtClean="0"/>
              <a:t>Risk mitigation of insurance?</a:t>
            </a:r>
          </a:p>
          <a:p>
            <a:r>
              <a:rPr lang="en-US" sz="3600" dirty="0" smtClean="0"/>
              <a:t>Always playing “catchup”</a:t>
            </a:r>
          </a:p>
          <a:p>
            <a:r>
              <a:rPr lang="en-US" sz="3600" dirty="0" smtClean="0"/>
              <a:t>Why not require reserves = IBNR?</a:t>
            </a:r>
          </a:p>
          <a:p>
            <a:r>
              <a:rPr lang="en-US" sz="3600" dirty="0" smtClean="0"/>
              <a:t>Reserves % should be related to risk.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838198" y="3044190"/>
            <a:ext cx="56388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8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/>
              <a:t>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 smtClean="0"/>
              <a:t>Thank you for </a:t>
            </a:r>
          </a:p>
          <a:p>
            <a:pPr marL="0" indent="0" algn="ctr">
              <a:buNone/>
            </a:pPr>
            <a:r>
              <a:rPr lang="en-US" sz="5400" dirty="0" smtClean="0"/>
              <a:t>your participation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5384800" y="3898900"/>
            <a:ext cx="1244600" cy="1206500"/>
          </a:xfrm>
          <a:prstGeom prst="smileyFac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</p:spPr>
        <p:txBody>
          <a:bodyPr>
            <a:normAutofit/>
          </a:bodyPr>
          <a:lstStyle/>
          <a:p>
            <a:r>
              <a:rPr lang="en-US" b="1" dirty="0" smtClean="0"/>
              <a:t>FINANCIAL MANAGEMENT - 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3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Reading and interpretation of management accounts.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Key financial indicators to be considered by trustees.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Interpretation of profit and loss ratios.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Calculation of reserves / reserve ratios.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Relevant legislative requirements regarding financial aspects.</a:t>
            </a:r>
            <a:endParaRPr lang="en-US" sz="36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8" name="Picture 7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084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500063"/>
            <a:ext cx="11823700" cy="8080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MANAGEMENT ACCOUNTS	 - COMMON CONTENT	     1/5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Income Statement</a:t>
            </a:r>
          </a:p>
          <a:p>
            <a:r>
              <a:rPr lang="en-US" sz="3600" dirty="0" smtClean="0"/>
              <a:t>Balance Sheet</a:t>
            </a:r>
          </a:p>
          <a:p>
            <a:r>
              <a:rPr lang="en-US" sz="3600" dirty="0" smtClean="0"/>
              <a:t>Cash flow statement (?)</a:t>
            </a:r>
          </a:p>
          <a:p>
            <a:r>
              <a:rPr lang="en-US" sz="3600" dirty="0" smtClean="0"/>
              <a:t>Notes explaining certain line items or providing more detail.</a:t>
            </a:r>
            <a:endParaRPr lang="en-US" sz="36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pic>
        <p:nvPicPr>
          <p:cNvPr id="9" name="Picture 8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08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65125"/>
            <a:ext cx="11252200" cy="8794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MANAGEMENT ACCOUNTS – KEY REQUIREMENTS	  2/5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Sufficient but not excessive information</a:t>
            </a:r>
          </a:p>
          <a:p>
            <a:r>
              <a:rPr lang="en-US" sz="3600" dirty="0" smtClean="0"/>
              <a:t>Narrative prepared by Administrator (?)</a:t>
            </a:r>
          </a:p>
          <a:p>
            <a:r>
              <a:rPr lang="en-US" sz="3600" dirty="0" smtClean="0"/>
              <a:t>Timeous VS accurate – a balancing act</a:t>
            </a:r>
          </a:p>
          <a:p>
            <a:r>
              <a:rPr lang="en-US" sz="3600" dirty="0" smtClean="0"/>
              <a:t>Credible – you need to trust the numbers</a:t>
            </a:r>
          </a:p>
          <a:p>
            <a:r>
              <a:rPr lang="en-US" sz="3600" dirty="0" smtClean="0"/>
              <a:t>Consistent – so you can compare month to month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915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335280"/>
            <a:ext cx="11607800" cy="792494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MAN A/Cs – STRUCTURE OF INCOME STATEMENT	3/5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383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dbl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965555"/>
              </p:ext>
            </p:extLst>
          </p:nvPr>
        </p:nvGraphicFramePr>
        <p:xfrm>
          <a:off x="816610" y="1319537"/>
          <a:ext cx="10515600" cy="463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8748"/>
                <a:gridCol w="1306852"/>
              </a:tblGrid>
              <a:tr h="48966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Contributions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AAAA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907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Claims	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(BBB)</a:t>
                      </a:r>
                    </a:p>
                  </a:txBody>
                  <a:tcPr/>
                </a:tc>
              </a:tr>
              <a:tr h="43108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GROSS UNDERWRITING SURPLUS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CCC</a:t>
                      </a:r>
                    </a:p>
                  </a:txBody>
                  <a:tcPr/>
                </a:tc>
              </a:tr>
              <a:tr h="4462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Net Risk Transfer Arrangements (Note 1)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(±DDD)</a:t>
                      </a:r>
                    </a:p>
                  </a:txBody>
                  <a:tcPr/>
                </a:tc>
              </a:tr>
              <a:tr h="35488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Managed Care 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(EEE)</a:t>
                      </a:r>
                    </a:p>
                  </a:txBody>
                  <a:tcPr/>
                </a:tc>
              </a:tr>
              <a:tr h="3701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Administrative</a:t>
                      </a:r>
                      <a:r>
                        <a:rPr lang="en-US" sz="2400" baseline="0" dirty="0" smtClean="0"/>
                        <a:t> expenses (Note 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smtClean="0"/>
                        <a:t>(FFF)</a:t>
                      </a:r>
                    </a:p>
                  </a:txBody>
                  <a:tcPr/>
                </a:tc>
              </a:tr>
              <a:tr h="37012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NET UNDERWRITING SURPLUS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GGGG</a:t>
                      </a:r>
                    </a:p>
                  </a:txBody>
                  <a:tcPr/>
                </a:tc>
              </a:tr>
              <a:tr h="44623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income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smtClean="0">
                          <a:effectLst/>
                        </a:rPr>
                        <a:t>HHH</a:t>
                      </a:r>
                    </a:p>
                  </a:txBody>
                  <a:tcPr/>
                </a:tc>
              </a:tr>
              <a:tr h="385363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NET SURPLUS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dirty="0" smtClean="0"/>
                        <a:t>KKKKK</a:t>
                      </a:r>
                    </a:p>
                  </a:txBody>
                  <a:tcPr/>
                </a:tc>
              </a:tr>
              <a:tr h="48966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v"/>
                      </a:pPr>
                      <a:r>
                        <a:rPr lang="en-US" sz="2400" b="1" dirty="0" smtClean="0"/>
                        <a:t>NB:</a:t>
                      </a:r>
                      <a:r>
                        <a:rPr lang="en-US" sz="2400" b="1" baseline="0" dirty="0" smtClean="0"/>
                        <a:t>  No surplus may ever be paid out!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u="none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0074727" y="2692037"/>
            <a:ext cx="1279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053139" y="4509951"/>
            <a:ext cx="1279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0063933" y="5467479"/>
            <a:ext cx="127907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290957" y="5061857"/>
            <a:ext cx="48986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053138" y="5425208"/>
            <a:ext cx="12790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pic>
        <p:nvPicPr>
          <p:cNvPr id="12" name="Picture 11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684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578485"/>
            <a:ext cx="11258550" cy="1034415"/>
          </a:xfrm>
        </p:spPr>
        <p:txBody>
          <a:bodyPr>
            <a:noAutofit/>
          </a:bodyPr>
          <a:lstStyle/>
          <a:p>
            <a:r>
              <a:rPr lang="en-US" sz="3800" b="1" dirty="0" smtClean="0"/>
              <a:t>MAN A/Cs – NOTE 1 NET </a:t>
            </a:r>
            <a:r>
              <a:rPr lang="en-US" sz="3800" b="1" dirty="0"/>
              <a:t>RISK TRANSFER </a:t>
            </a:r>
            <a:r>
              <a:rPr lang="en-US" sz="3800" b="1" dirty="0" smtClean="0"/>
              <a:t>ARRANGEMENTS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341120"/>
            <a:ext cx="10515600" cy="4617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= INSURANCE ARRANGEMENTS</a:t>
            </a:r>
          </a:p>
          <a:p>
            <a:pPr marL="0" indent="0">
              <a:buNone/>
            </a:pPr>
            <a:r>
              <a:rPr lang="en-US" sz="3600" dirty="0" smtClean="0"/>
              <a:t>Two components:</a:t>
            </a:r>
          </a:p>
          <a:p>
            <a:pPr lvl="2"/>
            <a:r>
              <a:rPr lang="en-US" sz="3600" b="1" dirty="0" smtClean="0"/>
              <a:t>Premiums paid out </a:t>
            </a:r>
            <a:r>
              <a:rPr lang="en-US" sz="3600" dirty="0" smtClean="0"/>
              <a:t>(common types)</a:t>
            </a:r>
            <a:endParaRPr lang="en-US" sz="3600" b="1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600" dirty="0" smtClean="0"/>
              <a:t>Travel insurance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600" dirty="0" smtClean="0"/>
              <a:t>Evacuation insurance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600" dirty="0" smtClean="0"/>
              <a:t>Funeral Cover insurance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600" dirty="0" smtClean="0"/>
              <a:t>Major Medical insurance</a:t>
            </a:r>
            <a:endParaRPr lang="en-US" sz="3600" dirty="0"/>
          </a:p>
          <a:p>
            <a:pPr lvl="2"/>
            <a:r>
              <a:rPr lang="en-US" sz="3600" b="1" dirty="0" smtClean="0"/>
              <a:t>Claims Recovered</a:t>
            </a:r>
            <a:endParaRPr lang="en-US" sz="3600" b="1" dirty="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790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/>
          <a:lstStyle/>
          <a:p>
            <a:r>
              <a:rPr lang="en-US" b="1" dirty="0" smtClean="0"/>
              <a:t>MAN A/Cs – NOTE 2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59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ADMINISTRATION EXPENSES (common disclosure)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Three types:  FIXED / PER CAPITA / DISCRETIONARY</a:t>
            </a:r>
          </a:p>
          <a:p>
            <a:pPr>
              <a:buFontTx/>
              <a:buChar char="-"/>
            </a:pPr>
            <a:r>
              <a:rPr lang="en-US" sz="3200" dirty="0" smtClean="0"/>
              <a:t>Actuarial &amp; Audit						AAAA</a:t>
            </a:r>
          </a:p>
          <a:p>
            <a:pPr>
              <a:buFontTx/>
              <a:buChar char="-"/>
            </a:pPr>
            <a:r>
              <a:rPr lang="en-US" sz="3200" dirty="0"/>
              <a:t>Principal Officer (Remuneration &amp; Office)	</a:t>
            </a:r>
            <a:r>
              <a:rPr lang="en-US" sz="3200" dirty="0" smtClean="0"/>
              <a:t>	BBBB</a:t>
            </a:r>
            <a:endParaRPr lang="en-US" sz="3200" dirty="0"/>
          </a:p>
          <a:p>
            <a:pPr>
              <a:buFontTx/>
              <a:buChar char="-"/>
            </a:pPr>
            <a:r>
              <a:rPr lang="en-US" sz="3200" dirty="0" smtClean="0"/>
              <a:t>Administration fees						CCCC</a:t>
            </a:r>
          </a:p>
          <a:p>
            <a:pPr>
              <a:buFontTx/>
              <a:buChar char="-"/>
            </a:pPr>
            <a:r>
              <a:rPr lang="en-US" sz="3200" dirty="0" smtClean="0"/>
              <a:t>Namfisa / Namaf / BHF fees				DDDD</a:t>
            </a:r>
          </a:p>
          <a:p>
            <a:pPr>
              <a:buFontTx/>
              <a:buChar char="-"/>
            </a:pPr>
            <a:r>
              <a:rPr lang="en-US" sz="3200" dirty="0" smtClean="0"/>
              <a:t>Marketing							EEEE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6" name="Picture 5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49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/>
          <a:lstStyle/>
          <a:p>
            <a:r>
              <a:rPr lang="en-US" b="1" dirty="0" smtClean="0"/>
              <a:t>KEY RATIOS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6000"/>
            <a:ext cx="10515600" cy="4729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THE BIG QUESTION:  How many cents out of every contribution dollar goes for medical treatment?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3200" dirty="0" smtClean="0"/>
              <a:t>	CLAIMS RATIO = </a:t>
            </a:r>
            <a:r>
              <a:rPr lang="en-US" sz="3200" dirty="0"/>
              <a:t>	</a:t>
            </a:r>
            <a:r>
              <a:rPr lang="en-US" sz="3200" dirty="0" smtClean="0"/>
              <a:t>	       		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SECOND QUESTION:</a:t>
            </a:r>
          </a:p>
          <a:p>
            <a:pPr marL="0" indent="0">
              <a:buNone/>
            </a:pPr>
            <a:r>
              <a:rPr lang="en-US" sz="3200" dirty="0" smtClean="0"/>
              <a:t>What should be included in Claims?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3200" dirty="0" smtClean="0"/>
              <a:t>	Claims + Risk Transfer Costs (all non-admin costs) 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041400" y="2397097"/>
            <a:ext cx="508000" cy="308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041400" y="4965700"/>
            <a:ext cx="508000" cy="330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641850" y="1516380"/>
            <a:ext cx="3619500" cy="207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u="sng" dirty="0">
                <a:solidFill>
                  <a:schemeClr val="tx1"/>
                </a:solidFill>
              </a:rPr>
              <a:t>CLAIMS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CONTRIBUTIONS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4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365125"/>
            <a:ext cx="11417300" cy="473075"/>
          </a:xfrm>
        </p:spPr>
        <p:txBody>
          <a:bodyPr>
            <a:noAutofit/>
          </a:bodyPr>
          <a:lstStyle/>
          <a:p>
            <a:r>
              <a:rPr lang="en-US" sz="500" b="1" dirty="0" smtClean="0"/>
              <a:t/>
            </a:r>
            <a:br>
              <a:rPr lang="en-US" sz="500" b="1" dirty="0" smtClean="0"/>
            </a:br>
            <a:r>
              <a:rPr lang="en-US" sz="500" b="1" dirty="0"/>
              <a:t/>
            </a:r>
            <a:br>
              <a:rPr lang="en-US" sz="500" b="1" dirty="0"/>
            </a:br>
            <a:r>
              <a:rPr lang="en-US" sz="500" b="1" dirty="0" smtClean="0"/>
              <a:t/>
            </a:r>
            <a:br>
              <a:rPr lang="en-US" sz="500" b="1" dirty="0" smtClean="0"/>
            </a:br>
            <a:r>
              <a:rPr lang="en-US" sz="500" b="1" dirty="0"/>
              <a:t/>
            </a:r>
            <a:br>
              <a:rPr lang="en-US" sz="500" b="1" dirty="0"/>
            </a:br>
            <a:r>
              <a:rPr lang="en-US" sz="500" b="1" dirty="0" smtClean="0"/>
              <a:t/>
            </a:r>
            <a:br>
              <a:rPr lang="en-US" sz="500" b="1" dirty="0" smtClean="0"/>
            </a:br>
            <a:r>
              <a:rPr lang="en-US" sz="3500" b="1" dirty="0" smtClean="0"/>
              <a:t>MAN A/Cs – BALANCE SHEET STRUCTURE    4/5	</a:t>
            </a:r>
            <a:r>
              <a:rPr lang="en-US" sz="3000" b="1" dirty="0" smtClean="0"/>
              <a:t>		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925781"/>
              </p:ext>
            </p:extLst>
          </p:nvPr>
        </p:nvGraphicFramePr>
        <p:xfrm>
          <a:off x="838200" y="1054100"/>
          <a:ext cx="99822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1100"/>
                <a:gridCol w="4991100"/>
              </a:tblGrid>
              <a:tr h="501343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ASSETS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EQUITY + LIABILITIES</a:t>
                      </a:r>
                      <a:endParaRPr lang="en-US" sz="3000" dirty="0"/>
                    </a:p>
                  </a:txBody>
                  <a:tcPr/>
                </a:tc>
              </a:tr>
              <a:tr h="3843633"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Non-Current Assets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3000" baseline="0" dirty="0" smtClean="0"/>
                        <a:t>Fixed Assets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3000" baseline="0" dirty="0" smtClean="0"/>
                        <a:t>Investments (1)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3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3000" b="1" baseline="0" dirty="0" smtClean="0"/>
                        <a:t>Current Assets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3000" baseline="0" dirty="0" smtClean="0"/>
                        <a:t>Accounts Receivable (2)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3000" baseline="0" dirty="0" smtClean="0"/>
                        <a:t>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="1" dirty="0" smtClean="0"/>
                        <a:t>Reserves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smtClean="0"/>
                        <a:t>Non-Current</a:t>
                      </a:r>
                      <a:r>
                        <a:rPr lang="en-US" sz="3000" b="1" baseline="0" dirty="0" smtClean="0"/>
                        <a:t> liabilities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Savings Plan (3)</a:t>
                      </a:r>
                    </a:p>
                    <a:p>
                      <a:endParaRPr lang="en-US" sz="3000" baseline="0" dirty="0" smtClean="0"/>
                    </a:p>
                    <a:p>
                      <a:r>
                        <a:rPr lang="en-US" sz="3000" b="1" baseline="0" dirty="0" smtClean="0"/>
                        <a:t>Current Liabilities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3000" baseline="0" dirty="0" smtClean="0"/>
                        <a:t>IBNR (4)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3000" baseline="0" dirty="0" smtClean="0"/>
                        <a:t>Accounts payable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3000" baseline="0" dirty="0" smtClean="0"/>
                        <a:t>Contributions in advance (5)</a:t>
                      </a:r>
                      <a:endParaRPr lang="en-US" sz="3000" dirty="0"/>
                    </a:p>
                  </a:txBody>
                  <a:tcPr/>
                </a:tc>
              </a:tr>
              <a:tr h="50134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3000" baseline="0" dirty="0" smtClean="0"/>
                        <a:t>TOTAL                                   XXXX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3000" dirty="0" smtClean="0"/>
                        <a:t>TOTAL                                   XXXX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9</a:t>
            </a: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838198" y="6404554"/>
            <a:ext cx="3263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NAMAF TRUSTEE TRAINING 16 AUGUST 2017</a:t>
            </a:r>
            <a:endParaRPr lang="en-US" dirty="0"/>
          </a:p>
        </p:txBody>
      </p:sp>
      <p:pic>
        <p:nvPicPr>
          <p:cNvPr id="8" name="Picture 7" descr="C:\Users\Design\Desktop\Paramoun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5958840"/>
            <a:ext cx="3806190" cy="762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39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721</Words>
  <Application>Microsoft Office PowerPoint</Application>
  <PresentationFormat>Widescreen</PresentationFormat>
  <Paragraphs>193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NAMAF TRUSTEE TRAINING  21 JULY 2018 FINANCIAL MANAGEMENT  Koos Du Toit CA (Nam) CA (SA) Financial Director Paramount Healthcare   </vt:lpstr>
      <vt:lpstr>FINANCIAL MANAGEMENT - AGENDA</vt:lpstr>
      <vt:lpstr>MANAGEMENT ACCOUNTS  - COMMON CONTENT      1/5</vt:lpstr>
      <vt:lpstr>MANAGEMENT ACCOUNTS – KEY REQUIREMENTS   2/5</vt:lpstr>
      <vt:lpstr>MAN A/Cs – STRUCTURE OF INCOME STATEMENT 3/5</vt:lpstr>
      <vt:lpstr>MAN A/Cs – NOTE 1 NET RISK TRANSFER ARRANGEMENTS </vt:lpstr>
      <vt:lpstr>MAN A/Cs – NOTE 2 </vt:lpstr>
      <vt:lpstr>KEY RATIOS</vt:lpstr>
      <vt:lpstr>     MAN A/Cs – BALANCE SHEET STRUCTURE    4/5   </vt:lpstr>
      <vt:lpstr>BALANCE SHEET – IMPORTANT NOTES (1)</vt:lpstr>
      <vt:lpstr>BALANCE SHEET – IMPORTANT NOTES (2)</vt:lpstr>
      <vt:lpstr>BALANCE SHEET – IMPORTANT NOTES (3)</vt:lpstr>
      <vt:lpstr>BALANCE SHEET – IMPORTANT NOTES (4)</vt:lpstr>
      <vt:lpstr>BALANCE SHEET – IMPORTANT NOTES (5)</vt:lpstr>
      <vt:lpstr>RATIOS – THE REAL 2016 DEAL – OPEN FUNDS</vt:lpstr>
      <vt:lpstr>RATIOS – THE IDEAL PICTURE</vt:lpstr>
      <vt:lpstr>STATUTORY RESERVE RATIO - DEFINITION</vt:lpstr>
      <vt:lpstr>STATUTORY RESERVE RATIO - QUESTIONS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NAMAF TRUSTEE TRAINING 16 AUGUST 2017 FINANCIAL MANAGEMENT  Koos Du Toit CA (Nam) CA (SA) Financial Director Paramount Healthcare</dc:title>
  <dc:creator>Anthea de Klerk</dc:creator>
  <cp:lastModifiedBy>Mickey Erasmus</cp:lastModifiedBy>
  <cp:revision>62</cp:revision>
  <cp:lastPrinted>2018-07-17T08:59:39Z</cp:lastPrinted>
  <dcterms:created xsi:type="dcterms:W3CDTF">2017-08-14T13:29:32Z</dcterms:created>
  <dcterms:modified xsi:type="dcterms:W3CDTF">2018-07-17T13:31:59Z</dcterms:modified>
</cp:coreProperties>
</file>