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5" r:id="rId2"/>
    <p:sldId id="256" r:id="rId3"/>
    <p:sldId id="257" r:id="rId4"/>
    <p:sldId id="258" r:id="rId5"/>
    <p:sldId id="284" r:id="rId6"/>
    <p:sldId id="286" r:id="rId7"/>
    <p:sldId id="283" r:id="rId8"/>
    <p:sldId id="262" r:id="rId9"/>
    <p:sldId id="264" r:id="rId10"/>
    <p:sldId id="268" r:id="rId11"/>
    <p:sldId id="269" r:id="rId12"/>
    <p:sldId id="270" r:id="rId13"/>
    <p:sldId id="275" r:id="rId14"/>
    <p:sldId id="278" r:id="rId15"/>
    <p:sldId id="279" r:id="rId16"/>
    <p:sldId id="280" r:id="rId17"/>
    <p:sldId id="281" r:id="rId18"/>
    <p:sldId id="282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54" d="100"/>
          <a:sy n="54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F40D1-EA90-495B-852C-146D2B402E56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ECFC-C5D0-445F-BF3B-F3BCD07B5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ECFC-C5D0-445F-BF3B-F3BCD07B56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D9CE-9071-4A5E-A798-7AC88FDE3BC7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B4DE-B20A-4B79-9875-F47ACCD2654C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7956-4BBE-4728-807E-8D7FEF655678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B1C6-EDB0-48A6-93CB-273F4795968C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EA17-CDB9-4725-855D-A6909679B1A4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DDBF-D34F-444E-A00B-D88653333340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4073-122E-4B9F-9FA0-553B2F68208B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DD3D-A95C-4EAA-A5F7-097FCF7FB757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4B0F-411A-4569-AD57-8405C4253F10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66AC-F3B5-4B03-8A1B-FA9A23E07704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1094-B033-49D6-B395-E5FA2F5D737B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50810-C0C8-4CC6-B681-AC594AF61357}" type="datetime1">
              <a:rPr lang="en-US" smtClean="0"/>
              <a:pPr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C6A9-17E6-4F9E-A52B-CA9C6BE6D4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en-US" sz="3600" b="1" dirty="0"/>
              <a:t>Sylvia P. Hamata</a:t>
            </a:r>
          </a:p>
          <a:p>
            <a:pPr marL="0" algn="ctr">
              <a:spcBef>
                <a:spcPts val="0"/>
              </a:spcBef>
              <a:buNone/>
            </a:pPr>
            <a:endParaRPr lang="en-US" sz="3600" b="1" dirty="0"/>
          </a:p>
          <a:p>
            <a:pPr marL="0" algn="ctr">
              <a:spcBef>
                <a:spcPts val="0"/>
              </a:spcBef>
              <a:buNone/>
            </a:pPr>
            <a:r>
              <a:rPr lang="en-US" sz="3600" b="1" dirty="0"/>
              <a:t>Manager: Legal Services</a:t>
            </a:r>
          </a:p>
          <a:p>
            <a:pPr marL="0" algn="ctr">
              <a:spcBef>
                <a:spcPts val="0"/>
              </a:spcBef>
              <a:buNone/>
            </a:pPr>
            <a:endParaRPr lang="en-US" sz="3600" b="1" dirty="0"/>
          </a:p>
          <a:p>
            <a:pPr marL="0" algn="ctr">
              <a:spcBef>
                <a:spcPts val="0"/>
              </a:spcBef>
              <a:buNone/>
            </a:pPr>
            <a:r>
              <a:rPr lang="en-US" sz="3600" b="1" dirty="0"/>
              <a:t>Health Professions Councils of Namibia</a:t>
            </a:r>
          </a:p>
          <a:p>
            <a:pPr marL="0" algn="ctr">
              <a:spcBef>
                <a:spcPts val="0"/>
              </a:spcBef>
              <a:buNone/>
            </a:pPr>
            <a:endParaRPr lang="en-US" sz="36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929198"/>
            <a:ext cx="364330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500" b="1" dirty="0"/>
              <a:t>5.  Referral of matter to Council</a:t>
            </a:r>
          </a:p>
          <a:p>
            <a:pPr>
              <a:buFont typeface="Arial" charset="0"/>
              <a:buChar char="•"/>
            </a:pPr>
            <a:endParaRPr lang="en-US" sz="3000" dirty="0"/>
          </a:p>
          <a:p>
            <a:pPr>
              <a:buFont typeface="Arial" charset="0"/>
              <a:buChar char="•"/>
            </a:pPr>
            <a:r>
              <a:rPr lang="en-US" sz="3000" dirty="0"/>
              <a:t>The power to make decisions is vested in the Council.</a:t>
            </a:r>
          </a:p>
          <a:p>
            <a:pPr>
              <a:buFont typeface="Arial" charset="0"/>
              <a:buChar char="•"/>
            </a:pPr>
            <a:endParaRPr lang="en-US" sz="3000" dirty="0"/>
          </a:p>
          <a:p>
            <a:pPr>
              <a:buFont typeface="Arial" charset="0"/>
              <a:buChar char="•"/>
            </a:pPr>
            <a:r>
              <a:rPr lang="en-US" sz="3000" dirty="0"/>
              <a:t>Matters are referred to Council by the Preliminary Investigation Committee to consider the recommendation.</a:t>
            </a:r>
          </a:p>
          <a:p>
            <a:pPr>
              <a:buFont typeface="Arial" charset="0"/>
              <a:buChar char="•"/>
            </a:pPr>
            <a:endParaRPr lang="en-US" sz="3000" dirty="0"/>
          </a:p>
          <a:p>
            <a:pPr>
              <a:buFont typeface="Arial" charset="0"/>
              <a:buChar char="•"/>
            </a:pPr>
            <a:r>
              <a:rPr lang="en-US" sz="3000" dirty="0"/>
              <a:t>Council decides, depending on the recommendation, to close the case or refer the matter to a Professional Conduct Committee for a hearing.</a:t>
            </a:r>
            <a:endParaRPr lang="en-US" sz="2600" dirty="0"/>
          </a:p>
          <a:p>
            <a:pPr>
              <a:spcBef>
                <a:spcPts val="1200"/>
              </a:spcBef>
              <a:buNone/>
            </a:pPr>
            <a:r>
              <a:rPr lang="en-US" sz="10400" dirty="0"/>
              <a:t> </a:t>
            </a:r>
          </a:p>
          <a:p>
            <a:pPr lvl="0">
              <a:buNone/>
            </a:pPr>
            <a:endParaRPr lang="en-US" sz="10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  <a:buNone/>
            </a:pPr>
            <a:r>
              <a:rPr lang="en-US" b="1" dirty="0"/>
              <a:t>6.  Pro-forma Complainant</a:t>
            </a:r>
          </a:p>
          <a:p>
            <a:pPr lvl="0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lvl="0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Appointed by the Council.</a:t>
            </a:r>
          </a:p>
          <a:p>
            <a:pPr lvl="0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A legal practitioner.</a:t>
            </a:r>
          </a:p>
          <a:p>
            <a:pPr lvl="0">
              <a:spcBef>
                <a:spcPts val="1200"/>
              </a:spcBef>
              <a:buNone/>
            </a:pPr>
            <a:endParaRPr lang="en-US" sz="2800" dirty="0"/>
          </a:p>
          <a:p>
            <a:pPr lvl="0">
              <a:spcBef>
                <a:spcPts val="1200"/>
              </a:spcBef>
              <a:buNone/>
            </a:pPr>
            <a:r>
              <a:rPr lang="en-US" sz="2800" b="1" i="1" dirty="0"/>
              <a:t>Duties: </a:t>
            </a:r>
          </a:p>
          <a:p>
            <a:pPr lvl="0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Drawing up of charges against a practitioner.</a:t>
            </a:r>
          </a:p>
          <a:p>
            <a:pPr lvl="0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Prosecute the practitioner on behalf of the Council by presenting evidence against a practitioner charged.</a:t>
            </a:r>
          </a:p>
          <a:p>
            <a:pPr lvl="0">
              <a:spcBef>
                <a:spcPts val="1200"/>
              </a:spcBef>
              <a:buNone/>
            </a:pPr>
            <a:endParaRPr lang="en-US" sz="9600" dirty="0"/>
          </a:p>
          <a:p>
            <a:pPr lvl="0">
              <a:spcBef>
                <a:spcPts val="1200"/>
              </a:spcBef>
              <a:buNone/>
            </a:pPr>
            <a:endParaRPr lang="en-US" sz="9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465138" indent="-465138" algn="ctr">
              <a:spcBef>
                <a:spcPts val="1200"/>
              </a:spcBef>
              <a:buNone/>
            </a:pPr>
            <a:r>
              <a:rPr lang="en-US" b="1" dirty="0"/>
              <a:t>7</a:t>
            </a:r>
            <a:r>
              <a:rPr lang="en-US" sz="5800" b="1" dirty="0"/>
              <a:t>.  </a:t>
            </a:r>
            <a:r>
              <a:rPr lang="en-US" b="1" dirty="0"/>
              <a:t>Professional Conduct Inquiry</a:t>
            </a:r>
            <a:endParaRPr lang="en-US" sz="5800" b="1" dirty="0"/>
          </a:p>
          <a:p>
            <a:pPr marL="465138" indent="-465138">
              <a:spcBef>
                <a:spcPts val="1200"/>
              </a:spcBef>
              <a:buFont typeface="Arial" charset="0"/>
              <a:buChar char="•"/>
            </a:pPr>
            <a:endParaRPr lang="en-US" dirty="0"/>
          </a:p>
          <a:p>
            <a:pPr marL="465138" indent="-465138">
              <a:spcBef>
                <a:spcPts val="1200"/>
              </a:spcBef>
              <a:buFont typeface="Arial" charset="0"/>
              <a:buChar char="•"/>
            </a:pPr>
            <a:r>
              <a:rPr lang="en-US" dirty="0"/>
              <a:t>Hear evidence from pro-forma complainant and practitioner charged/ legal representative.</a:t>
            </a:r>
          </a:p>
          <a:p>
            <a:pPr marL="465138" indent="-465138">
              <a:spcBef>
                <a:spcPts val="1200"/>
              </a:spcBef>
              <a:buFont typeface="Arial" charset="0"/>
              <a:buChar char="•"/>
            </a:pPr>
            <a:endParaRPr lang="en-US" dirty="0"/>
          </a:p>
          <a:p>
            <a:pPr marL="465138" indent="-465138">
              <a:spcBef>
                <a:spcPts val="1200"/>
              </a:spcBef>
              <a:buFont typeface="Arial" charset="0"/>
              <a:buChar char="•"/>
            </a:pPr>
            <a:r>
              <a:rPr lang="en-US" dirty="0"/>
              <a:t>Make a finding based on evidence presented.</a:t>
            </a:r>
          </a:p>
          <a:p>
            <a:pPr marL="465138" indent="-465138">
              <a:spcBef>
                <a:spcPts val="1200"/>
              </a:spcBef>
              <a:buFont typeface="Arial" charset="0"/>
              <a:buChar char="•"/>
            </a:pPr>
            <a:endParaRPr lang="en-US" dirty="0"/>
          </a:p>
          <a:p>
            <a:pPr marL="465138" indent="-465138">
              <a:spcBef>
                <a:spcPts val="1200"/>
              </a:spcBef>
              <a:buFont typeface="Arial" charset="0"/>
              <a:buChar char="•"/>
            </a:pPr>
            <a:r>
              <a:rPr lang="en-US" dirty="0"/>
              <a:t>Present its findings  and recommendations to Council for a decision.</a:t>
            </a:r>
            <a:endParaRPr lang="en-US" sz="500" dirty="0"/>
          </a:p>
          <a:p>
            <a:pPr>
              <a:buNone/>
            </a:pPr>
            <a:r>
              <a:rPr lang="en-US" sz="7400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65138" lvl="0" indent="-465138">
              <a:spcBef>
                <a:spcPts val="1200"/>
              </a:spcBef>
              <a:buNone/>
            </a:pPr>
            <a:r>
              <a:rPr lang="en-US" b="1" dirty="0"/>
              <a:t>8. Penalties that may be imposed in terms of the Act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A reprimand;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Suspension from practicing the profession for a period of time. This suspension may be suspended with conditions.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Removal from the register;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Payment of a fine not exceeding the prescribed amount.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65138" lvl="0" indent="-465138" algn="ctr">
              <a:spcBef>
                <a:spcPts val="1200"/>
              </a:spcBef>
              <a:buNone/>
            </a:pPr>
            <a:r>
              <a:rPr lang="en-US" b="1" dirty="0"/>
              <a:t>9.  Appeal Committee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Any person aggrieved by findings or decision of the Council may lodge an appeal with the Committee within </a:t>
            </a:r>
            <a:r>
              <a:rPr lang="en-US" sz="2800" b="1" dirty="0"/>
              <a:t>30 days </a:t>
            </a:r>
            <a:r>
              <a:rPr lang="en-US" sz="2800" dirty="0"/>
              <a:t>of being notified of the findings of the Council.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The committee hears the appeal by considering the records of the proceedings at the professional conduct inquiry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The committee is independent in making decisions.  Council is usually notified of its findings for information purposes.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If the practitioner is not satisfied with the outcome of the appeal then he/she may approach the High Court for relief.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65138" lvl="0" indent="-465138" algn="ctr">
              <a:spcBef>
                <a:spcPts val="1200"/>
              </a:spcBef>
              <a:buNone/>
            </a:pPr>
            <a:r>
              <a:rPr lang="en-US" b="1" dirty="0"/>
              <a:t>10.  Information Sharing 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Information at the investigation stage  are treated with confidentiality , unless consent is obtained or necessary for investigation.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Inquiries are open to public.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Outcome of inquiries are communicated to employers of practitioners, especially the State.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There is no link to any institution to which Council is under obligation to  report  outcome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65138" lvl="0" indent="-465138" algn="ctr">
              <a:spcBef>
                <a:spcPts val="1200"/>
              </a:spcBef>
              <a:buNone/>
            </a:pPr>
            <a:r>
              <a:rPr lang="en-US" b="1" dirty="0"/>
              <a:t>11.  Investigation on matters relating to fees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The Acts require that a practitioner should inform a patient about the fee to be charged for the service.  There should be an agreement/consensus.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The mandate of Councils go as far as playing a mediator between a patient and a practitioner in case a dispute  arises in respect of fees to be paid for services rendered.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Councils have not set fee tariffs.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65138" lvl="0" indent="-465138" algn="ctr">
              <a:spcBef>
                <a:spcPts val="1200"/>
              </a:spcBef>
              <a:buNone/>
            </a:pPr>
            <a:r>
              <a:rPr lang="en-US" b="1" dirty="0"/>
              <a:t>12.  Challenges  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Delays in obtaining  information  i.e. hospital records.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Cooperation of  practitioners involved in investigation.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Limited funds to conduct inquiries.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Lack of expertise or unwillingness  of local expert to assist in investigation i.e. provision of expert opinion.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Legislative provisions – long processes  to finalize a ma</a:t>
            </a:r>
            <a:r>
              <a:rPr lang="en-US" sz="2400" dirty="0"/>
              <a:t>tters.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65138" lvl="0" indent="-465138" algn="ctr">
              <a:spcBef>
                <a:spcPts val="1200"/>
              </a:spcBef>
              <a:buNone/>
            </a:pPr>
            <a:r>
              <a:rPr lang="en-US" b="1" dirty="0"/>
              <a:t>13. Linkage with other Institutions</a:t>
            </a:r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Any person may lay a complaint.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Sharing of information on issues that may amount to unprofessional conduct.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8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r>
              <a:rPr lang="en-US" sz="2800" dirty="0"/>
              <a:t>Sharing of actions taken by other institutions in relation to the practice of a practitioner. Although such actions may not automatically translate into unprofessional conduct, can assist in other dealings of a Council with the professional involved.</a:t>
            </a:r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None/>
            </a:pPr>
            <a:endParaRPr lang="en-US" sz="2400" dirty="0"/>
          </a:p>
          <a:p>
            <a:pPr marL="465138" lvl="0" indent="-465138">
              <a:spcBef>
                <a:spcPts val="1200"/>
              </a:spcBef>
              <a:buFont typeface="Arial" charset="0"/>
              <a:buChar char="•"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ctr">
              <a:lnSpc>
                <a:spcPct val="300000"/>
              </a:lnSpc>
              <a:buNone/>
            </a:pPr>
            <a:r>
              <a:rPr lang="en-US" sz="6000" b="1" dirty="0"/>
              <a:t>THANK YOU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724400"/>
            <a:ext cx="364330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INTRODUCTION</a:t>
            </a:r>
          </a:p>
          <a:p>
            <a:endParaRPr lang="en-US" b="1" u="sng" dirty="0">
              <a:solidFill>
                <a:schemeClr val="tx1"/>
              </a:solidFill>
            </a:endParaRPr>
          </a:p>
          <a:p>
            <a:pPr marL="465138" indent="-465138" algn="l"/>
            <a:r>
              <a:rPr lang="en-US" sz="3400" b="1" dirty="0">
                <a:solidFill>
                  <a:schemeClr val="tx1"/>
                </a:solidFill>
              </a:rPr>
              <a:t>Health Professions Councils</a:t>
            </a:r>
          </a:p>
          <a:p>
            <a:pPr marL="465138" indent="-465138" algn="l"/>
            <a:endParaRPr lang="en-US" sz="3400" dirty="0">
              <a:solidFill>
                <a:schemeClr val="tx1"/>
              </a:solidFill>
            </a:endParaRPr>
          </a:p>
          <a:p>
            <a:pPr marL="465138" indent="-465138" algn="l">
              <a:buFont typeface="Arial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Medical and Dental Council ( Act 10 of 2004)</a:t>
            </a:r>
          </a:p>
          <a:p>
            <a:pPr marL="465138" indent="-465138" algn="l">
              <a:buFont typeface="Arial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Nursing Council ( Act 8 of 2004)</a:t>
            </a:r>
          </a:p>
          <a:p>
            <a:pPr marL="465138" indent="-465138" algn="l">
              <a:buFont typeface="Arial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Social Work and Psychology Council ( Act 6 of 2004</a:t>
            </a:r>
          </a:p>
          <a:p>
            <a:pPr marL="465138" indent="-465138" algn="l">
              <a:buFont typeface="Arial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Pharmacy Council ( Act 9 of 2004)</a:t>
            </a:r>
          </a:p>
          <a:p>
            <a:pPr marL="465138" indent="-465138" algn="l">
              <a:buFont typeface="Arial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Allied Health Professions Council ( Act 7 of 2004)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MISSION</a:t>
            </a:r>
          </a:p>
          <a:p>
            <a:pPr>
              <a:buNone/>
            </a:pPr>
            <a:r>
              <a:rPr lang="en-US" dirty="0"/>
              <a:t> to protect the public through regulated  education and practice 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Mandate of Councils</a:t>
            </a:r>
          </a:p>
          <a:p>
            <a:pPr>
              <a:buFont typeface="Arial" charset="0"/>
              <a:buChar char="•"/>
            </a:pPr>
            <a:r>
              <a:rPr lang="en-US" dirty="0"/>
              <a:t>Registration of practitioners</a:t>
            </a:r>
          </a:p>
          <a:p>
            <a:pPr>
              <a:buFont typeface="Arial" charset="0"/>
              <a:buChar char="•"/>
            </a:pPr>
            <a:r>
              <a:rPr lang="en-US" dirty="0"/>
              <a:t>Regulation of education offered by health institutions</a:t>
            </a:r>
          </a:p>
          <a:p>
            <a:pPr>
              <a:buFont typeface="Arial" charset="0"/>
              <a:buChar char="•"/>
            </a:pPr>
            <a:r>
              <a:rPr lang="en-US" dirty="0"/>
              <a:t>Regular inspection of training facilities</a:t>
            </a:r>
          </a:p>
          <a:p>
            <a:pPr>
              <a:buFont typeface="Arial" charset="0"/>
              <a:buChar char="•"/>
            </a:pPr>
            <a:r>
              <a:rPr lang="en-US" dirty="0"/>
              <a:t>Regulation of pharmacy practices</a:t>
            </a:r>
          </a:p>
          <a:p>
            <a:pPr>
              <a:buFont typeface="Arial" charset="0"/>
              <a:buChar char="•"/>
            </a:pPr>
            <a:r>
              <a:rPr lang="en-US" dirty="0"/>
              <a:t>Investigation of unprofessional conduct of practitioners 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500" b="1" u="sng" dirty="0"/>
              <a:t>1.  Regulation of Practice of Practitioners</a:t>
            </a:r>
          </a:p>
          <a:p>
            <a:pPr marL="514350" indent="-514350">
              <a:buNone/>
            </a:pPr>
            <a:r>
              <a:rPr lang="en-US" dirty="0"/>
              <a:t> 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sz="3500" dirty="0"/>
          </a:p>
          <a:p>
            <a:pPr marL="514350" indent="-514350">
              <a:buFont typeface="Wingdings" pitchFamily="2" charset="2"/>
              <a:buChar char="§"/>
            </a:pPr>
            <a:r>
              <a:rPr lang="en-US" sz="3500" dirty="0"/>
              <a:t>Scope of practice</a:t>
            </a:r>
          </a:p>
          <a:p>
            <a:pPr marL="514350" indent="-514350">
              <a:buNone/>
            </a:pPr>
            <a:endParaRPr lang="en-US" sz="3500" dirty="0"/>
          </a:p>
          <a:p>
            <a:pPr marL="514350" indent="-514350">
              <a:buFont typeface="Wingdings" pitchFamily="2" charset="2"/>
              <a:buChar char="§"/>
            </a:pPr>
            <a:r>
              <a:rPr lang="en-US" sz="3500" dirty="0"/>
              <a:t>Rules on acts and/or omissions</a:t>
            </a:r>
          </a:p>
          <a:p>
            <a:pPr marL="514350" indent="-514350">
              <a:buNone/>
            </a:pPr>
            <a:endParaRPr lang="en-US" sz="3500" dirty="0"/>
          </a:p>
          <a:p>
            <a:pPr marL="514350" indent="-514350">
              <a:buFont typeface="Wingdings" pitchFamily="2" charset="2"/>
              <a:buChar char="§"/>
            </a:pPr>
            <a:r>
              <a:rPr lang="en-US" sz="3500" dirty="0"/>
              <a:t>Ethical guidelines</a:t>
            </a:r>
            <a:endParaRPr lang="en-US" dirty="0"/>
          </a:p>
          <a:p>
            <a:pPr lvl="1">
              <a:buNone/>
            </a:pPr>
            <a:endParaRPr lang="en-US" sz="74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Arial" charset="0"/>
              <a:buChar char="•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8000" b="1" u="sng" dirty="0"/>
              <a:t>2. What is Unprofessional Conduct?</a:t>
            </a:r>
          </a:p>
          <a:p>
            <a:pPr algn="ctr">
              <a:buNone/>
            </a:pPr>
            <a:endParaRPr lang="en-US" sz="3700" b="1" u="sng" dirty="0"/>
          </a:p>
          <a:p>
            <a:pPr marL="514350" indent="-514350">
              <a:buNone/>
              <a:tabLst>
                <a:tab pos="1949450" algn="l"/>
                <a:tab pos="3259138" algn="l"/>
              </a:tabLst>
            </a:pPr>
            <a:r>
              <a:rPr lang="en-US" sz="4200" dirty="0"/>
              <a:t>	</a:t>
            </a:r>
          </a:p>
          <a:p>
            <a:pPr marL="574675" lvl="5" indent="-574675">
              <a:buFont typeface="Wingdings" pitchFamily="2" charset="2"/>
              <a:buChar char="§"/>
            </a:pPr>
            <a:r>
              <a:rPr lang="en-US" sz="6700" dirty="0"/>
              <a:t>Unprofessional conduct is defined by the Acts to mean:</a:t>
            </a:r>
          </a:p>
          <a:p>
            <a:pPr marL="574675" lvl="5" indent="-574675">
              <a:buFont typeface="Wingdings" pitchFamily="2" charset="2"/>
              <a:buChar char="§"/>
            </a:pPr>
            <a:endParaRPr lang="en-US" sz="6700" dirty="0"/>
          </a:p>
          <a:p>
            <a:pPr marL="574675" lvl="5" indent="-574675">
              <a:buFont typeface="Arial" charset="0"/>
              <a:buChar char="•"/>
            </a:pPr>
            <a:r>
              <a:rPr lang="en-US" sz="6700" dirty="0"/>
              <a:t>Improper or dishonorable</a:t>
            </a:r>
            <a:r>
              <a:rPr lang="en-US" sz="6700" dirty="0">
                <a:solidFill>
                  <a:srgbClr val="FF0000"/>
                </a:solidFill>
              </a:rPr>
              <a:t> </a:t>
            </a:r>
            <a:r>
              <a:rPr lang="en-US" sz="6700" dirty="0"/>
              <a:t>or unworthy conduct, or </a:t>
            </a:r>
          </a:p>
          <a:p>
            <a:pPr marL="574675" lvl="5" indent="-574675">
              <a:buFont typeface="Arial" charset="0"/>
              <a:buChar char="•"/>
            </a:pPr>
            <a:endParaRPr lang="en-US" sz="6700" dirty="0"/>
          </a:p>
          <a:p>
            <a:pPr marL="574675" lvl="5" indent="-574675">
              <a:buFont typeface="Arial" charset="0"/>
              <a:buChar char="•"/>
            </a:pPr>
            <a:r>
              <a:rPr lang="en-US" sz="6700" dirty="0"/>
              <a:t>which is improper or disgraceful or dishonorable or unworthy </a:t>
            </a:r>
            <a:r>
              <a:rPr lang="en-US" sz="6700" u="sng" dirty="0"/>
              <a:t>when </a:t>
            </a:r>
            <a:r>
              <a:rPr lang="en-US" sz="6700" dirty="0"/>
              <a:t>regards is had to the profession of the registered person, </a:t>
            </a:r>
          </a:p>
          <a:p>
            <a:pPr marL="574675" lvl="5" indent="-574675">
              <a:buNone/>
            </a:pPr>
            <a:r>
              <a:rPr lang="en-US" sz="6700" dirty="0"/>
              <a:t>	and includes ;</a:t>
            </a:r>
          </a:p>
          <a:p>
            <a:pPr lvl="1">
              <a:buNone/>
            </a:pPr>
            <a:endParaRPr lang="en-US" sz="74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Arial" charset="0"/>
              <a:buChar char="•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lvl="1">
              <a:buNone/>
            </a:pPr>
            <a:endParaRPr lang="en-US" sz="74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Arial" charset="0"/>
              <a:buChar char="•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8915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US" sz="3200" b="1" u="sng" dirty="0"/>
              <a:t>Unprofessional Conduct</a:t>
            </a:r>
          </a:p>
          <a:p>
            <a:pPr marL="514350" indent="-514350" algn="ctr">
              <a:buNone/>
            </a:pPr>
            <a:endParaRPr lang="en-US" sz="2400" b="1" u="sng" dirty="0"/>
          </a:p>
          <a:p>
            <a:pPr marL="514350" indent="-514350">
              <a:buNone/>
            </a:pPr>
            <a:r>
              <a:rPr lang="en-US" b="1" dirty="0"/>
              <a:t> </a:t>
            </a:r>
          </a:p>
          <a:p>
            <a:pPr marL="514350" indent="-514350">
              <a:buFont typeface="Arial" charset="0"/>
              <a:buChar char="•"/>
            </a:pPr>
            <a:r>
              <a:rPr lang="en-US" sz="3200" dirty="0"/>
              <a:t>Specifically stipulated in the Act</a:t>
            </a:r>
          </a:p>
          <a:p>
            <a:pPr marL="514350" indent="-514350"/>
            <a:endParaRPr lang="en-US" sz="3200" dirty="0"/>
          </a:p>
          <a:p>
            <a:pPr marL="514350" indent="-514350"/>
            <a:endParaRPr lang="en-US" sz="3200" dirty="0"/>
          </a:p>
          <a:p>
            <a:pPr marL="514350" indent="-514350">
              <a:buFont typeface="Arial" charset="0"/>
              <a:buChar char="•"/>
            </a:pPr>
            <a:r>
              <a:rPr lang="en-US" sz="3200" dirty="0"/>
              <a:t>Rules of Omissions and Misconduct</a:t>
            </a:r>
          </a:p>
          <a:p>
            <a:pPr marL="514350" indent="-514350"/>
            <a:endParaRPr lang="en-US" sz="3200" dirty="0"/>
          </a:p>
          <a:p>
            <a:pPr marL="514350" indent="-514350">
              <a:buFont typeface="Arial" charset="0"/>
              <a:buChar char="•"/>
            </a:pPr>
            <a:r>
              <a:rPr lang="en-US" sz="3200" dirty="0"/>
              <a:t>Any act / omission fall short of the professional </a:t>
            </a:r>
            <a:r>
              <a:rPr lang="en-US" sz="2800" dirty="0"/>
              <a:t>standard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dirty="0"/>
          </a:p>
          <a:p>
            <a:pPr lvl="1">
              <a:buNone/>
            </a:pPr>
            <a:r>
              <a:rPr lang="en-US" sz="8600" b="1" dirty="0"/>
              <a:t>Examples of misconduct</a:t>
            </a:r>
          </a:p>
          <a:p>
            <a:pPr lvl="1">
              <a:buNone/>
            </a:pPr>
            <a:endParaRPr lang="en-US" sz="7400" dirty="0"/>
          </a:p>
          <a:p>
            <a:pPr lvl="1"/>
            <a:r>
              <a:rPr lang="en-US" sz="8000" dirty="0"/>
              <a:t>Improper relations with patients;</a:t>
            </a:r>
          </a:p>
          <a:p>
            <a:pPr lvl="1"/>
            <a:r>
              <a:rPr lang="en-US" sz="8000" dirty="0"/>
              <a:t>Improper conduct of practitioners;</a:t>
            </a:r>
          </a:p>
          <a:p>
            <a:pPr lvl="1"/>
            <a:r>
              <a:rPr lang="en-US" sz="8000" dirty="0"/>
              <a:t>Procedure without patient’s permission or consent;</a:t>
            </a:r>
          </a:p>
          <a:p>
            <a:pPr lvl="1"/>
            <a:r>
              <a:rPr lang="en-US" sz="8000" dirty="0"/>
              <a:t>Disclosure of information in regard to patient without his / her permission;</a:t>
            </a:r>
          </a:p>
          <a:p>
            <a:pPr lvl="1"/>
            <a:r>
              <a:rPr lang="en-US" sz="8000" dirty="0"/>
              <a:t>Incompetence in regard to treatment of patients;</a:t>
            </a:r>
          </a:p>
          <a:p>
            <a:pPr lvl="1"/>
            <a:r>
              <a:rPr lang="en-US" sz="8000" dirty="0"/>
              <a:t>Criminal convictions;</a:t>
            </a:r>
          </a:p>
          <a:p>
            <a:pPr lvl="1"/>
            <a:r>
              <a:rPr lang="en-US" sz="8000" dirty="0"/>
              <a:t>Unauthorized advertising;</a:t>
            </a:r>
          </a:p>
          <a:p>
            <a:pPr lvl="1"/>
            <a:r>
              <a:rPr lang="en-US" sz="8000" dirty="0"/>
              <a:t>Insufficient care towards patients;</a:t>
            </a:r>
          </a:p>
          <a:p>
            <a:pPr lvl="1"/>
            <a:r>
              <a:rPr lang="en-US" sz="8000" dirty="0"/>
              <a:t>Racial discrimination;</a:t>
            </a:r>
          </a:p>
          <a:p>
            <a:pPr lvl="1"/>
            <a:r>
              <a:rPr lang="en-US" sz="8000" dirty="0"/>
              <a:t>Rude </a:t>
            </a:r>
            <a:r>
              <a:rPr lang="en-US" sz="8000" dirty="0" err="1"/>
              <a:t>behaviour</a:t>
            </a:r>
            <a:r>
              <a:rPr lang="en-US" sz="8000" dirty="0"/>
              <a:t> towards patients;</a:t>
            </a:r>
          </a:p>
          <a:p>
            <a:pPr lvl="1"/>
            <a:r>
              <a:rPr lang="en-US" sz="8000" dirty="0"/>
              <a:t>Prescription to already addicted patients;</a:t>
            </a:r>
          </a:p>
          <a:p>
            <a:pPr lvl="1"/>
            <a:r>
              <a:rPr lang="en-US" sz="8000" dirty="0"/>
              <a:t>Perverse incentives and kickbacks</a:t>
            </a:r>
            <a:endParaRPr lang="en-US" sz="2400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Arial" charset="0"/>
              <a:buChar char="•"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	</a:t>
            </a:r>
            <a:endParaRPr lang="en-US" sz="2600" dirty="0"/>
          </a:p>
          <a:p>
            <a:pPr>
              <a:buNone/>
            </a:pPr>
            <a:r>
              <a:rPr lang="en-US" b="1" u="sng" dirty="0"/>
              <a:t>3. Process of Investigation of Unprofessional Conduct</a:t>
            </a:r>
          </a:p>
          <a:p>
            <a:pPr lvl="2" indent="-685800">
              <a:buFont typeface="Wingdings" pitchFamily="2" charset="2"/>
              <a:buChar char="§"/>
            </a:pPr>
            <a:endParaRPr lang="en-US" sz="2600" dirty="0"/>
          </a:p>
          <a:p>
            <a:pPr lvl="2" indent="-685800">
              <a:buFont typeface="Wingdings" pitchFamily="2" charset="2"/>
              <a:buChar char="§"/>
            </a:pPr>
            <a:r>
              <a:rPr lang="en-US" sz="2600" dirty="0"/>
              <a:t>Complaint received from any person</a:t>
            </a:r>
          </a:p>
          <a:p>
            <a:pPr lvl="1" algn="ctr">
              <a:buNone/>
            </a:pPr>
            <a:endParaRPr lang="en-US" sz="2600" dirty="0"/>
          </a:p>
          <a:p>
            <a:pPr lvl="2" indent="-685800">
              <a:buFont typeface="Wingdings" pitchFamily="2" charset="2"/>
              <a:buChar char="§"/>
            </a:pPr>
            <a:r>
              <a:rPr lang="en-US" sz="2600" dirty="0"/>
              <a:t>A Council may act </a:t>
            </a:r>
            <a:r>
              <a:rPr lang="en-US" sz="2600" i="1" dirty="0" err="1"/>
              <a:t>mero</a:t>
            </a:r>
            <a:r>
              <a:rPr lang="en-US" sz="2600" i="1" dirty="0"/>
              <a:t> </a:t>
            </a:r>
            <a:r>
              <a:rPr lang="en-US" sz="2600" i="1" dirty="0" err="1"/>
              <a:t>motu</a:t>
            </a:r>
            <a:r>
              <a:rPr lang="en-US" sz="2600" i="1" dirty="0"/>
              <a:t> </a:t>
            </a:r>
            <a:r>
              <a:rPr lang="en-US" sz="2600" dirty="0"/>
              <a:t>if information of unprofessional conduct comes to hand.</a:t>
            </a:r>
          </a:p>
          <a:p>
            <a:pPr lvl="2" indent="-685800">
              <a:buNone/>
            </a:pPr>
            <a:endParaRPr lang="en-US" sz="2600" dirty="0"/>
          </a:p>
          <a:p>
            <a:pPr lvl="2" indent="-685800">
              <a:buNone/>
            </a:pPr>
            <a:r>
              <a:rPr lang="en-US" sz="2600" b="1" dirty="0"/>
              <a:t>Committee involved in investigations</a:t>
            </a:r>
          </a:p>
          <a:p>
            <a:pPr lvl="2" indent="-685800">
              <a:buNone/>
            </a:pPr>
            <a:endParaRPr lang="en-US" sz="2600" dirty="0"/>
          </a:p>
          <a:p>
            <a:pPr lvl="2" indent="-685800">
              <a:buFont typeface="Arial" charset="0"/>
              <a:buChar char="•"/>
            </a:pPr>
            <a:r>
              <a:rPr lang="en-US" sz="2600" dirty="0"/>
              <a:t>Preliminary Investigation Committee</a:t>
            </a:r>
          </a:p>
          <a:p>
            <a:pPr lvl="2" indent="-685800">
              <a:buFont typeface="Arial" charset="0"/>
              <a:buChar char="•"/>
            </a:pPr>
            <a:r>
              <a:rPr lang="en-US" sz="2600" dirty="0"/>
              <a:t>Professional Conduct Committee</a:t>
            </a:r>
          </a:p>
          <a:p>
            <a:pPr lvl="2" indent="-685800">
              <a:buFont typeface="Arial" charset="0"/>
              <a:buChar char="•"/>
            </a:pPr>
            <a:endParaRPr lang="en-US" sz="2600" dirty="0"/>
          </a:p>
          <a:p>
            <a:pPr lvl="2" indent="-685800">
              <a:buNone/>
            </a:pPr>
            <a:endParaRPr lang="en-US" sz="2600" dirty="0"/>
          </a:p>
          <a:p>
            <a:pPr lvl="2" indent="-6858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/>
          </a:p>
          <a:p>
            <a:pPr lvl="1">
              <a:buNone/>
            </a:pPr>
            <a:r>
              <a:rPr lang="en-US" sz="3200" b="1" dirty="0"/>
              <a:t>4. Preliminary Investigation Committee</a:t>
            </a:r>
          </a:p>
          <a:p>
            <a:pPr lvl="1">
              <a:buNone/>
            </a:pP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Conducts the preliminary investigation.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Collect information/document from any person/institution for fact finding.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Obtain the necessary expert and legal opinions.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Makes recommendations to the relevant Council, depending on the outcome of the investigations.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C6A9-17E6-4F9E-A52B-CA9C6BE6D4E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799</Words>
  <Application>Microsoft Office PowerPoint</Application>
  <PresentationFormat>On-screen Show (4:3)</PresentationFormat>
  <Paragraphs>206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MuRsiD BaRaN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jburger</dc:creator>
  <cp:lastModifiedBy>Sylvia P. Hamata</cp:lastModifiedBy>
  <cp:revision>73</cp:revision>
  <dcterms:created xsi:type="dcterms:W3CDTF">2011-06-22T12:36:07Z</dcterms:created>
  <dcterms:modified xsi:type="dcterms:W3CDTF">2018-07-20T06:45:05Z</dcterms:modified>
</cp:coreProperties>
</file>