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16"/>
  </p:notesMasterIdLst>
  <p:handoutMasterIdLst>
    <p:handoutMasterId r:id="rId17"/>
  </p:handoutMasterIdLst>
  <p:sldIdLst>
    <p:sldId id="256" r:id="rId2"/>
    <p:sldId id="425" r:id="rId3"/>
    <p:sldId id="415" r:id="rId4"/>
    <p:sldId id="273" r:id="rId5"/>
    <p:sldId id="416" r:id="rId6"/>
    <p:sldId id="417" r:id="rId7"/>
    <p:sldId id="418" r:id="rId8"/>
    <p:sldId id="419" r:id="rId9"/>
    <p:sldId id="420" r:id="rId10"/>
    <p:sldId id="421" r:id="rId11"/>
    <p:sldId id="422" r:id="rId12"/>
    <p:sldId id="423" r:id="rId13"/>
    <p:sldId id="424" r:id="rId14"/>
    <p:sldId id="289"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ian Chaka" initials="BC" lastIdx="2" clrIdx="0">
    <p:extLst>
      <p:ext uri="{19B8F6BF-5375-455C-9EA6-DF929625EA0E}">
        <p15:presenceInfo xmlns:p15="http://schemas.microsoft.com/office/powerpoint/2012/main" userId="S-1-5-21-720380885-2719658227-2132250719-131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564"/>
    <a:srgbClr val="E8E464"/>
    <a:srgbClr val="F9FF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09" autoAdjust="0"/>
    <p:restoredTop sz="94702"/>
  </p:normalViewPr>
  <p:slideViewPr>
    <p:cSldViewPr>
      <p:cViewPr varScale="1">
        <p:scale>
          <a:sx n="83" d="100"/>
          <a:sy n="83" d="100"/>
        </p:scale>
        <p:origin x="806" y="77"/>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79" d="100"/>
          <a:sy n="79" d="100"/>
        </p:scale>
        <p:origin x="2432"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1E282F-69F4-4228-B246-927B10AE2676}"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ZA"/>
        </a:p>
      </dgm:t>
    </dgm:pt>
    <dgm:pt modelId="{F5A29B22-E63E-4E3E-A432-9766D56AF9DB}">
      <dgm:prSet phldrT="[Text]"/>
      <dgm:spPr/>
      <dgm:t>
        <a:bodyPr/>
        <a:lstStyle/>
        <a:p>
          <a:r>
            <a:rPr lang="en-ZA"/>
            <a:t>Establishment</a:t>
          </a:r>
        </a:p>
      </dgm:t>
    </dgm:pt>
    <dgm:pt modelId="{EAF88B8E-FC16-47E2-AE1A-F6566E24DF48}" type="parTrans" cxnId="{E4860990-8999-496D-BABF-3E68942B2FCA}">
      <dgm:prSet/>
      <dgm:spPr/>
      <dgm:t>
        <a:bodyPr/>
        <a:lstStyle/>
        <a:p>
          <a:endParaRPr lang="en-ZA"/>
        </a:p>
      </dgm:t>
    </dgm:pt>
    <dgm:pt modelId="{AC432553-D7FA-4611-9990-E29537410314}" type="sibTrans" cxnId="{E4860990-8999-496D-BABF-3E68942B2FCA}">
      <dgm:prSet/>
      <dgm:spPr/>
      <dgm:t>
        <a:bodyPr/>
        <a:lstStyle/>
        <a:p>
          <a:endParaRPr lang="en-ZA"/>
        </a:p>
      </dgm:t>
    </dgm:pt>
    <dgm:pt modelId="{CD641D8F-2DEE-4C88-87DB-6E3CD2372F51}">
      <dgm:prSet phldrT="[Text]"/>
      <dgm:spPr/>
      <dgm:t>
        <a:bodyPr/>
        <a:lstStyle/>
        <a:p>
          <a:r>
            <a:rPr lang="en-ZA"/>
            <a:t>Statutory legitimisation</a:t>
          </a:r>
        </a:p>
      </dgm:t>
    </dgm:pt>
    <dgm:pt modelId="{DE1BE468-1F5C-490A-80AB-83456D2CA49A}" type="parTrans" cxnId="{A0386510-36C0-46C0-B521-6F48B3507948}">
      <dgm:prSet/>
      <dgm:spPr/>
      <dgm:t>
        <a:bodyPr/>
        <a:lstStyle/>
        <a:p>
          <a:endParaRPr lang="en-ZA"/>
        </a:p>
      </dgm:t>
    </dgm:pt>
    <dgm:pt modelId="{CA664C7C-F028-44D5-910B-0C65C14F6EAA}" type="sibTrans" cxnId="{A0386510-36C0-46C0-B521-6F48B3507948}">
      <dgm:prSet/>
      <dgm:spPr/>
      <dgm:t>
        <a:bodyPr/>
        <a:lstStyle/>
        <a:p>
          <a:endParaRPr lang="en-ZA"/>
        </a:p>
      </dgm:t>
    </dgm:pt>
    <dgm:pt modelId="{79E8B50D-79BA-4BC3-80BE-6E8501635183}">
      <dgm:prSet phldrT="[Text]"/>
      <dgm:spPr/>
      <dgm:t>
        <a:bodyPr/>
        <a:lstStyle/>
        <a:p>
          <a:r>
            <a:rPr lang="en-ZA"/>
            <a:t>The strategic turn (2017)</a:t>
          </a:r>
        </a:p>
      </dgm:t>
    </dgm:pt>
    <dgm:pt modelId="{8F1E8588-F2CB-4CBC-A3AC-FEAF2E7A480E}" type="parTrans" cxnId="{308DF420-16B8-4C19-8159-8D05C68A1E48}">
      <dgm:prSet/>
      <dgm:spPr/>
      <dgm:t>
        <a:bodyPr/>
        <a:lstStyle/>
        <a:p>
          <a:endParaRPr lang="en-ZA"/>
        </a:p>
      </dgm:t>
    </dgm:pt>
    <dgm:pt modelId="{C61CA647-37C3-4975-8856-D1FD8C327610}" type="sibTrans" cxnId="{308DF420-16B8-4C19-8159-8D05C68A1E48}">
      <dgm:prSet/>
      <dgm:spPr/>
      <dgm:t>
        <a:bodyPr/>
        <a:lstStyle/>
        <a:p>
          <a:endParaRPr lang="en-ZA"/>
        </a:p>
      </dgm:t>
    </dgm:pt>
    <dgm:pt modelId="{F1A19995-45D8-4FD2-9212-AAC899BC5D9A}">
      <dgm:prSet phldrT="[Text]"/>
      <dgm:spPr/>
      <dgm:t>
        <a:bodyPr/>
        <a:lstStyle/>
        <a:p>
          <a:r>
            <a:rPr lang="en-ZA"/>
            <a:t>Management renewal</a:t>
          </a:r>
        </a:p>
      </dgm:t>
    </dgm:pt>
    <dgm:pt modelId="{D9C9E4CA-490E-4AAC-8090-3396D771113B}" type="parTrans" cxnId="{3DC43327-C417-424E-9E0D-5FDE256B7475}">
      <dgm:prSet/>
      <dgm:spPr/>
      <dgm:t>
        <a:bodyPr/>
        <a:lstStyle/>
        <a:p>
          <a:endParaRPr lang="en-ZA"/>
        </a:p>
      </dgm:t>
    </dgm:pt>
    <dgm:pt modelId="{4DE4FF40-5C1F-4B9F-ACF0-9D4941009157}" type="sibTrans" cxnId="{3DC43327-C417-424E-9E0D-5FDE256B7475}">
      <dgm:prSet/>
      <dgm:spPr/>
      <dgm:t>
        <a:bodyPr/>
        <a:lstStyle/>
        <a:p>
          <a:endParaRPr lang="en-ZA"/>
        </a:p>
      </dgm:t>
    </dgm:pt>
    <dgm:pt modelId="{D4E7D107-74F4-4A06-A89E-C769A18F757F}">
      <dgm:prSet phldrT="[Text]"/>
      <dgm:spPr/>
      <dgm:t>
        <a:bodyPr/>
        <a:lstStyle/>
        <a:p>
          <a:r>
            <a:rPr lang="en-ZA"/>
            <a:t>Aim for efficiency (2017- 2020)</a:t>
          </a:r>
        </a:p>
      </dgm:t>
    </dgm:pt>
    <dgm:pt modelId="{DF049E68-DD95-4B60-9DD9-3338632000CD}" type="parTrans" cxnId="{6B8AAF1A-A1B7-47E8-B6E5-CF143916B92C}">
      <dgm:prSet/>
      <dgm:spPr/>
      <dgm:t>
        <a:bodyPr/>
        <a:lstStyle/>
        <a:p>
          <a:endParaRPr lang="en-ZA"/>
        </a:p>
      </dgm:t>
    </dgm:pt>
    <dgm:pt modelId="{85285CF3-0CF2-4BC6-8342-AB3A8C2EC27B}" type="sibTrans" cxnId="{6B8AAF1A-A1B7-47E8-B6E5-CF143916B92C}">
      <dgm:prSet/>
      <dgm:spPr/>
      <dgm:t>
        <a:bodyPr/>
        <a:lstStyle/>
        <a:p>
          <a:endParaRPr lang="en-ZA"/>
        </a:p>
      </dgm:t>
    </dgm:pt>
    <dgm:pt modelId="{C820AF3A-8DF3-4D1A-81AD-D4246BC42650}">
      <dgm:prSet phldrT="[Text]"/>
      <dgm:spPr/>
      <dgm:t>
        <a:bodyPr/>
        <a:lstStyle/>
        <a:p>
          <a:r>
            <a:rPr lang="en-ZA"/>
            <a:t>Stakeholder reawakening</a:t>
          </a:r>
        </a:p>
      </dgm:t>
    </dgm:pt>
    <dgm:pt modelId="{E7B250A1-556B-4B46-BD8F-03B8BD6995B5}" type="parTrans" cxnId="{3BD2BF16-06BC-496E-8875-C561A3826537}">
      <dgm:prSet/>
      <dgm:spPr/>
      <dgm:t>
        <a:bodyPr/>
        <a:lstStyle/>
        <a:p>
          <a:endParaRPr lang="en-ZA"/>
        </a:p>
      </dgm:t>
    </dgm:pt>
    <dgm:pt modelId="{6362CE31-0336-466C-9D54-55EC72C5EE11}" type="sibTrans" cxnId="{3BD2BF16-06BC-496E-8875-C561A3826537}">
      <dgm:prSet/>
      <dgm:spPr/>
      <dgm:t>
        <a:bodyPr/>
        <a:lstStyle/>
        <a:p>
          <a:endParaRPr lang="en-ZA"/>
        </a:p>
      </dgm:t>
    </dgm:pt>
    <dgm:pt modelId="{07E7E15B-2CFC-4148-909E-4CFAF7AD7CFE}">
      <dgm:prSet phldrT="[Text]"/>
      <dgm:spPr/>
      <dgm:t>
        <a:bodyPr/>
        <a:lstStyle/>
        <a:p>
          <a:r>
            <a:rPr lang="en-ZA"/>
            <a:t>Aim for sustainability</a:t>
          </a:r>
        </a:p>
        <a:p>
          <a:r>
            <a:rPr lang="en-ZA"/>
            <a:t>(2021-2023)</a:t>
          </a:r>
        </a:p>
      </dgm:t>
    </dgm:pt>
    <dgm:pt modelId="{F893A520-CBF9-4B8A-B709-F2C660E60215}" type="parTrans" cxnId="{3865DF57-E1B4-49C6-8BE1-27FF9495228B}">
      <dgm:prSet/>
      <dgm:spPr/>
      <dgm:t>
        <a:bodyPr/>
        <a:lstStyle/>
        <a:p>
          <a:endParaRPr lang="en-ZA"/>
        </a:p>
      </dgm:t>
    </dgm:pt>
    <dgm:pt modelId="{A56C2F08-66B5-47FB-8AA2-4B40A7EFD5AD}" type="sibTrans" cxnId="{3865DF57-E1B4-49C6-8BE1-27FF9495228B}">
      <dgm:prSet/>
      <dgm:spPr/>
      <dgm:t>
        <a:bodyPr/>
        <a:lstStyle/>
        <a:p>
          <a:endParaRPr lang="en-ZA"/>
        </a:p>
      </dgm:t>
    </dgm:pt>
    <dgm:pt modelId="{4EF63D02-EFB4-4311-9C94-23DFDA17B0E5}">
      <dgm:prSet phldrT="[Text]"/>
      <dgm:spPr/>
      <dgm:t>
        <a:bodyPr/>
        <a:lstStyle/>
        <a:p>
          <a:r>
            <a:rPr lang="en-ZA"/>
            <a:t>Business model minded </a:t>
          </a:r>
        </a:p>
      </dgm:t>
    </dgm:pt>
    <dgm:pt modelId="{B0109DD9-6079-4711-9644-21EE1B3AC64D}" type="parTrans" cxnId="{320262CD-E8FB-4A11-A8E6-D42C10817A07}">
      <dgm:prSet/>
      <dgm:spPr/>
      <dgm:t>
        <a:bodyPr/>
        <a:lstStyle/>
        <a:p>
          <a:endParaRPr lang="en-ZA"/>
        </a:p>
      </dgm:t>
    </dgm:pt>
    <dgm:pt modelId="{220413B3-59B5-400A-813D-8E3EF3E9B1E9}" type="sibTrans" cxnId="{320262CD-E8FB-4A11-A8E6-D42C10817A07}">
      <dgm:prSet/>
      <dgm:spPr/>
      <dgm:t>
        <a:bodyPr/>
        <a:lstStyle/>
        <a:p>
          <a:endParaRPr lang="en-ZA"/>
        </a:p>
      </dgm:t>
    </dgm:pt>
    <dgm:pt modelId="{5DA8EE22-D831-4466-B4C2-07C10F2A74D5}">
      <dgm:prSet phldrT="[Text]"/>
      <dgm:spPr/>
      <dgm:t>
        <a:bodyPr/>
        <a:lstStyle/>
        <a:p>
          <a:r>
            <a:rPr lang="en-ZA"/>
            <a:t>Break through self-perpetuation</a:t>
          </a:r>
        </a:p>
      </dgm:t>
    </dgm:pt>
    <dgm:pt modelId="{ED90C19F-6F65-4AD5-932E-795B984406F3}" type="parTrans" cxnId="{D99CC1C6-FF8E-49B7-A0A7-291E4D24142F}">
      <dgm:prSet/>
      <dgm:spPr/>
      <dgm:t>
        <a:bodyPr/>
        <a:lstStyle/>
        <a:p>
          <a:endParaRPr lang="en-ZA"/>
        </a:p>
      </dgm:t>
    </dgm:pt>
    <dgm:pt modelId="{E9A62FE7-DF2A-4DD0-8A98-DB10DB13F1D2}" type="sibTrans" cxnId="{D99CC1C6-FF8E-49B7-A0A7-291E4D24142F}">
      <dgm:prSet/>
      <dgm:spPr/>
      <dgm:t>
        <a:bodyPr/>
        <a:lstStyle/>
        <a:p>
          <a:endParaRPr lang="en-ZA"/>
        </a:p>
      </dgm:t>
    </dgm:pt>
    <dgm:pt modelId="{753796F4-5059-4F12-93B9-33DAF383F69A}">
      <dgm:prSet phldrT="[Text]"/>
      <dgm:spPr/>
      <dgm:t>
        <a:bodyPr/>
        <a:lstStyle/>
        <a:p>
          <a:r>
            <a:rPr lang="en-ZA"/>
            <a:t>Stock taking</a:t>
          </a:r>
        </a:p>
      </dgm:t>
    </dgm:pt>
    <dgm:pt modelId="{6E7F23A3-7AD6-4ABC-A029-5913DF339F45}" type="parTrans" cxnId="{9237E85C-23D1-4418-B610-CC494465DAFF}">
      <dgm:prSet/>
      <dgm:spPr/>
      <dgm:t>
        <a:bodyPr/>
        <a:lstStyle/>
        <a:p>
          <a:endParaRPr lang="en-ZA"/>
        </a:p>
      </dgm:t>
    </dgm:pt>
    <dgm:pt modelId="{BF15F7B6-A0AA-4F28-B954-CACDA166B6FC}" type="sibTrans" cxnId="{9237E85C-23D1-4418-B610-CC494465DAFF}">
      <dgm:prSet/>
      <dgm:spPr/>
      <dgm:t>
        <a:bodyPr/>
        <a:lstStyle/>
        <a:p>
          <a:endParaRPr lang="en-ZA"/>
        </a:p>
      </dgm:t>
    </dgm:pt>
    <dgm:pt modelId="{22B2D12D-08E6-41EC-B648-D7B1438F3C5A}">
      <dgm:prSet phldrT="[Text]"/>
      <dgm:spPr/>
      <dgm:t>
        <a:bodyPr/>
        <a:lstStyle/>
        <a:p>
          <a:r>
            <a:rPr lang="en-ZA"/>
            <a:t>Industry sustainability</a:t>
          </a:r>
        </a:p>
      </dgm:t>
    </dgm:pt>
    <dgm:pt modelId="{DFA9B07D-BF06-4E3A-85E9-8CB62F70B9BC}" type="parTrans" cxnId="{80F9847C-7851-4192-A3EF-75E0BCE745EE}">
      <dgm:prSet/>
      <dgm:spPr/>
      <dgm:t>
        <a:bodyPr/>
        <a:lstStyle/>
        <a:p>
          <a:endParaRPr lang="en-ZA"/>
        </a:p>
      </dgm:t>
    </dgm:pt>
    <dgm:pt modelId="{5EDB1B7F-E37F-4E01-AEE2-B6C82AF0D211}" type="sibTrans" cxnId="{80F9847C-7851-4192-A3EF-75E0BCE745EE}">
      <dgm:prSet/>
      <dgm:spPr/>
      <dgm:t>
        <a:bodyPr/>
        <a:lstStyle/>
        <a:p>
          <a:endParaRPr lang="en-ZA"/>
        </a:p>
      </dgm:t>
    </dgm:pt>
    <dgm:pt modelId="{9A9BFC51-4E23-4780-983D-4351F8EAA292}">
      <dgm:prSet phldrT="[Text]"/>
      <dgm:spPr/>
      <dgm:t>
        <a:bodyPr/>
        <a:lstStyle/>
        <a:p>
          <a:r>
            <a:rPr lang="en-ZA"/>
            <a:t>Launch into existence</a:t>
          </a:r>
        </a:p>
      </dgm:t>
    </dgm:pt>
    <dgm:pt modelId="{85B95919-A97B-434C-BE17-6576ED221980}" type="parTrans" cxnId="{7381F593-31B8-45E6-8419-47827D310662}">
      <dgm:prSet/>
      <dgm:spPr/>
      <dgm:t>
        <a:bodyPr/>
        <a:lstStyle/>
        <a:p>
          <a:endParaRPr lang="en-ZA"/>
        </a:p>
      </dgm:t>
    </dgm:pt>
    <dgm:pt modelId="{DECA01B0-060C-4EE7-9705-98E5C7783919}" type="sibTrans" cxnId="{7381F593-31B8-45E6-8419-47827D310662}">
      <dgm:prSet/>
      <dgm:spPr/>
      <dgm:t>
        <a:bodyPr/>
        <a:lstStyle/>
        <a:p>
          <a:endParaRPr lang="en-ZA"/>
        </a:p>
      </dgm:t>
    </dgm:pt>
    <dgm:pt modelId="{758996C2-962A-4486-9409-387CCDD02EDE}">
      <dgm:prSet phldrT="[Text]"/>
      <dgm:spPr/>
      <dgm:t>
        <a:bodyPr/>
        <a:lstStyle/>
        <a:p>
          <a:r>
            <a:rPr lang="en-ZA"/>
            <a:t>National well-being</a:t>
          </a:r>
        </a:p>
      </dgm:t>
    </dgm:pt>
    <dgm:pt modelId="{A7F6E6E1-66D9-4F49-A4CE-594F6A0A9096}" type="parTrans" cxnId="{251171C6-1345-44FA-AA28-E7C00930103F}">
      <dgm:prSet/>
      <dgm:spPr/>
      <dgm:t>
        <a:bodyPr/>
        <a:lstStyle/>
        <a:p>
          <a:endParaRPr lang="en-ZA"/>
        </a:p>
      </dgm:t>
    </dgm:pt>
    <dgm:pt modelId="{E2FC1D1C-88CD-4F4E-B9F3-EE441511FD42}" type="sibTrans" cxnId="{251171C6-1345-44FA-AA28-E7C00930103F}">
      <dgm:prSet/>
      <dgm:spPr/>
      <dgm:t>
        <a:bodyPr/>
        <a:lstStyle/>
        <a:p>
          <a:endParaRPr lang="en-ZA"/>
        </a:p>
      </dgm:t>
    </dgm:pt>
    <dgm:pt modelId="{C26AF3D3-A6BF-41F4-9F98-21A91E24D8CA}" type="pres">
      <dgm:prSet presAssocID="{E91E282F-69F4-4228-B246-927B10AE2676}" presName="Name0" presStyleCnt="0">
        <dgm:presLayoutVars>
          <dgm:dir/>
          <dgm:animLvl val="lvl"/>
          <dgm:resizeHandles val="exact"/>
        </dgm:presLayoutVars>
      </dgm:prSet>
      <dgm:spPr/>
    </dgm:pt>
    <dgm:pt modelId="{A5AE8AC7-C4E4-4593-B6CE-3CD4C1FAB464}" type="pres">
      <dgm:prSet presAssocID="{E91E282F-69F4-4228-B246-927B10AE2676}" presName="tSp" presStyleCnt="0"/>
      <dgm:spPr/>
    </dgm:pt>
    <dgm:pt modelId="{B4235D40-BC8D-460B-97D6-FC5C7237DE99}" type="pres">
      <dgm:prSet presAssocID="{E91E282F-69F4-4228-B246-927B10AE2676}" presName="bSp" presStyleCnt="0"/>
      <dgm:spPr/>
    </dgm:pt>
    <dgm:pt modelId="{F2797DC4-5CCD-40F6-BFDF-0CC7A284E8D6}" type="pres">
      <dgm:prSet presAssocID="{E91E282F-69F4-4228-B246-927B10AE2676}" presName="process" presStyleCnt="0"/>
      <dgm:spPr/>
    </dgm:pt>
    <dgm:pt modelId="{17C8E408-66A8-4DD4-8BD3-0C4E65C83CF4}" type="pres">
      <dgm:prSet presAssocID="{F5A29B22-E63E-4E3E-A432-9766D56AF9DB}" presName="composite1" presStyleCnt="0"/>
      <dgm:spPr/>
    </dgm:pt>
    <dgm:pt modelId="{D25EF756-2420-4390-84C7-BD9BD1E54C02}" type="pres">
      <dgm:prSet presAssocID="{F5A29B22-E63E-4E3E-A432-9766D56AF9DB}" presName="dummyNode1" presStyleLbl="node1" presStyleIdx="0" presStyleCnt="4"/>
      <dgm:spPr/>
    </dgm:pt>
    <dgm:pt modelId="{4AAADCDF-9482-4C9F-8A4A-5F672EDC2F04}" type="pres">
      <dgm:prSet presAssocID="{F5A29B22-E63E-4E3E-A432-9766D56AF9DB}" presName="childNode1" presStyleLbl="bgAcc1" presStyleIdx="0" presStyleCnt="4">
        <dgm:presLayoutVars>
          <dgm:bulletEnabled val="1"/>
        </dgm:presLayoutVars>
      </dgm:prSet>
      <dgm:spPr/>
    </dgm:pt>
    <dgm:pt modelId="{3FB87733-D495-4740-96BC-1794BD3D568E}" type="pres">
      <dgm:prSet presAssocID="{F5A29B22-E63E-4E3E-A432-9766D56AF9DB}" presName="childNode1tx" presStyleLbl="bgAcc1" presStyleIdx="0" presStyleCnt="4">
        <dgm:presLayoutVars>
          <dgm:bulletEnabled val="1"/>
        </dgm:presLayoutVars>
      </dgm:prSet>
      <dgm:spPr/>
    </dgm:pt>
    <dgm:pt modelId="{7B85A42B-7326-473E-A55B-24E7859108C1}" type="pres">
      <dgm:prSet presAssocID="{F5A29B22-E63E-4E3E-A432-9766D56AF9DB}" presName="parentNode1" presStyleLbl="node1" presStyleIdx="0" presStyleCnt="4">
        <dgm:presLayoutVars>
          <dgm:chMax val="1"/>
          <dgm:bulletEnabled val="1"/>
        </dgm:presLayoutVars>
      </dgm:prSet>
      <dgm:spPr/>
    </dgm:pt>
    <dgm:pt modelId="{DF5BE962-FE96-443D-83BC-A2D15AE2107C}" type="pres">
      <dgm:prSet presAssocID="{F5A29B22-E63E-4E3E-A432-9766D56AF9DB}" presName="connSite1" presStyleCnt="0"/>
      <dgm:spPr/>
    </dgm:pt>
    <dgm:pt modelId="{4BA8C256-D415-4EDD-9A91-1F977D3D378B}" type="pres">
      <dgm:prSet presAssocID="{AC432553-D7FA-4611-9990-E29537410314}" presName="Name9" presStyleLbl="sibTrans2D1" presStyleIdx="0" presStyleCnt="3"/>
      <dgm:spPr/>
    </dgm:pt>
    <dgm:pt modelId="{B91DADD8-BC70-4065-9EF2-EC15E1532B99}" type="pres">
      <dgm:prSet presAssocID="{79E8B50D-79BA-4BC3-80BE-6E8501635183}" presName="composite2" presStyleCnt="0"/>
      <dgm:spPr/>
    </dgm:pt>
    <dgm:pt modelId="{C1D668C9-D799-4A8B-86C4-38088DF646C0}" type="pres">
      <dgm:prSet presAssocID="{79E8B50D-79BA-4BC3-80BE-6E8501635183}" presName="dummyNode2" presStyleLbl="node1" presStyleIdx="0" presStyleCnt="4"/>
      <dgm:spPr/>
    </dgm:pt>
    <dgm:pt modelId="{7FF7934F-D8E8-49D7-9E44-A7073B4410B3}" type="pres">
      <dgm:prSet presAssocID="{79E8B50D-79BA-4BC3-80BE-6E8501635183}" presName="childNode2" presStyleLbl="bgAcc1" presStyleIdx="1" presStyleCnt="4">
        <dgm:presLayoutVars>
          <dgm:bulletEnabled val="1"/>
        </dgm:presLayoutVars>
      </dgm:prSet>
      <dgm:spPr/>
    </dgm:pt>
    <dgm:pt modelId="{98E035DA-82CA-452A-8B26-7B7972F675BF}" type="pres">
      <dgm:prSet presAssocID="{79E8B50D-79BA-4BC3-80BE-6E8501635183}" presName="childNode2tx" presStyleLbl="bgAcc1" presStyleIdx="1" presStyleCnt="4">
        <dgm:presLayoutVars>
          <dgm:bulletEnabled val="1"/>
        </dgm:presLayoutVars>
      </dgm:prSet>
      <dgm:spPr/>
    </dgm:pt>
    <dgm:pt modelId="{FF6201DF-0A0B-476C-92C1-296EA33E53E2}" type="pres">
      <dgm:prSet presAssocID="{79E8B50D-79BA-4BC3-80BE-6E8501635183}" presName="parentNode2" presStyleLbl="node1" presStyleIdx="1" presStyleCnt="4">
        <dgm:presLayoutVars>
          <dgm:chMax val="0"/>
          <dgm:bulletEnabled val="1"/>
        </dgm:presLayoutVars>
      </dgm:prSet>
      <dgm:spPr/>
    </dgm:pt>
    <dgm:pt modelId="{A5075A8A-C62C-4812-B92A-4B06E308B70A}" type="pres">
      <dgm:prSet presAssocID="{79E8B50D-79BA-4BC3-80BE-6E8501635183}" presName="connSite2" presStyleCnt="0"/>
      <dgm:spPr/>
    </dgm:pt>
    <dgm:pt modelId="{34E4781A-3C36-498D-93C0-F0315CC6FDA4}" type="pres">
      <dgm:prSet presAssocID="{C61CA647-37C3-4975-8856-D1FD8C327610}" presName="Name18" presStyleLbl="sibTrans2D1" presStyleIdx="1" presStyleCnt="3"/>
      <dgm:spPr/>
    </dgm:pt>
    <dgm:pt modelId="{3230EE1D-A743-4FDA-AEC5-AB76E1E40D22}" type="pres">
      <dgm:prSet presAssocID="{D4E7D107-74F4-4A06-A89E-C769A18F757F}" presName="composite1" presStyleCnt="0"/>
      <dgm:spPr/>
    </dgm:pt>
    <dgm:pt modelId="{CD58C73B-267A-43BA-8C36-5833C4E9968C}" type="pres">
      <dgm:prSet presAssocID="{D4E7D107-74F4-4A06-A89E-C769A18F757F}" presName="dummyNode1" presStyleLbl="node1" presStyleIdx="1" presStyleCnt="4"/>
      <dgm:spPr/>
    </dgm:pt>
    <dgm:pt modelId="{83EF53A9-CDD4-4529-B333-B539AF0328F0}" type="pres">
      <dgm:prSet presAssocID="{D4E7D107-74F4-4A06-A89E-C769A18F757F}" presName="childNode1" presStyleLbl="bgAcc1" presStyleIdx="2" presStyleCnt="4">
        <dgm:presLayoutVars>
          <dgm:bulletEnabled val="1"/>
        </dgm:presLayoutVars>
      </dgm:prSet>
      <dgm:spPr/>
    </dgm:pt>
    <dgm:pt modelId="{D7A4DA71-F86C-4A64-B574-FFEDDCE37FB4}" type="pres">
      <dgm:prSet presAssocID="{D4E7D107-74F4-4A06-A89E-C769A18F757F}" presName="childNode1tx" presStyleLbl="bgAcc1" presStyleIdx="2" presStyleCnt="4">
        <dgm:presLayoutVars>
          <dgm:bulletEnabled val="1"/>
        </dgm:presLayoutVars>
      </dgm:prSet>
      <dgm:spPr/>
    </dgm:pt>
    <dgm:pt modelId="{FCFA3A34-B60C-4D9D-8C91-5DB63053095E}" type="pres">
      <dgm:prSet presAssocID="{D4E7D107-74F4-4A06-A89E-C769A18F757F}" presName="parentNode1" presStyleLbl="node1" presStyleIdx="2" presStyleCnt="4">
        <dgm:presLayoutVars>
          <dgm:chMax val="1"/>
          <dgm:bulletEnabled val="1"/>
        </dgm:presLayoutVars>
      </dgm:prSet>
      <dgm:spPr/>
    </dgm:pt>
    <dgm:pt modelId="{94914581-7FE3-433C-B037-EE7A6F9A4F9B}" type="pres">
      <dgm:prSet presAssocID="{D4E7D107-74F4-4A06-A89E-C769A18F757F}" presName="connSite1" presStyleCnt="0"/>
      <dgm:spPr/>
    </dgm:pt>
    <dgm:pt modelId="{B3468162-4E56-4BFB-B9AE-39960F5D0A3C}" type="pres">
      <dgm:prSet presAssocID="{85285CF3-0CF2-4BC6-8342-AB3A8C2EC27B}" presName="Name9" presStyleLbl="sibTrans2D1" presStyleIdx="2" presStyleCnt="3"/>
      <dgm:spPr/>
    </dgm:pt>
    <dgm:pt modelId="{147C4D06-2279-4A8E-A71B-23201232214C}" type="pres">
      <dgm:prSet presAssocID="{07E7E15B-2CFC-4148-909E-4CFAF7AD7CFE}" presName="composite2" presStyleCnt="0"/>
      <dgm:spPr/>
    </dgm:pt>
    <dgm:pt modelId="{CF63C209-F7B8-482A-88EB-E256C8AD431C}" type="pres">
      <dgm:prSet presAssocID="{07E7E15B-2CFC-4148-909E-4CFAF7AD7CFE}" presName="dummyNode2" presStyleLbl="node1" presStyleIdx="2" presStyleCnt="4"/>
      <dgm:spPr/>
    </dgm:pt>
    <dgm:pt modelId="{9704C8B2-220F-4E57-B84E-527CD28FF214}" type="pres">
      <dgm:prSet presAssocID="{07E7E15B-2CFC-4148-909E-4CFAF7AD7CFE}" presName="childNode2" presStyleLbl="bgAcc1" presStyleIdx="3" presStyleCnt="4">
        <dgm:presLayoutVars>
          <dgm:bulletEnabled val="1"/>
        </dgm:presLayoutVars>
      </dgm:prSet>
      <dgm:spPr/>
    </dgm:pt>
    <dgm:pt modelId="{6C7DE1AF-C29B-4787-922D-7CB4122813C2}" type="pres">
      <dgm:prSet presAssocID="{07E7E15B-2CFC-4148-909E-4CFAF7AD7CFE}" presName="childNode2tx" presStyleLbl="bgAcc1" presStyleIdx="3" presStyleCnt="4">
        <dgm:presLayoutVars>
          <dgm:bulletEnabled val="1"/>
        </dgm:presLayoutVars>
      </dgm:prSet>
      <dgm:spPr/>
    </dgm:pt>
    <dgm:pt modelId="{12B8DD32-936B-4F7B-9942-79BC64EE608C}" type="pres">
      <dgm:prSet presAssocID="{07E7E15B-2CFC-4148-909E-4CFAF7AD7CFE}" presName="parentNode2" presStyleLbl="node1" presStyleIdx="3" presStyleCnt="4">
        <dgm:presLayoutVars>
          <dgm:chMax val="0"/>
          <dgm:bulletEnabled val="1"/>
        </dgm:presLayoutVars>
      </dgm:prSet>
      <dgm:spPr/>
    </dgm:pt>
    <dgm:pt modelId="{D1737B9F-2B99-43FA-8EA0-B775E07DD900}" type="pres">
      <dgm:prSet presAssocID="{07E7E15B-2CFC-4148-909E-4CFAF7AD7CFE}" presName="connSite2" presStyleCnt="0"/>
      <dgm:spPr/>
    </dgm:pt>
  </dgm:ptLst>
  <dgm:cxnLst>
    <dgm:cxn modelId="{46055503-E2CF-4C10-88D9-46A35CA943D0}" type="presOf" srcId="{07E7E15B-2CFC-4148-909E-4CFAF7AD7CFE}" destId="{12B8DD32-936B-4F7B-9942-79BC64EE608C}" srcOrd="0" destOrd="0" presId="urn:microsoft.com/office/officeart/2005/8/layout/hProcess4"/>
    <dgm:cxn modelId="{2B15A704-B16B-4845-9676-3F5D054AF326}" type="presOf" srcId="{CD641D8F-2DEE-4C88-87DB-6E3CD2372F51}" destId="{4AAADCDF-9482-4C9F-8A4A-5F672EDC2F04}" srcOrd="0" destOrd="0" presId="urn:microsoft.com/office/officeart/2005/8/layout/hProcess4"/>
    <dgm:cxn modelId="{DF32850C-76CC-4957-8B82-30E8F6AD6F53}" type="presOf" srcId="{5DA8EE22-D831-4466-B4C2-07C10F2A74D5}" destId="{7FF7934F-D8E8-49D7-9E44-A7073B4410B3}" srcOrd="0" destOrd="0" presId="urn:microsoft.com/office/officeart/2005/8/layout/hProcess4"/>
    <dgm:cxn modelId="{A0386510-36C0-46C0-B521-6F48B3507948}" srcId="{F5A29B22-E63E-4E3E-A432-9766D56AF9DB}" destId="{CD641D8F-2DEE-4C88-87DB-6E3CD2372F51}" srcOrd="0" destOrd="0" parTransId="{DE1BE468-1F5C-490A-80AB-83456D2CA49A}" sibTransId="{CA664C7C-F028-44D5-910B-0C65C14F6EAA}"/>
    <dgm:cxn modelId="{3BD2BF16-06BC-496E-8875-C561A3826537}" srcId="{D4E7D107-74F4-4A06-A89E-C769A18F757F}" destId="{C820AF3A-8DF3-4D1A-81AD-D4246BC42650}" srcOrd="0" destOrd="0" parTransId="{E7B250A1-556B-4B46-BD8F-03B8BD6995B5}" sibTransId="{6362CE31-0336-466C-9D54-55EC72C5EE11}"/>
    <dgm:cxn modelId="{6B8AAF1A-A1B7-47E8-B6E5-CF143916B92C}" srcId="{E91E282F-69F4-4228-B246-927B10AE2676}" destId="{D4E7D107-74F4-4A06-A89E-C769A18F757F}" srcOrd="2" destOrd="0" parTransId="{DF049E68-DD95-4B60-9DD9-3338632000CD}" sibTransId="{85285CF3-0CF2-4BC6-8342-AB3A8C2EC27B}"/>
    <dgm:cxn modelId="{71CBAC1B-6972-48BF-B533-1D84E6257B47}" type="presOf" srcId="{22B2D12D-08E6-41EC-B648-D7B1438F3C5A}" destId="{6C7DE1AF-C29B-4787-922D-7CB4122813C2}" srcOrd="1" destOrd="1" presId="urn:microsoft.com/office/officeart/2005/8/layout/hProcess4"/>
    <dgm:cxn modelId="{308DF420-16B8-4C19-8159-8D05C68A1E48}" srcId="{E91E282F-69F4-4228-B246-927B10AE2676}" destId="{79E8B50D-79BA-4BC3-80BE-6E8501635183}" srcOrd="1" destOrd="0" parTransId="{8F1E8588-F2CB-4CBC-A3AC-FEAF2E7A480E}" sibTransId="{C61CA647-37C3-4975-8856-D1FD8C327610}"/>
    <dgm:cxn modelId="{3DC43327-C417-424E-9E0D-5FDE256B7475}" srcId="{79E8B50D-79BA-4BC3-80BE-6E8501635183}" destId="{F1A19995-45D8-4FD2-9212-AAC899BC5D9A}" srcOrd="1" destOrd="0" parTransId="{D9C9E4CA-490E-4AAC-8090-3396D771113B}" sibTransId="{4DE4FF40-5C1F-4B9F-ACF0-9D4941009157}"/>
    <dgm:cxn modelId="{95DC522C-586A-4BB4-912E-2CFCB910F730}" type="presOf" srcId="{9A9BFC51-4E23-4780-983D-4351F8EAA292}" destId="{3FB87733-D495-4740-96BC-1794BD3D568E}" srcOrd="1" destOrd="1" presId="urn:microsoft.com/office/officeart/2005/8/layout/hProcess4"/>
    <dgm:cxn modelId="{9237E85C-23D1-4418-B610-CC494465DAFF}" srcId="{07E7E15B-2CFC-4148-909E-4CFAF7AD7CFE}" destId="{753796F4-5059-4F12-93B9-33DAF383F69A}" srcOrd="0" destOrd="0" parTransId="{6E7F23A3-7AD6-4ABC-A029-5913DF339F45}" sibTransId="{BF15F7B6-A0AA-4F28-B954-CACDA166B6FC}"/>
    <dgm:cxn modelId="{899C5F5F-DAB2-461A-BC54-D40B2B68C8DE}" type="presOf" srcId="{758996C2-962A-4486-9409-387CCDD02EDE}" destId="{6C7DE1AF-C29B-4787-922D-7CB4122813C2}" srcOrd="1" destOrd="2" presId="urn:microsoft.com/office/officeart/2005/8/layout/hProcess4"/>
    <dgm:cxn modelId="{8FCEF761-468D-4264-B4EF-58562AA64CE8}" type="presOf" srcId="{C61CA647-37C3-4975-8856-D1FD8C327610}" destId="{34E4781A-3C36-498D-93C0-F0315CC6FDA4}" srcOrd="0" destOrd="0" presId="urn:microsoft.com/office/officeart/2005/8/layout/hProcess4"/>
    <dgm:cxn modelId="{E10B6065-DAE2-4CE6-8A9B-D2335113CBD8}" type="presOf" srcId="{CD641D8F-2DEE-4C88-87DB-6E3CD2372F51}" destId="{3FB87733-D495-4740-96BC-1794BD3D568E}" srcOrd="1" destOrd="0" presId="urn:microsoft.com/office/officeart/2005/8/layout/hProcess4"/>
    <dgm:cxn modelId="{59D6C367-E8AD-46C6-99BA-96B86A94BAD0}" type="presOf" srcId="{753796F4-5059-4F12-93B9-33DAF383F69A}" destId="{6C7DE1AF-C29B-4787-922D-7CB4122813C2}" srcOrd="1" destOrd="0" presId="urn:microsoft.com/office/officeart/2005/8/layout/hProcess4"/>
    <dgm:cxn modelId="{BAE6CB6C-84ED-4836-A3F5-CCAD3DACBC45}" type="presOf" srcId="{AC432553-D7FA-4611-9990-E29537410314}" destId="{4BA8C256-D415-4EDD-9A91-1F977D3D378B}" srcOrd="0" destOrd="0" presId="urn:microsoft.com/office/officeart/2005/8/layout/hProcess4"/>
    <dgm:cxn modelId="{9135AE4D-E334-49E5-A695-46B853B36413}" type="presOf" srcId="{5DA8EE22-D831-4466-B4C2-07C10F2A74D5}" destId="{98E035DA-82CA-452A-8B26-7B7972F675BF}" srcOrd="1" destOrd="0" presId="urn:microsoft.com/office/officeart/2005/8/layout/hProcess4"/>
    <dgm:cxn modelId="{98502B74-E7A7-4540-BACB-A1031E95B9D9}" type="presOf" srcId="{9A9BFC51-4E23-4780-983D-4351F8EAA292}" destId="{4AAADCDF-9482-4C9F-8A4A-5F672EDC2F04}" srcOrd="0" destOrd="1" presId="urn:microsoft.com/office/officeart/2005/8/layout/hProcess4"/>
    <dgm:cxn modelId="{8C0CD757-8973-4BA3-A6CA-2E61DAE0F317}" type="presOf" srcId="{79E8B50D-79BA-4BC3-80BE-6E8501635183}" destId="{FF6201DF-0A0B-476C-92C1-296EA33E53E2}" srcOrd="0" destOrd="0" presId="urn:microsoft.com/office/officeart/2005/8/layout/hProcess4"/>
    <dgm:cxn modelId="{3865DF57-E1B4-49C6-8BE1-27FF9495228B}" srcId="{E91E282F-69F4-4228-B246-927B10AE2676}" destId="{07E7E15B-2CFC-4148-909E-4CFAF7AD7CFE}" srcOrd="3" destOrd="0" parTransId="{F893A520-CBF9-4B8A-B709-F2C660E60215}" sibTransId="{A56C2F08-66B5-47FB-8AA2-4B40A7EFD5AD}"/>
    <dgm:cxn modelId="{80F9847C-7851-4192-A3EF-75E0BCE745EE}" srcId="{07E7E15B-2CFC-4148-909E-4CFAF7AD7CFE}" destId="{22B2D12D-08E6-41EC-B648-D7B1438F3C5A}" srcOrd="1" destOrd="0" parTransId="{DFA9B07D-BF06-4E3A-85E9-8CB62F70B9BC}" sibTransId="{5EDB1B7F-E37F-4E01-AEE2-B6C82AF0D211}"/>
    <dgm:cxn modelId="{D2CDD67D-0A9A-4D8A-8FC7-934519D19084}" type="presOf" srcId="{85285CF3-0CF2-4BC6-8342-AB3A8C2EC27B}" destId="{B3468162-4E56-4BFB-B9AE-39960F5D0A3C}" srcOrd="0" destOrd="0" presId="urn:microsoft.com/office/officeart/2005/8/layout/hProcess4"/>
    <dgm:cxn modelId="{69AC0281-D369-474B-9D1D-01BC69E2CE83}" type="presOf" srcId="{22B2D12D-08E6-41EC-B648-D7B1438F3C5A}" destId="{9704C8B2-220F-4E57-B84E-527CD28FF214}" srcOrd="0" destOrd="1" presId="urn:microsoft.com/office/officeart/2005/8/layout/hProcess4"/>
    <dgm:cxn modelId="{0D3F1287-9732-470C-BDE8-C1011F23F79A}" type="presOf" srcId="{F1A19995-45D8-4FD2-9212-AAC899BC5D9A}" destId="{7FF7934F-D8E8-49D7-9E44-A7073B4410B3}" srcOrd="0" destOrd="1" presId="urn:microsoft.com/office/officeart/2005/8/layout/hProcess4"/>
    <dgm:cxn modelId="{62D24B8B-4AA3-4F45-B247-41CC56A2B2D3}" type="presOf" srcId="{F5A29B22-E63E-4E3E-A432-9766D56AF9DB}" destId="{7B85A42B-7326-473E-A55B-24E7859108C1}" srcOrd="0" destOrd="0" presId="urn:microsoft.com/office/officeart/2005/8/layout/hProcess4"/>
    <dgm:cxn modelId="{E4860990-8999-496D-BABF-3E68942B2FCA}" srcId="{E91E282F-69F4-4228-B246-927B10AE2676}" destId="{F5A29B22-E63E-4E3E-A432-9766D56AF9DB}" srcOrd="0" destOrd="0" parTransId="{EAF88B8E-FC16-47E2-AE1A-F6566E24DF48}" sibTransId="{AC432553-D7FA-4611-9990-E29537410314}"/>
    <dgm:cxn modelId="{7381F593-31B8-45E6-8419-47827D310662}" srcId="{F5A29B22-E63E-4E3E-A432-9766D56AF9DB}" destId="{9A9BFC51-4E23-4780-983D-4351F8EAA292}" srcOrd="1" destOrd="0" parTransId="{85B95919-A97B-434C-BE17-6576ED221980}" sibTransId="{DECA01B0-060C-4EE7-9705-98E5C7783919}"/>
    <dgm:cxn modelId="{E9702F97-6119-4316-9ECD-5319886152A8}" type="presOf" srcId="{C820AF3A-8DF3-4D1A-81AD-D4246BC42650}" destId="{83EF53A9-CDD4-4529-B333-B539AF0328F0}" srcOrd="0" destOrd="0" presId="urn:microsoft.com/office/officeart/2005/8/layout/hProcess4"/>
    <dgm:cxn modelId="{64CB8B99-ACCD-41F2-B4B2-F602E2F65ECA}" type="presOf" srcId="{4EF63D02-EFB4-4311-9C94-23DFDA17B0E5}" destId="{D7A4DA71-F86C-4A64-B574-FFEDDCE37FB4}" srcOrd="1" destOrd="1" presId="urn:microsoft.com/office/officeart/2005/8/layout/hProcess4"/>
    <dgm:cxn modelId="{66E2F5BB-2F54-44D4-8235-FDA7A03188BE}" type="presOf" srcId="{758996C2-962A-4486-9409-387CCDD02EDE}" destId="{9704C8B2-220F-4E57-B84E-527CD28FF214}" srcOrd="0" destOrd="2" presId="urn:microsoft.com/office/officeart/2005/8/layout/hProcess4"/>
    <dgm:cxn modelId="{F1561BC3-104B-42C2-ACE2-25E72CE4C44C}" type="presOf" srcId="{753796F4-5059-4F12-93B9-33DAF383F69A}" destId="{9704C8B2-220F-4E57-B84E-527CD28FF214}" srcOrd="0" destOrd="0" presId="urn:microsoft.com/office/officeart/2005/8/layout/hProcess4"/>
    <dgm:cxn modelId="{251171C6-1345-44FA-AA28-E7C00930103F}" srcId="{07E7E15B-2CFC-4148-909E-4CFAF7AD7CFE}" destId="{758996C2-962A-4486-9409-387CCDD02EDE}" srcOrd="2" destOrd="0" parTransId="{A7F6E6E1-66D9-4F49-A4CE-594F6A0A9096}" sibTransId="{E2FC1D1C-88CD-4F4E-B9F3-EE441511FD42}"/>
    <dgm:cxn modelId="{D99CC1C6-FF8E-49B7-A0A7-291E4D24142F}" srcId="{79E8B50D-79BA-4BC3-80BE-6E8501635183}" destId="{5DA8EE22-D831-4466-B4C2-07C10F2A74D5}" srcOrd="0" destOrd="0" parTransId="{ED90C19F-6F65-4AD5-932E-795B984406F3}" sibTransId="{E9A62FE7-DF2A-4DD0-8A98-DB10DB13F1D2}"/>
    <dgm:cxn modelId="{3752A4C9-FC9D-4226-AD90-8D2CC0F2AE81}" type="presOf" srcId="{4EF63D02-EFB4-4311-9C94-23DFDA17B0E5}" destId="{83EF53A9-CDD4-4529-B333-B539AF0328F0}" srcOrd="0" destOrd="1" presId="urn:microsoft.com/office/officeart/2005/8/layout/hProcess4"/>
    <dgm:cxn modelId="{320262CD-E8FB-4A11-A8E6-D42C10817A07}" srcId="{D4E7D107-74F4-4A06-A89E-C769A18F757F}" destId="{4EF63D02-EFB4-4311-9C94-23DFDA17B0E5}" srcOrd="1" destOrd="0" parTransId="{B0109DD9-6079-4711-9644-21EE1B3AC64D}" sibTransId="{220413B3-59B5-400A-813D-8E3EF3E9B1E9}"/>
    <dgm:cxn modelId="{8BEE68D3-4222-4259-BB3E-005A7754CD42}" type="presOf" srcId="{F1A19995-45D8-4FD2-9212-AAC899BC5D9A}" destId="{98E035DA-82CA-452A-8B26-7B7972F675BF}" srcOrd="1" destOrd="1" presId="urn:microsoft.com/office/officeart/2005/8/layout/hProcess4"/>
    <dgm:cxn modelId="{452CD2D7-A80A-45F6-BC86-49607F75BBA0}" type="presOf" srcId="{D4E7D107-74F4-4A06-A89E-C769A18F757F}" destId="{FCFA3A34-B60C-4D9D-8C91-5DB63053095E}" srcOrd="0" destOrd="0" presId="urn:microsoft.com/office/officeart/2005/8/layout/hProcess4"/>
    <dgm:cxn modelId="{E29B75EE-C666-49CB-85B8-68E6EDB72AE6}" type="presOf" srcId="{E91E282F-69F4-4228-B246-927B10AE2676}" destId="{C26AF3D3-A6BF-41F4-9F98-21A91E24D8CA}" srcOrd="0" destOrd="0" presId="urn:microsoft.com/office/officeart/2005/8/layout/hProcess4"/>
    <dgm:cxn modelId="{7A63D0FA-D5E9-4189-AD01-B3718ABFE64E}" type="presOf" srcId="{C820AF3A-8DF3-4D1A-81AD-D4246BC42650}" destId="{D7A4DA71-F86C-4A64-B574-FFEDDCE37FB4}" srcOrd="1" destOrd="0" presId="urn:microsoft.com/office/officeart/2005/8/layout/hProcess4"/>
    <dgm:cxn modelId="{58610641-2684-4107-ABF9-63C68619BC56}" type="presParOf" srcId="{C26AF3D3-A6BF-41F4-9F98-21A91E24D8CA}" destId="{A5AE8AC7-C4E4-4593-B6CE-3CD4C1FAB464}" srcOrd="0" destOrd="0" presId="urn:microsoft.com/office/officeart/2005/8/layout/hProcess4"/>
    <dgm:cxn modelId="{E435DF50-B520-41AC-A594-11FD7426C7B9}" type="presParOf" srcId="{C26AF3D3-A6BF-41F4-9F98-21A91E24D8CA}" destId="{B4235D40-BC8D-460B-97D6-FC5C7237DE99}" srcOrd="1" destOrd="0" presId="urn:microsoft.com/office/officeart/2005/8/layout/hProcess4"/>
    <dgm:cxn modelId="{3FAADEEA-EC2E-4201-BEEB-4E553EDBBA0B}" type="presParOf" srcId="{C26AF3D3-A6BF-41F4-9F98-21A91E24D8CA}" destId="{F2797DC4-5CCD-40F6-BFDF-0CC7A284E8D6}" srcOrd="2" destOrd="0" presId="urn:microsoft.com/office/officeart/2005/8/layout/hProcess4"/>
    <dgm:cxn modelId="{F7528E7E-A429-43B7-8BED-C22E0D578E1B}" type="presParOf" srcId="{F2797DC4-5CCD-40F6-BFDF-0CC7A284E8D6}" destId="{17C8E408-66A8-4DD4-8BD3-0C4E65C83CF4}" srcOrd="0" destOrd="0" presId="urn:microsoft.com/office/officeart/2005/8/layout/hProcess4"/>
    <dgm:cxn modelId="{0F1821DE-2613-49CC-B199-235137404BFA}" type="presParOf" srcId="{17C8E408-66A8-4DD4-8BD3-0C4E65C83CF4}" destId="{D25EF756-2420-4390-84C7-BD9BD1E54C02}" srcOrd="0" destOrd="0" presId="urn:microsoft.com/office/officeart/2005/8/layout/hProcess4"/>
    <dgm:cxn modelId="{4E627F94-C7D7-4007-9A57-7D9E9B4E4C9C}" type="presParOf" srcId="{17C8E408-66A8-4DD4-8BD3-0C4E65C83CF4}" destId="{4AAADCDF-9482-4C9F-8A4A-5F672EDC2F04}" srcOrd="1" destOrd="0" presId="urn:microsoft.com/office/officeart/2005/8/layout/hProcess4"/>
    <dgm:cxn modelId="{642708D7-4725-4244-A2C4-9B8841A43A01}" type="presParOf" srcId="{17C8E408-66A8-4DD4-8BD3-0C4E65C83CF4}" destId="{3FB87733-D495-4740-96BC-1794BD3D568E}" srcOrd="2" destOrd="0" presId="urn:microsoft.com/office/officeart/2005/8/layout/hProcess4"/>
    <dgm:cxn modelId="{117221DB-CADB-471A-A4C9-B198BCEDEEA7}" type="presParOf" srcId="{17C8E408-66A8-4DD4-8BD3-0C4E65C83CF4}" destId="{7B85A42B-7326-473E-A55B-24E7859108C1}" srcOrd="3" destOrd="0" presId="urn:microsoft.com/office/officeart/2005/8/layout/hProcess4"/>
    <dgm:cxn modelId="{9CBBB15D-A003-4517-A5C9-56A205C2A1B4}" type="presParOf" srcId="{17C8E408-66A8-4DD4-8BD3-0C4E65C83CF4}" destId="{DF5BE962-FE96-443D-83BC-A2D15AE2107C}" srcOrd="4" destOrd="0" presId="urn:microsoft.com/office/officeart/2005/8/layout/hProcess4"/>
    <dgm:cxn modelId="{DD3E80BF-A77D-449D-84E4-833199C50FF5}" type="presParOf" srcId="{F2797DC4-5CCD-40F6-BFDF-0CC7A284E8D6}" destId="{4BA8C256-D415-4EDD-9A91-1F977D3D378B}" srcOrd="1" destOrd="0" presId="urn:microsoft.com/office/officeart/2005/8/layout/hProcess4"/>
    <dgm:cxn modelId="{E9470E66-3C13-421E-ADE3-E2B5252507FF}" type="presParOf" srcId="{F2797DC4-5CCD-40F6-BFDF-0CC7A284E8D6}" destId="{B91DADD8-BC70-4065-9EF2-EC15E1532B99}" srcOrd="2" destOrd="0" presId="urn:microsoft.com/office/officeart/2005/8/layout/hProcess4"/>
    <dgm:cxn modelId="{B824B230-6647-4B4A-A0BA-B975BD45CD50}" type="presParOf" srcId="{B91DADD8-BC70-4065-9EF2-EC15E1532B99}" destId="{C1D668C9-D799-4A8B-86C4-38088DF646C0}" srcOrd="0" destOrd="0" presId="urn:microsoft.com/office/officeart/2005/8/layout/hProcess4"/>
    <dgm:cxn modelId="{2E0AA399-C43F-43F7-A73E-747793F78C61}" type="presParOf" srcId="{B91DADD8-BC70-4065-9EF2-EC15E1532B99}" destId="{7FF7934F-D8E8-49D7-9E44-A7073B4410B3}" srcOrd="1" destOrd="0" presId="urn:microsoft.com/office/officeart/2005/8/layout/hProcess4"/>
    <dgm:cxn modelId="{D4BF6D33-0E53-4E8B-AC0B-3C6E2541A81A}" type="presParOf" srcId="{B91DADD8-BC70-4065-9EF2-EC15E1532B99}" destId="{98E035DA-82CA-452A-8B26-7B7972F675BF}" srcOrd="2" destOrd="0" presId="urn:microsoft.com/office/officeart/2005/8/layout/hProcess4"/>
    <dgm:cxn modelId="{32D849AE-08D8-486B-9D22-DC04B4AAEB8E}" type="presParOf" srcId="{B91DADD8-BC70-4065-9EF2-EC15E1532B99}" destId="{FF6201DF-0A0B-476C-92C1-296EA33E53E2}" srcOrd="3" destOrd="0" presId="urn:microsoft.com/office/officeart/2005/8/layout/hProcess4"/>
    <dgm:cxn modelId="{A1FDC08D-0D14-4231-9E3C-2F6F0DCCBDC6}" type="presParOf" srcId="{B91DADD8-BC70-4065-9EF2-EC15E1532B99}" destId="{A5075A8A-C62C-4812-B92A-4B06E308B70A}" srcOrd="4" destOrd="0" presId="urn:microsoft.com/office/officeart/2005/8/layout/hProcess4"/>
    <dgm:cxn modelId="{5D81ECD4-F478-4203-9D82-2C16A4BCE7FD}" type="presParOf" srcId="{F2797DC4-5CCD-40F6-BFDF-0CC7A284E8D6}" destId="{34E4781A-3C36-498D-93C0-F0315CC6FDA4}" srcOrd="3" destOrd="0" presId="urn:microsoft.com/office/officeart/2005/8/layout/hProcess4"/>
    <dgm:cxn modelId="{01B53F8B-C3C9-4889-BF9A-02984D85B5A8}" type="presParOf" srcId="{F2797DC4-5CCD-40F6-BFDF-0CC7A284E8D6}" destId="{3230EE1D-A743-4FDA-AEC5-AB76E1E40D22}" srcOrd="4" destOrd="0" presId="urn:microsoft.com/office/officeart/2005/8/layout/hProcess4"/>
    <dgm:cxn modelId="{54A3B19A-F6FF-4E78-A76B-4DBE424FE905}" type="presParOf" srcId="{3230EE1D-A743-4FDA-AEC5-AB76E1E40D22}" destId="{CD58C73B-267A-43BA-8C36-5833C4E9968C}" srcOrd="0" destOrd="0" presId="urn:microsoft.com/office/officeart/2005/8/layout/hProcess4"/>
    <dgm:cxn modelId="{75C40B1B-878E-472F-95D1-483031C71683}" type="presParOf" srcId="{3230EE1D-A743-4FDA-AEC5-AB76E1E40D22}" destId="{83EF53A9-CDD4-4529-B333-B539AF0328F0}" srcOrd="1" destOrd="0" presId="urn:microsoft.com/office/officeart/2005/8/layout/hProcess4"/>
    <dgm:cxn modelId="{5F580175-95DD-4769-B5C4-1C3DB355D615}" type="presParOf" srcId="{3230EE1D-A743-4FDA-AEC5-AB76E1E40D22}" destId="{D7A4DA71-F86C-4A64-B574-FFEDDCE37FB4}" srcOrd="2" destOrd="0" presId="urn:microsoft.com/office/officeart/2005/8/layout/hProcess4"/>
    <dgm:cxn modelId="{CA787093-8B58-4DDC-9C47-59C377732119}" type="presParOf" srcId="{3230EE1D-A743-4FDA-AEC5-AB76E1E40D22}" destId="{FCFA3A34-B60C-4D9D-8C91-5DB63053095E}" srcOrd="3" destOrd="0" presId="urn:microsoft.com/office/officeart/2005/8/layout/hProcess4"/>
    <dgm:cxn modelId="{E6E9868E-230E-44A0-A9D3-16E8362BE41C}" type="presParOf" srcId="{3230EE1D-A743-4FDA-AEC5-AB76E1E40D22}" destId="{94914581-7FE3-433C-B037-EE7A6F9A4F9B}" srcOrd="4" destOrd="0" presId="urn:microsoft.com/office/officeart/2005/8/layout/hProcess4"/>
    <dgm:cxn modelId="{67FC629A-2F09-41DA-9BDC-70918E65357A}" type="presParOf" srcId="{F2797DC4-5CCD-40F6-BFDF-0CC7A284E8D6}" destId="{B3468162-4E56-4BFB-B9AE-39960F5D0A3C}" srcOrd="5" destOrd="0" presId="urn:microsoft.com/office/officeart/2005/8/layout/hProcess4"/>
    <dgm:cxn modelId="{469D3D57-5CFA-4425-AAC9-6B3AAED02AA2}" type="presParOf" srcId="{F2797DC4-5CCD-40F6-BFDF-0CC7A284E8D6}" destId="{147C4D06-2279-4A8E-A71B-23201232214C}" srcOrd="6" destOrd="0" presId="urn:microsoft.com/office/officeart/2005/8/layout/hProcess4"/>
    <dgm:cxn modelId="{BDFF8722-79AA-44E9-ABF1-1DA7C5A9DD0F}" type="presParOf" srcId="{147C4D06-2279-4A8E-A71B-23201232214C}" destId="{CF63C209-F7B8-482A-88EB-E256C8AD431C}" srcOrd="0" destOrd="0" presId="urn:microsoft.com/office/officeart/2005/8/layout/hProcess4"/>
    <dgm:cxn modelId="{347B984C-5EA7-428D-927F-277F6556F897}" type="presParOf" srcId="{147C4D06-2279-4A8E-A71B-23201232214C}" destId="{9704C8B2-220F-4E57-B84E-527CD28FF214}" srcOrd="1" destOrd="0" presId="urn:microsoft.com/office/officeart/2005/8/layout/hProcess4"/>
    <dgm:cxn modelId="{55983D34-6BF3-4A5A-9B60-BB398D1CFECA}" type="presParOf" srcId="{147C4D06-2279-4A8E-A71B-23201232214C}" destId="{6C7DE1AF-C29B-4787-922D-7CB4122813C2}" srcOrd="2" destOrd="0" presId="urn:microsoft.com/office/officeart/2005/8/layout/hProcess4"/>
    <dgm:cxn modelId="{5CE5AF53-5D4F-4D20-B686-A1B66D6DD397}" type="presParOf" srcId="{147C4D06-2279-4A8E-A71B-23201232214C}" destId="{12B8DD32-936B-4F7B-9942-79BC64EE608C}" srcOrd="3" destOrd="0" presId="urn:microsoft.com/office/officeart/2005/8/layout/hProcess4"/>
    <dgm:cxn modelId="{67B7E3A1-A134-4C42-82D8-3CAB406341FD}" type="presParOf" srcId="{147C4D06-2279-4A8E-A71B-23201232214C}" destId="{D1737B9F-2B99-43FA-8EA0-B775E07DD900}"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AADCDF-9482-4C9F-8A4A-5F672EDC2F04}">
      <dsp:nvSpPr>
        <dsp:cNvPr id="0" name=""/>
        <dsp:cNvSpPr/>
      </dsp:nvSpPr>
      <dsp:spPr>
        <a:xfrm>
          <a:off x="1826" y="1512493"/>
          <a:ext cx="1608105" cy="13263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24765" rIns="24765" bIns="24765" numCol="1" spcCol="1270" anchor="t" anchorCtr="0">
          <a:noAutofit/>
        </a:bodyPr>
        <a:lstStyle/>
        <a:p>
          <a:pPr marL="114300" lvl="1" indent="-114300" algn="l" defTabSz="577850">
            <a:lnSpc>
              <a:spcPct val="90000"/>
            </a:lnSpc>
            <a:spcBef>
              <a:spcPct val="0"/>
            </a:spcBef>
            <a:spcAft>
              <a:spcPct val="15000"/>
            </a:spcAft>
            <a:buChar char="•"/>
          </a:pPr>
          <a:r>
            <a:rPr lang="en-ZA" sz="1300" kern="1200"/>
            <a:t>Statutory legitimisation</a:t>
          </a:r>
        </a:p>
        <a:p>
          <a:pPr marL="114300" lvl="1" indent="-114300" algn="l" defTabSz="577850">
            <a:lnSpc>
              <a:spcPct val="90000"/>
            </a:lnSpc>
            <a:spcBef>
              <a:spcPct val="0"/>
            </a:spcBef>
            <a:spcAft>
              <a:spcPct val="15000"/>
            </a:spcAft>
            <a:buChar char="•"/>
          </a:pPr>
          <a:r>
            <a:rPr lang="en-ZA" sz="1300" kern="1200"/>
            <a:t>Launch into existence</a:t>
          </a:r>
        </a:p>
      </dsp:txBody>
      <dsp:txXfrm>
        <a:off x="32349" y="1543016"/>
        <a:ext cx="1547059" cy="981086"/>
      </dsp:txXfrm>
    </dsp:sp>
    <dsp:sp modelId="{4BA8C256-D415-4EDD-9A91-1F977D3D378B}">
      <dsp:nvSpPr>
        <dsp:cNvPr id="0" name=""/>
        <dsp:cNvSpPr/>
      </dsp:nvSpPr>
      <dsp:spPr>
        <a:xfrm>
          <a:off x="911916" y="1851291"/>
          <a:ext cx="1739608" cy="1739608"/>
        </a:xfrm>
        <a:prstGeom prst="leftCircularArrow">
          <a:avLst>
            <a:gd name="adj1" fmla="val 2961"/>
            <a:gd name="adj2" fmla="val 362765"/>
            <a:gd name="adj3" fmla="val 2138276"/>
            <a:gd name="adj4" fmla="val 9024489"/>
            <a:gd name="adj5" fmla="val 345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B85A42B-7326-473E-A55B-24E7859108C1}">
      <dsp:nvSpPr>
        <dsp:cNvPr id="0" name=""/>
        <dsp:cNvSpPr/>
      </dsp:nvSpPr>
      <dsp:spPr>
        <a:xfrm>
          <a:off x="359182" y="2554626"/>
          <a:ext cx="1429427" cy="56843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ZA" sz="1200" kern="1200"/>
            <a:t>Establishment</a:t>
          </a:r>
        </a:p>
      </dsp:txBody>
      <dsp:txXfrm>
        <a:off x="375831" y="2571275"/>
        <a:ext cx="1396129" cy="535138"/>
      </dsp:txXfrm>
    </dsp:sp>
    <dsp:sp modelId="{7FF7934F-D8E8-49D7-9E44-A7073B4410B3}">
      <dsp:nvSpPr>
        <dsp:cNvPr id="0" name=""/>
        <dsp:cNvSpPr/>
      </dsp:nvSpPr>
      <dsp:spPr>
        <a:xfrm>
          <a:off x="2033914" y="1512493"/>
          <a:ext cx="1608105" cy="13263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24765" rIns="24765" bIns="24765" numCol="1" spcCol="1270" anchor="t" anchorCtr="0">
          <a:noAutofit/>
        </a:bodyPr>
        <a:lstStyle/>
        <a:p>
          <a:pPr marL="114300" lvl="1" indent="-114300" algn="l" defTabSz="577850">
            <a:lnSpc>
              <a:spcPct val="90000"/>
            </a:lnSpc>
            <a:spcBef>
              <a:spcPct val="0"/>
            </a:spcBef>
            <a:spcAft>
              <a:spcPct val="15000"/>
            </a:spcAft>
            <a:buChar char="•"/>
          </a:pPr>
          <a:r>
            <a:rPr lang="en-ZA" sz="1300" kern="1200"/>
            <a:t>Break through self-perpetuation</a:t>
          </a:r>
        </a:p>
        <a:p>
          <a:pPr marL="114300" lvl="1" indent="-114300" algn="l" defTabSz="577850">
            <a:lnSpc>
              <a:spcPct val="90000"/>
            </a:lnSpc>
            <a:spcBef>
              <a:spcPct val="0"/>
            </a:spcBef>
            <a:spcAft>
              <a:spcPct val="15000"/>
            </a:spcAft>
            <a:buChar char="•"/>
          </a:pPr>
          <a:r>
            <a:rPr lang="en-ZA" sz="1300" kern="1200"/>
            <a:t>Management renewal</a:t>
          </a:r>
        </a:p>
      </dsp:txBody>
      <dsp:txXfrm>
        <a:off x="2064437" y="1827234"/>
        <a:ext cx="1547059" cy="981086"/>
      </dsp:txXfrm>
    </dsp:sp>
    <dsp:sp modelId="{34E4781A-3C36-498D-93C0-F0315CC6FDA4}">
      <dsp:nvSpPr>
        <dsp:cNvPr id="0" name=""/>
        <dsp:cNvSpPr/>
      </dsp:nvSpPr>
      <dsp:spPr>
        <a:xfrm>
          <a:off x="2930603" y="708433"/>
          <a:ext cx="1945088" cy="1945088"/>
        </a:xfrm>
        <a:prstGeom prst="circularArrow">
          <a:avLst>
            <a:gd name="adj1" fmla="val 2648"/>
            <a:gd name="adj2" fmla="val 322078"/>
            <a:gd name="adj3" fmla="val 19502412"/>
            <a:gd name="adj4" fmla="val 12575511"/>
            <a:gd name="adj5" fmla="val 309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F6201DF-0A0B-476C-92C1-296EA33E53E2}">
      <dsp:nvSpPr>
        <dsp:cNvPr id="0" name=""/>
        <dsp:cNvSpPr/>
      </dsp:nvSpPr>
      <dsp:spPr>
        <a:xfrm>
          <a:off x="2391270" y="1228275"/>
          <a:ext cx="1429427" cy="56843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ZA" sz="1200" kern="1200"/>
            <a:t>The strategic turn (2017)</a:t>
          </a:r>
        </a:p>
      </dsp:txBody>
      <dsp:txXfrm>
        <a:off x="2407919" y="1244924"/>
        <a:ext cx="1396129" cy="535138"/>
      </dsp:txXfrm>
    </dsp:sp>
    <dsp:sp modelId="{83EF53A9-CDD4-4529-B333-B539AF0328F0}">
      <dsp:nvSpPr>
        <dsp:cNvPr id="0" name=""/>
        <dsp:cNvSpPr/>
      </dsp:nvSpPr>
      <dsp:spPr>
        <a:xfrm>
          <a:off x="4066002" y="1512493"/>
          <a:ext cx="1608105" cy="13263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24765" rIns="24765" bIns="24765" numCol="1" spcCol="1270" anchor="t" anchorCtr="0">
          <a:noAutofit/>
        </a:bodyPr>
        <a:lstStyle/>
        <a:p>
          <a:pPr marL="114300" lvl="1" indent="-114300" algn="l" defTabSz="577850">
            <a:lnSpc>
              <a:spcPct val="90000"/>
            </a:lnSpc>
            <a:spcBef>
              <a:spcPct val="0"/>
            </a:spcBef>
            <a:spcAft>
              <a:spcPct val="15000"/>
            </a:spcAft>
            <a:buChar char="•"/>
          </a:pPr>
          <a:r>
            <a:rPr lang="en-ZA" sz="1300" kern="1200"/>
            <a:t>Stakeholder reawakening</a:t>
          </a:r>
        </a:p>
        <a:p>
          <a:pPr marL="114300" lvl="1" indent="-114300" algn="l" defTabSz="577850">
            <a:lnSpc>
              <a:spcPct val="90000"/>
            </a:lnSpc>
            <a:spcBef>
              <a:spcPct val="0"/>
            </a:spcBef>
            <a:spcAft>
              <a:spcPct val="15000"/>
            </a:spcAft>
            <a:buChar char="•"/>
          </a:pPr>
          <a:r>
            <a:rPr lang="en-ZA" sz="1300" kern="1200"/>
            <a:t>Business model minded </a:t>
          </a:r>
        </a:p>
      </dsp:txBody>
      <dsp:txXfrm>
        <a:off x="4096525" y="1543016"/>
        <a:ext cx="1547059" cy="981086"/>
      </dsp:txXfrm>
    </dsp:sp>
    <dsp:sp modelId="{B3468162-4E56-4BFB-B9AE-39960F5D0A3C}">
      <dsp:nvSpPr>
        <dsp:cNvPr id="0" name=""/>
        <dsp:cNvSpPr/>
      </dsp:nvSpPr>
      <dsp:spPr>
        <a:xfrm>
          <a:off x="4976092" y="1851291"/>
          <a:ext cx="1739608" cy="1739608"/>
        </a:xfrm>
        <a:prstGeom prst="leftCircularArrow">
          <a:avLst>
            <a:gd name="adj1" fmla="val 2961"/>
            <a:gd name="adj2" fmla="val 362765"/>
            <a:gd name="adj3" fmla="val 2138276"/>
            <a:gd name="adj4" fmla="val 9024489"/>
            <a:gd name="adj5" fmla="val 345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CFA3A34-B60C-4D9D-8C91-5DB63053095E}">
      <dsp:nvSpPr>
        <dsp:cNvPr id="0" name=""/>
        <dsp:cNvSpPr/>
      </dsp:nvSpPr>
      <dsp:spPr>
        <a:xfrm>
          <a:off x="4423358" y="2554626"/>
          <a:ext cx="1429427" cy="56843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ZA" sz="1200" kern="1200"/>
            <a:t>Aim for efficiency (2017- 2020)</a:t>
          </a:r>
        </a:p>
      </dsp:txBody>
      <dsp:txXfrm>
        <a:off x="4440007" y="2571275"/>
        <a:ext cx="1396129" cy="535138"/>
      </dsp:txXfrm>
    </dsp:sp>
    <dsp:sp modelId="{9704C8B2-220F-4E57-B84E-527CD28FF214}">
      <dsp:nvSpPr>
        <dsp:cNvPr id="0" name=""/>
        <dsp:cNvSpPr/>
      </dsp:nvSpPr>
      <dsp:spPr>
        <a:xfrm>
          <a:off x="6098090" y="1512493"/>
          <a:ext cx="1608105" cy="13263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24765" rIns="24765" bIns="24765" numCol="1" spcCol="1270" anchor="t" anchorCtr="0">
          <a:noAutofit/>
        </a:bodyPr>
        <a:lstStyle/>
        <a:p>
          <a:pPr marL="114300" lvl="1" indent="-114300" algn="l" defTabSz="577850">
            <a:lnSpc>
              <a:spcPct val="90000"/>
            </a:lnSpc>
            <a:spcBef>
              <a:spcPct val="0"/>
            </a:spcBef>
            <a:spcAft>
              <a:spcPct val="15000"/>
            </a:spcAft>
            <a:buChar char="•"/>
          </a:pPr>
          <a:r>
            <a:rPr lang="en-ZA" sz="1300" kern="1200"/>
            <a:t>Stock taking</a:t>
          </a:r>
        </a:p>
        <a:p>
          <a:pPr marL="114300" lvl="1" indent="-114300" algn="l" defTabSz="577850">
            <a:lnSpc>
              <a:spcPct val="90000"/>
            </a:lnSpc>
            <a:spcBef>
              <a:spcPct val="0"/>
            </a:spcBef>
            <a:spcAft>
              <a:spcPct val="15000"/>
            </a:spcAft>
            <a:buChar char="•"/>
          </a:pPr>
          <a:r>
            <a:rPr lang="en-ZA" sz="1300" kern="1200"/>
            <a:t>Industry sustainability</a:t>
          </a:r>
        </a:p>
        <a:p>
          <a:pPr marL="114300" lvl="1" indent="-114300" algn="l" defTabSz="577850">
            <a:lnSpc>
              <a:spcPct val="90000"/>
            </a:lnSpc>
            <a:spcBef>
              <a:spcPct val="0"/>
            </a:spcBef>
            <a:spcAft>
              <a:spcPct val="15000"/>
            </a:spcAft>
            <a:buChar char="•"/>
          </a:pPr>
          <a:r>
            <a:rPr lang="en-ZA" sz="1300" kern="1200"/>
            <a:t>National well-being</a:t>
          </a:r>
        </a:p>
      </dsp:txBody>
      <dsp:txXfrm>
        <a:off x="6128613" y="1827234"/>
        <a:ext cx="1547059" cy="981086"/>
      </dsp:txXfrm>
    </dsp:sp>
    <dsp:sp modelId="{12B8DD32-936B-4F7B-9942-79BC64EE608C}">
      <dsp:nvSpPr>
        <dsp:cNvPr id="0" name=""/>
        <dsp:cNvSpPr/>
      </dsp:nvSpPr>
      <dsp:spPr>
        <a:xfrm>
          <a:off x="6455446" y="1228275"/>
          <a:ext cx="1429427" cy="56843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ZA" sz="1200" kern="1200"/>
            <a:t>Aim for sustainability</a:t>
          </a:r>
        </a:p>
        <a:p>
          <a:pPr marL="0" lvl="0" indent="0" algn="ctr" defTabSz="533400">
            <a:lnSpc>
              <a:spcPct val="90000"/>
            </a:lnSpc>
            <a:spcBef>
              <a:spcPct val="0"/>
            </a:spcBef>
            <a:spcAft>
              <a:spcPct val="35000"/>
            </a:spcAft>
            <a:buNone/>
          </a:pPr>
          <a:r>
            <a:rPr lang="en-ZA" sz="1200" kern="1200"/>
            <a:t>(2021-2023)</a:t>
          </a:r>
        </a:p>
      </dsp:txBody>
      <dsp:txXfrm>
        <a:off x="6472095" y="1244924"/>
        <a:ext cx="1396129" cy="53513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6434"/>
          </a:xfrm>
          <a:prstGeom prst="rect">
            <a:avLst/>
          </a:prstGeom>
        </p:spPr>
        <p:txBody>
          <a:bodyPr vert="horz" lIns="93177" tIns="46589" rIns="93177" bIns="46589" rtlCol="0"/>
          <a:lstStyle>
            <a:lvl1pPr algn="r">
              <a:defRPr sz="1200"/>
            </a:lvl1pPr>
          </a:lstStyle>
          <a:p>
            <a:fld id="{50941320-D406-5E48-8DAE-E23DA351313C}" type="datetimeFigureOut">
              <a:rPr lang="en-US" smtClean="0"/>
              <a:t>11/18/2021</a:t>
            </a:fld>
            <a:endParaRPr lang="en-US"/>
          </a:p>
        </p:txBody>
      </p:sp>
      <p:sp>
        <p:nvSpPr>
          <p:cNvPr id="4" name="Footer Placeholder 3"/>
          <p:cNvSpPr>
            <a:spLocks noGrp="1"/>
          </p:cNvSpPr>
          <p:nvPr>
            <p:ph type="ftr" sz="quarter" idx="2"/>
          </p:nvPr>
        </p:nvSpPr>
        <p:spPr>
          <a:xfrm>
            <a:off x="0" y="8829968"/>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8"/>
            <a:ext cx="3037840" cy="466433"/>
          </a:xfrm>
          <a:prstGeom prst="rect">
            <a:avLst/>
          </a:prstGeom>
        </p:spPr>
        <p:txBody>
          <a:bodyPr vert="horz" lIns="93177" tIns="46589" rIns="93177" bIns="46589" rtlCol="0" anchor="b"/>
          <a:lstStyle>
            <a:lvl1pPr algn="r">
              <a:defRPr sz="1200"/>
            </a:lvl1pPr>
          </a:lstStyle>
          <a:p>
            <a:fld id="{AD51B479-AF1E-B34F-9994-7908129426DF}" type="slidenum">
              <a:rPr lang="en-US" smtClean="0"/>
              <a:t>‹#›</a:t>
            </a:fld>
            <a:endParaRPr lang="en-US"/>
          </a:p>
        </p:txBody>
      </p:sp>
    </p:spTree>
    <p:extLst>
      <p:ext uri="{BB962C8B-B14F-4D97-AF65-F5344CB8AC3E}">
        <p14:creationId xmlns:p14="http://schemas.microsoft.com/office/powerpoint/2010/main" val="340065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9" y="0"/>
            <a:ext cx="3037840" cy="466434"/>
          </a:xfrm>
          <a:prstGeom prst="rect">
            <a:avLst/>
          </a:prstGeom>
        </p:spPr>
        <p:txBody>
          <a:bodyPr vert="horz" lIns="93177" tIns="46589" rIns="93177" bIns="46589" rtlCol="0"/>
          <a:lstStyle>
            <a:lvl1pPr algn="r">
              <a:defRPr sz="1200"/>
            </a:lvl1pPr>
          </a:lstStyle>
          <a:p>
            <a:fld id="{AA2F6177-060F-F14B-8C51-534CA1B1662E}" type="datetimeFigureOut">
              <a:rPr lang="en-GB" smtClean="0"/>
              <a:t>18/11/2021</a:t>
            </a:fld>
            <a:endParaRPr lang="en-GB"/>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8"/>
            <a:ext cx="3037840" cy="466433"/>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9" y="8829968"/>
            <a:ext cx="3037840" cy="466433"/>
          </a:xfrm>
          <a:prstGeom prst="rect">
            <a:avLst/>
          </a:prstGeom>
        </p:spPr>
        <p:txBody>
          <a:bodyPr vert="horz" lIns="93177" tIns="46589" rIns="93177" bIns="46589" rtlCol="0" anchor="b"/>
          <a:lstStyle>
            <a:lvl1pPr algn="r">
              <a:defRPr sz="1200"/>
            </a:lvl1pPr>
          </a:lstStyle>
          <a:p>
            <a:fld id="{2553A684-E637-0F46-9B30-5AB87CD47E3F}" type="slidenum">
              <a:rPr lang="en-GB" smtClean="0"/>
              <a:t>‹#›</a:t>
            </a:fld>
            <a:endParaRPr lang="en-GB"/>
          </a:p>
        </p:txBody>
      </p:sp>
    </p:spTree>
    <p:extLst>
      <p:ext uri="{BB962C8B-B14F-4D97-AF65-F5344CB8AC3E}">
        <p14:creationId xmlns:p14="http://schemas.microsoft.com/office/powerpoint/2010/main" val="1426761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43D0C-014B-48F6-A098-F79AEC8D1B93}"/>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ZA"/>
          </a:p>
        </p:txBody>
      </p:sp>
      <p:sp>
        <p:nvSpPr>
          <p:cNvPr id="3" name="Subtitle 2">
            <a:extLst>
              <a:ext uri="{FF2B5EF4-FFF2-40B4-BE49-F238E27FC236}">
                <a16:creationId xmlns:a16="http://schemas.microsoft.com/office/drawing/2014/main" id="{B222EFDC-C8BB-4537-881F-40983D9886C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1FA6D1D5-8229-400E-A30C-8EBC58EA19BC}"/>
              </a:ext>
            </a:extLst>
          </p:cNvPr>
          <p:cNvSpPr>
            <a:spLocks noGrp="1"/>
          </p:cNvSpPr>
          <p:nvPr>
            <p:ph type="dt" sz="half" idx="10"/>
          </p:nvPr>
        </p:nvSpPr>
        <p:spPr>
          <a:xfrm>
            <a:off x="628650" y="6376243"/>
            <a:ext cx="2057400" cy="365125"/>
          </a:xfrm>
          <a:prstGeom prst="rect">
            <a:avLst/>
          </a:prstGeom>
        </p:spPr>
        <p:txBody>
          <a:bodyPr/>
          <a:lstStyle/>
          <a:p>
            <a:fld id="{04A0AD9C-4DF2-CE45-883F-133E5A5636D9}" type="datetime6">
              <a:rPr lang="en-ZA" smtClean="0"/>
              <a:t>November 21</a:t>
            </a:fld>
            <a:endParaRPr lang="en-ZA"/>
          </a:p>
        </p:txBody>
      </p:sp>
      <p:sp>
        <p:nvSpPr>
          <p:cNvPr id="5" name="Footer Placeholder 4">
            <a:extLst>
              <a:ext uri="{FF2B5EF4-FFF2-40B4-BE49-F238E27FC236}">
                <a16:creationId xmlns:a16="http://schemas.microsoft.com/office/drawing/2014/main" id="{92401FBE-3BD6-4F94-928E-21A40BF7425B}"/>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342DDEBB-1FB1-479A-B26E-817CC6320E47}"/>
              </a:ext>
            </a:extLst>
          </p:cNvPr>
          <p:cNvSpPr>
            <a:spLocks noGrp="1"/>
          </p:cNvSpPr>
          <p:nvPr>
            <p:ph type="sldNum" sz="quarter" idx="12"/>
          </p:nvPr>
        </p:nvSpPr>
        <p:spPr>
          <a:xfrm>
            <a:off x="107503" y="6376243"/>
            <a:ext cx="488527" cy="365125"/>
          </a:xfrm>
        </p:spPr>
        <p:txBody>
          <a:bodyPr/>
          <a:lstStyle>
            <a:lvl1pPr>
              <a:defRPr>
                <a:solidFill>
                  <a:schemeClr val="bg1"/>
                </a:solidFill>
              </a:defRPr>
            </a:lvl1pPr>
          </a:lstStyle>
          <a:p>
            <a:r>
              <a:rPr lang="en-ZA" dirty="0"/>
              <a:t>0</a:t>
            </a:r>
            <a:fld id="{269B5004-C664-4CDB-9857-7D0417EE87DF}" type="slidenum">
              <a:rPr lang="en-ZA" smtClean="0"/>
              <a:pPr/>
              <a:t>‹#›</a:t>
            </a:fld>
            <a:endParaRPr lang="en-ZA" dirty="0"/>
          </a:p>
        </p:txBody>
      </p:sp>
      <p:cxnSp>
        <p:nvCxnSpPr>
          <p:cNvPr id="8" name="Straight Connector 7"/>
          <p:cNvCxnSpPr/>
          <p:nvPr userDrawn="1"/>
        </p:nvCxnSpPr>
        <p:spPr>
          <a:xfrm>
            <a:off x="611560" y="6453336"/>
            <a:ext cx="0" cy="23467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6192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5A42F-5693-44B7-9CF6-00533784664D}"/>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1C93834F-8686-4D74-82F6-1809637EF7D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60DFD462-0A1D-4F5A-B5F6-078B599CD16D}"/>
              </a:ext>
            </a:extLst>
          </p:cNvPr>
          <p:cNvSpPr>
            <a:spLocks noGrp="1"/>
          </p:cNvSpPr>
          <p:nvPr>
            <p:ph type="dt" sz="half" idx="10"/>
          </p:nvPr>
        </p:nvSpPr>
        <p:spPr>
          <a:xfrm>
            <a:off x="628650" y="6376243"/>
            <a:ext cx="2057400" cy="365125"/>
          </a:xfrm>
          <a:prstGeom prst="rect">
            <a:avLst/>
          </a:prstGeom>
        </p:spPr>
        <p:txBody>
          <a:bodyPr/>
          <a:lstStyle/>
          <a:p>
            <a:fld id="{22AE97BE-B1A9-4341-842A-43946D5CE2C3}" type="datetime6">
              <a:rPr lang="en-ZA" smtClean="0"/>
              <a:t>November 21</a:t>
            </a:fld>
            <a:endParaRPr lang="en-ZA"/>
          </a:p>
        </p:txBody>
      </p:sp>
      <p:sp>
        <p:nvSpPr>
          <p:cNvPr id="5" name="Footer Placeholder 4">
            <a:extLst>
              <a:ext uri="{FF2B5EF4-FFF2-40B4-BE49-F238E27FC236}">
                <a16:creationId xmlns:a16="http://schemas.microsoft.com/office/drawing/2014/main" id="{8C6B58F9-116A-48E5-BDEB-3D4E4489D89C}"/>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F319F176-1E3D-48C3-92FB-50B2EABB25A8}"/>
              </a:ext>
            </a:extLst>
          </p:cNvPr>
          <p:cNvSpPr>
            <a:spLocks noGrp="1"/>
          </p:cNvSpPr>
          <p:nvPr>
            <p:ph type="sldNum" sz="quarter" idx="12"/>
          </p:nvPr>
        </p:nvSpPr>
        <p:spPr/>
        <p:txBody>
          <a:bodyPr/>
          <a:lstStyle/>
          <a:p>
            <a:fld id="{269B5004-C664-4CDB-9857-7D0417EE87DF}" type="slidenum">
              <a:rPr lang="en-ZA" smtClean="0"/>
              <a:t>‹#›</a:t>
            </a:fld>
            <a:endParaRPr lang="en-ZA"/>
          </a:p>
        </p:txBody>
      </p:sp>
    </p:spTree>
    <p:extLst>
      <p:ext uri="{BB962C8B-B14F-4D97-AF65-F5344CB8AC3E}">
        <p14:creationId xmlns:p14="http://schemas.microsoft.com/office/powerpoint/2010/main" val="923555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D861FA-8647-49EA-A44E-59DC52D5B7D4}"/>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56A4D0D1-5776-4CB1-81E8-267D4B026F18}"/>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60A6331E-BD43-4CB7-98D1-27C1BA040EFD}"/>
              </a:ext>
            </a:extLst>
          </p:cNvPr>
          <p:cNvSpPr>
            <a:spLocks noGrp="1"/>
          </p:cNvSpPr>
          <p:nvPr>
            <p:ph type="dt" sz="half" idx="10"/>
          </p:nvPr>
        </p:nvSpPr>
        <p:spPr>
          <a:xfrm>
            <a:off x="628650" y="6376243"/>
            <a:ext cx="2057400" cy="365125"/>
          </a:xfrm>
          <a:prstGeom prst="rect">
            <a:avLst/>
          </a:prstGeom>
        </p:spPr>
        <p:txBody>
          <a:bodyPr/>
          <a:lstStyle/>
          <a:p>
            <a:fld id="{0E5083F1-EEB4-CE4F-ABF1-B0B25C10FF00}" type="datetime6">
              <a:rPr lang="en-ZA" smtClean="0"/>
              <a:t>November 21</a:t>
            </a:fld>
            <a:endParaRPr lang="en-ZA"/>
          </a:p>
        </p:txBody>
      </p:sp>
      <p:sp>
        <p:nvSpPr>
          <p:cNvPr id="5" name="Footer Placeholder 4">
            <a:extLst>
              <a:ext uri="{FF2B5EF4-FFF2-40B4-BE49-F238E27FC236}">
                <a16:creationId xmlns:a16="http://schemas.microsoft.com/office/drawing/2014/main" id="{7C83A483-4211-40D2-9D65-D43F68B9EE19}"/>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2DCA1C4F-F55A-4472-8265-2CBF15BE4F78}"/>
              </a:ext>
            </a:extLst>
          </p:cNvPr>
          <p:cNvSpPr>
            <a:spLocks noGrp="1"/>
          </p:cNvSpPr>
          <p:nvPr>
            <p:ph type="sldNum" sz="quarter" idx="12"/>
          </p:nvPr>
        </p:nvSpPr>
        <p:spPr/>
        <p:txBody>
          <a:bodyPr/>
          <a:lstStyle/>
          <a:p>
            <a:fld id="{269B5004-C664-4CDB-9857-7D0417EE87DF}" type="slidenum">
              <a:rPr lang="en-ZA" smtClean="0"/>
              <a:t>‹#›</a:t>
            </a:fld>
            <a:endParaRPr lang="en-ZA"/>
          </a:p>
        </p:txBody>
      </p:sp>
    </p:spTree>
    <p:extLst>
      <p:ext uri="{BB962C8B-B14F-4D97-AF65-F5344CB8AC3E}">
        <p14:creationId xmlns:p14="http://schemas.microsoft.com/office/powerpoint/2010/main" val="54227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B0EE5-6384-4B4C-89EC-0F87E6EB149F}"/>
              </a:ext>
            </a:extLst>
          </p:cNvPr>
          <p:cNvSpPr>
            <a:spLocks noGrp="1"/>
          </p:cNvSpPr>
          <p:nvPr>
            <p:ph type="title"/>
          </p:nvPr>
        </p:nvSpPr>
        <p:spPr/>
        <p:txBody>
          <a:bodyPr/>
          <a:lstStyle>
            <a:lvl1pPr>
              <a:defRPr b="1">
                <a:solidFill>
                  <a:schemeClr val="accent5">
                    <a:lumMod val="50000"/>
                  </a:schemeClr>
                </a:solidFill>
              </a:defRPr>
            </a:lvl1pPr>
          </a:lstStyle>
          <a:p>
            <a:r>
              <a:rPr lang="en-US" dirty="0"/>
              <a:t>Click to edit Master title style</a:t>
            </a:r>
            <a:endParaRPr lang="en-ZA" dirty="0"/>
          </a:p>
        </p:txBody>
      </p:sp>
      <p:sp>
        <p:nvSpPr>
          <p:cNvPr id="3" name="Content Placeholder 2">
            <a:extLst>
              <a:ext uri="{FF2B5EF4-FFF2-40B4-BE49-F238E27FC236}">
                <a16:creationId xmlns:a16="http://schemas.microsoft.com/office/drawing/2014/main" id="{73E5E8C9-ABC0-4C38-A7A1-5770F4186CC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40AA5D45-61D5-4901-A391-77053C40A0D3}"/>
              </a:ext>
            </a:extLst>
          </p:cNvPr>
          <p:cNvSpPr>
            <a:spLocks noGrp="1"/>
          </p:cNvSpPr>
          <p:nvPr>
            <p:ph type="dt" sz="half" idx="10"/>
          </p:nvPr>
        </p:nvSpPr>
        <p:spPr>
          <a:xfrm>
            <a:off x="628650" y="6377866"/>
            <a:ext cx="2057400" cy="365125"/>
          </a:xfrm>
          <a:prstGeom prst="rect">
            <a:avLst/>
          </a:prstGeom>
        </p:spPr>
        <p:txBody>
          <a:bodyPr/>
          <a:lstStyle>
            <a:lvl1pPr>
              <a:defRPr>
                <a:solidFill>
                  <a:schemeClr val="bg1"/>
                </a:solidFill>
              </a:defRPr>
            </a:lvl1pPr>
          </a:lstStyle>
          <a:p>
            <a:fld id="{1B974A33-DC99-2E4D-967E-5475EE20C64B}" type="datetime6">
              <a:rPr lang="en-ZA" smtClean="0"/>
              <a:pPr/>
              <a:t>November 21</a:t>
            </a:fld>
            <a:endParaRPr lang="en-ZA" dirty="0"/>
          </a:p>
        </p:txBody>
      </p:sp>
      <p:sp>
        <p:nvSpPr>
          <p:cNvPr id="5" name="Footer Placeholder 4">
            <a:extLst>
              <a:ext uri="{FF2B5EF4-FFF2-40B4-BE49-F238E27FC236}">
                <a16:creationId xmlns:a16="http://schemas.microsoft.com/office/drawing/2014/main" id="{D94BEEC5-2C02-4336-A633-8FA3F1077847}"/>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C3CBC614-5393-4882-AD99-6090B2CE117A}"/>
              </a:ext>
            </a:extLst>
          </p:cNvPr>
          <p:cNvSpPr>
            <a:spLocks noGrp="1"/>
          </p:cNvSpPr>
          <p:nvPr>
            <p:ph type="sldNum" sz="quarter" idx="12"/>
          </p:nvPr>
        </p:nvSpPr>
        <p:spPr/>
        <p:txBody>
          <a:bodyPr/>
          <a:lstStyle/>
          <a:p>
            <a:fld id="{269B5004-C664-4CDB-9857-7D0417EE87DF}" type="slidenum">
              <a:rPr lang="en-ZA" smtClean="0"/>
              <a:t>‹#›</a:t>
            </a:fld>
            <a:endParaRPr lang="en-ZA" dirty="0"/>
          </a:p>
        </p:txBody>
      </p:sp>
    </p:spTree>
    <p:extLst>
      <p:ext uri="{BB962C8B-B14F-4D97-AF65-F5344CB8AC3E}">
        <p14:creationId xmlns:p14="http://schemas.microsoft.com/office/powerpoint/2010/main" val="3417342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F4CF2-E4E0-4567-8840-2CD9E3293EB3}"/>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D1648632-C5E4-460C-9782-929EF7D18F6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31A82B1-F884-4DDD-A43D-095E0EEFB530}"/>
              </a:ext>
            </a:extLst>
          </p:cNvPr>
          <p:cNvSpPr>
            <a:spLocks noGrp="1"/>
          </p:cNvSpPr>
          <p:nvPr>
            <p:ph type="dt" sz="half" idx="10"/>
          </p:nvPr>
        </p:nvSpPr>
        <p:spPr>
          <a:xfrm>
            <a:off x="628650" y="6376243"/>
            <a:ext cx="2057400" cy="365125"/>
          </a:xfrm>
          <a:prstGeom prst="rect">
            <a:avLst/>
          </a:prstGeom>
        </p:spPr>
        <p:txBody>
          <a:bodyPr/>
          <a:lstStyle/>
          <a:p>
            <a:fld id="{8D53C528-F692-7A42-9270-27477469EE63}" type="datetime6">
              <a:rPr lang="en-ZA" smtClean="0"/>
              <a:t>November 21</a:t>
            </a:fld>
            <a:endParaRPr lang="en-ZA" dirty="0"/>
          </a:p>
        </p:txBody>
      </p:sp>
      <p:sp>
        <p:nvSpPr>
          <p:cNvPr id="5" name="Footer Placeholder 4">
            <a:extLst>
              <a:ext uri="{FF2B5EF4-FFF2-40B4-BE49-F238E27FC236}">
                <a16:creationId xmlns:a16="http://schemas.microsoft.com/office/drawing/2014/main" id="{A4698693-C100-4279-B0CC-A2E79D334E62}"/>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938C3F19-9E28-415C-B6E8-B0DD4FAC9884}"/>
              </a:ext>
            </a:extLst>
          </p:cNvPr>
          <p:cNvSpPr>
            <a:spLocks noGrp="1"/>
          </p:cNvSpPr>
          <p:nvPr>
            <p:ph type="sldNum" sz="quarter" idx="12"/>
          </p:nvPr>
        </p:nvSpPr>
        <p:spPr/>
        <p:txBody>
          <a:bodyPr/>
          <a:lstStyle/>
          <a:p>
            <a:fld id="{269B5004-C664-4CDB-9857-7D0417EE87DF}" type="slidenum">
              <a:rPr lang="en-ZA" smtClean="0"/>
              <a:t>‹#›</a:t>
            </a:fld>
            <a:endParaRPr lang="en-ZA"/>
          </a:p>
        </p:txBody>
      </p:sp>
    </p:spTree>
    <p:extLst>
      <p:ext uri="{BB962C8B-B14F-4D97-AF65-F5344CB8AC3E}">
        <p14:creationId xmlns:p14="http://schemas.microsoft.com/office/powerpoint/2010/main" val="1641067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D507B-4FA7-4949-B15F-478B11330136}"/>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9AAD2AA9-4FA2-4242-82DF-7CBEA87D624E}"/>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038D4EEC-DFA8-48CD-A46C-DF8E419E0E0D}"/>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2F035063-5929-4B18-BB92-19C341D1EA70}"/>
              </a:ext>
            </a:extLst>
          </p:cNvPr>
          <p:cNvSpPr>
            <a:spLocks noGrp="1"/>
          </p:cNvSpPr>
          <p:nvPr>
            <p:ph type="dt" sz="half" idx="10"/>
          </p:nvPr>
        </p:nvSpPr>
        <p:spPr>
          <a:xfrm>
            <a:off x="628650" y="6376243"/>
            <a:ext cx="2057400" cy="365125"/>
          </a:xfrm>
          <a:prstGeom prst="rect">
            <a:avLst/>
          </a:prstGeom>
        </p:spPr>
        <p:txBody>
          <a:bodyPr/>
          <a:lstStyle/>
          <a:p>
            <a:fld id="{CFABBB15-0D79-C941-B897-3424C5C08A4D}" type="datetime6">
              <a:rPr lang="en-ZA" smtClean="0"/>
              <a:t>November 21</a:t>
            </a:fld>
            <a:endParaRPr lang="en-ZA"/>
          </a:p>
        </p:txBody>
      </p:sp>
      <p:sp>
        <p:nvSpPr>
          <p:cNvPr id="6" name="Footer Placeholder 5">
            <a:extLst>
              <a:ext uri="{FF2B5EF4-FFF2-40B4-BE49-F238E27FC236}">
                <a16:creationId xmlns:a16="http://schemas.microsoft.com/office/drawing/2014/main" id="{7EAB0B54-AC57-4219-82D4-7325A5ED3948}"/>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21D9EB70-9ED4-4977-9646-AE6BB43CEF60}"/>
              </a:ext>
            </a:extLst>
          </p:cNvPr>
          <p:cNvSpPr>
            <a:spLocks noGrp="1"/>
          </p:cNvSpPr>
          <p:nvPr>
            <p:ph type="sldNum" sz="quarter" idx="12"/>
          </p:nvPr>
        </p:nvSpPr>
        <p:spPr/>
        <p:txBody>
          <a:bodyPr/>
          <a:lstStyle/>
          <a:p>
            <a:fld id="{269B5004-C664-4CDB-9857-7D0417EE87DF}" type="slidenum">
              <a:rPr lang="en-ZA" smtClean="0"/>
              <a:t>‹#›</a:t>
            </a:fld>
            <a:endParaRPr lang="en-ZA"/>
          </a:p>
        </p:txBody>
      </p:sp>
    </p:spTree>
    <p:extLst>
      <p:ext uri="{BB962C8B-B14F-4D97-AF65-F5344CB8AC3E}">
        <p14:creationId xmlns:p14="http://schemas.microsoft.com/office/powerpoint/2010/main" val="771812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D101E-7239-40B6-9BAC-96CD24BD5763}"/>
              </a:ext>
            </a:extLst>
          </p:cNvPr>
          <p:cNvSpPr>
            <a:spLocks noGrp="1"/>
          </p:cNvSpPr>
          <p:nvPr>
            <p:ph type="title"/>
          </p:nvPr>
        </p:nvSpPr>
        <p:spPr>
          <a:xfrm>
            <a:off x="629841" y="365126"/>
            <a:ext cx="78867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C2F2D6C5-8F0C-4D3A-84AE-19694D7C5958}"/>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CC732086-AFDE-405F-A5DE-2048127FAF0C}"/>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D8AB2F6D-E228-4EFA-8A5B-6C801AA8328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84B35B78-739A-4628-BC9B-FA42A1708970}"/>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1178410A-6318-4F1C-897D-EED044D32E34}"/>
              </a:ext>
            </a:extLst>
          </p:cNvPr>
          <p:cNvSpPr>
            <a:spLocks noGrp="1"/>
          </p:cNvSpPr>
          <p:nvPr>
            <p:ph type="dt" sz="half" idx="10"/>
          </p:nvPr>
        </p:nvSpPr>
        <p:spPr>
          <a:xfrm>
            <a:off x="628650" y="6376243"/>
            <a:ext cx="2057400" cy="365125"/>
          </a:xfrm>
          <a:prstGeom prst="rect">
            <a:avLst/>
          </a:prstGeom>
        </p:spPr>
        <p:txBody>
          <a:bodyPr/>
          <a:lstStyle/>
          <a:p>
            <a:fld id="{7F224288-9BAB-3342-9E1D-15840D91A801}" type="datetime6">
              <a:rPr lang="en-ZA" smtClean="0"/>
              <a:t>November 21</a:t>
            </a:fld>
            <a:endParaRPr lang="en-ZA"/>
          </a:p>
        </p:txBody>
      </p:sp>
      <p:sp>
        <p:nvSpPr>
          <p:cNvPr id="8" name="Footer Placeholder 7">
            <a:extLst>
              <a:ext uri="{FF2B5EF4-FFF2-40B4-BE49-F238E27FC236}">
                <a16:creationId xmlns:a16="http://schemas.microsoft.com/office/drawing/2014/main" id="{D2DA7465-8CE0-4A7F-A7EB-8DC7BE433A4E}"/>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2466FC25-AD74-44F8-A997-A6341C358F92}"/>
              </a:ext>
            </a:extLst>
          </p:cNvPr>
          <p:cNvSpPr>
            <a:spLocks noGrp="1"/>
          </p:cNvSpPr>
          <p:nvPr>
            <p:ph type="sldNum" sz="quarter" idx="12"/>
          </p:nvPr>
        </p:nvSpPr>
        <p:spPr/>
        <p:txBody>
          <a:bodyPr/>
          <a:lstStyle/>
          <a:p>
            <a:fld id="{269B5004-C664-4CDB-9857-7D0417EE87DF}" type="slidenum">
              <a:rPr lang="en-ZA" smtClean="0"/>
              <a:t>‹#›</a:t>
            </a:fld>
            <a:endParaRPr lang="en-ZA"/>
          </a:p>
        </p:txBody>
      </p:sp>
    </p:spTree>
    <p:extLst>
      <p:ext uri="{BB962C8B-B14F-4D97-AF65-F5344CB8AC3E}">
        <p14:creationId xmlns:p14="http://schemas.microsoft.com/office/powerpoint/2010/main" val="2887539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373F-F3A6-43AD-B39F-787466A7918B}"/>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48CFF781-F9C8-4F49-9F46-B640E47E071F}"/>
              </a:ext>
            </a:extLst>
          </p:cNvPr>
          <p:cNvSpPr>
            <a:spLocks noGrp="1"/>
          </p:cNvSpPr>
          <p:nvPr>
            <p:ph type="dt" sz="half" idx="10"/>
          </p:nvPr>
        </p:nvSpPr>
        <p:spPr>
          <a:xfrm>
            <a:off x="628650" y="6376243"/>
            <a:ext cx="2057400" cy="365125"/>
          </a:xfrm>
          <a:prstGeom prst="rect">
            <a:avLst/>
          </a:prstGeom>
        </p:spPr>
        <p:txBody>
          <a:bodyPr/>
          <a:lstStyle/>
          <a:p>
            <a:fld id="{E2DF1B73-99AF-C24E-81AF-35E8E79A1522}" type="datetime6">
              <a:rPr lang="en-ZA" smtClean="0"/>
              <a:t>November 21</a:t>
            </a:fld>
            <a:endParaRPr lang="en-ZA"/>
          </a:p>
        </p:txBody>
      </p:sp>
      <p:sp>
        <p:nvSpPr>
          <p:cNvPr id="4" name="Footer Placeholder 3">
            <a:extLst>
              <a:ext uri="{FF2B5EF4-FFF2-40B4-BE49-F238E27FC236}">
                <a16:creationId xmlns:a16="http://schemas.microsoft.com/office/drawing/2014/main" id="{6CDB23E7-B274-45FD-B072-6F7B531DDBED}"/>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755EE657-E5B4-4AE5-B098-33323CC7BA57}"/>
              </a:ext>
            </a:extLst>
          </p:cNvPr>
          <p:cNvSpPr>
            <a:spLocks noGrp="1"/>
          </p:cNvSpPr>
          <p:nvPr>
            <p:ph type="sldNum" sz="quarter" idx="12"/>
          </p:nvPr>
        </p:nvSpPr>
        <p:spPr/>
        <p:txBody>
          <a:bodyPr/>
          <a:lstStyle/>
          <a:p>
            <a:fld id="{269B5004-C664-4CDB-9857-7D0417EE87DF}" type="slidenum">
              <a:rPr lang="en-ZA" smtClean="0"/>
              <a:t>‹#›</a:t>
            </a:fld>
            <a:endParaRPr lang="en-ZA"/>
          </a:p>
        </p:txBody>
      </p:sp>
    </p:spTree>
    <p:extLst>
      <p:ext uri="{BB962C8B-B14F-4D97-AF65-F5344CB8AC3E}">
        <p14:creationId xmlns:p14="http://schemas.microsoft.com/office/powerpoint/2010/main" val="691662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784C2D-3B81-42E3-8550-6F28BBE1872E}"/>
              </a:ext>
            </a:extLst>
          </p:cNvPr>
          <p:cNvSpPr>
            <a:spLocks noGrp="1"/>
          </p:cNvSpPr>
          <p:nvPr>
            <p:ph type="dt" sz="half" idx="10"/>
          </p:nvPr>
        </p:nvSpPr>
        <p:spPr>
          <a:xfrm>
            <a:off x="628650" y="6376243"/>
            <a:ext cx="2057400" cy="365125"/>
          </a:xfrm>
          <a:prstGeom prst="rect">
            <a:avLst/>
          </a:prstGeom>
        </p:spPr>
        <p:txBody>
          <a:bodyPr/>
          <a:lstStyle/>
          <a:p>
            <a:fld id="{0CC2063C-50C9-8B41-9590-411F3A9A17BC}" type="datetime6">
              <a:rPr lang="en-ZA" smtClean="0"/>
              <a:t>November 21</a:t>
            </a:fld>
            <a:endParaRPr lang="en-ZA"/>
          </a:p>
        </p:txBody>
      </p:sp>
      <p:sp>
        <p:nvSpPr>
          <p:cNvPr id="3" name="Footer Placeholder 2">
            <a:extLst>
              <a:ext uri="{FF2B5EF4-FFF2-40B4-BE49-F238E27FC236}">
                <a16:creationId xmlns:a16="http://schemas.microsoft.com/office/drawing/2014/main" id="{F2FC6249-74B2-4997-85E5-D5D920AB6F38}"/>
              </a:ext>
            </a:extLst>
          </p:cNvPr>
          <p:cNvSpPr>
            <a:spLocks noGrp="1"/>
          </p:cNvSpPr>
          <p:nvPr>
            <p:ph type="ftr" sz="quarter" idx="11"/>
          </p:nvPr>
        </p:nvSpPr>
        <p:spPr/>
        <p:txBody>
          <a:bodyPr/>
          <a:lstStyle/>
          <a:p>
            <a:endParaRPr lang="en-ZA" dirty="0"/>
          </a:p>
        </p:txBody>
      </p:sp>
      <p:sp>
        <p:nvSpPr>
          <p:cNvPr id="4" name="Slide Number Placeholder 3">
            <a:extLst>
              <a:ext uri="{FF2B5EF4-FFF2-40B4-BE49-F238E27FC236}">
                <a16:creationId xmlns:a16="http://schemas.microsoft.com/office/drawing/2014/main" id="{F01635FF-7882-417D-9D77-F74EE22408C0}"/>
              </a:ext>
            </a:extLst>
          </p:cNvPr>
          <p:cNvSpPr>
            <a:spLocks noGrp="1"/>
          </p:cNvSpPr>
          <p:nvPr>
            <p:ph type="sldNum" sz="quarter" idx="12"/>
          </p:nvPr>
        </p:nvSpPr>
        <p:spPr/>
        <p:txBody>
          <a:bodyPr/>
          <a:lstStyle/>
          <a:p>
            <a:fld id="{269B5004-C664-4CDB-9857-7D0417EE87DF}" type="slidenum">
              <a:rPr lang="en-ZA" smtClean="0"/>
              <a:t>‹#›</a:t>
            </a:fld>
            <a:endParaRPr lang="en-ZA"/>
          </a:p>
        </p:txBody>
      </p:sp>
      <p:pic>
        <p:nvPicPr>
          <p:cNvPr id="5" name="Picture 4">
            <a:extLst>
              <a:ext uri="{FF2B5EF4-FFF2-40B4-BE49-F238E27FC236}">
                <a16:creationId xmlns:a16="http://schemas.microsoft.com/office/drawing/2014/main" id="{BF9D916D-9819-46CE-A398-84E5BA3EA766}"/>
              </a:ext>
            </a:extLst>
          </p:cNvPr>
          <p:cNvPicPr>
            <a:picLocks noChangeAspect="1" noChangeArrowheads="1"/>
          </p:cNvPicPr>
          <p:nvPr userDrawn="1"/>
        </p:nvPicPr>
        <p:blipFill>
          <a:blip r:embed="rId2">
            <a:alphaModFix amt="70000"/>
            <a:extLst>
              <a:ext uri="{28A0092B-C50C-407E-A947-70E740481C1C}">
                <a14:useLocalDpi xmlns:a14="http://schemas.microsoft.com/office/drawing/2010/main" val="0"/>
              </a:ext>
            </a:extLst>
          </a:blip>
          <a:srcRect/>
          <a:stretch>
            <a:fillRect/>
          </a:stretch>
        </p:blipFill>
        <p:spPr bwMode="auto">
          <a:xfrm>
            <a:off x="7668343" y="0"/>
            <a:ext cx="1411363" cy="918098"/>
          </a:xfrm>
          <a:prstGeom prst="rect">
            <a:avLst/>
          </a:prstGeom>
          <a:ln>
            <a:noFill/>
          </a:ln>
          <a:effectLst>
            <a:outerShdw blurRad="292100" dist="139700" dir="2700000" algn="tl" rotWithShape="0">
              <a:schemeClr val="bg1">
                <a:alpha val="64999"/>
              </a:schemeClr>
            </a:outerShdw>
          </a:effectLst>
        </p:spPr>
      </p:pic>
    </p:spTree>
    <p:extLst>
      <p:ext uri="{BB962C8B-B14F-4D97-AF65-F5344CB8AC3E}">
        <p14:creationId xmlns:p14="http://schemas.microsoft.com/office/powerpoint/2010/main" val="1843785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665D5-FADE-4DC9-805E-1AA9070B0D9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ED5BF2A9-6976-4977-BDF2-C98449D81DF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C1A41E5D-261D-4674-A9E5-C164EEC2867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3091BE1D-41F0-4130-8BC4-D1E06583A00F}"/>
              </a:ext>
            </a:extLst>
          </p:cNvPr>
          <p:cNvSpPr>
            <a:spLocks noGrp="1"/>
          </p:cNvSpPr>
          <p:nvPr>
            <p:ph type="dt" sz="half" idx="10"/>
          </p:nvPr>
        </p:nvSpPr>
        <p:spPr>
          <a:xfrm>
            <a:off x="628650" y="6376243"/>
            <a:ext cx="2057400" cy="365125"/>
          </a:xfrm>
          <a:prstGeom prst="rect">
            <a:avLst/>
          </a:prstGeom>
        </p:spPr>
        <p:txBody>
          <a:bodyPr/>
          <a:lstStyle/>
          <a:p>
            <a:fld id="{48BB4284-AEE6-2343-B06E-6F0B73A1F392}" type="datetime6">
              <a:rPr lang="en-ZA" smtClean="0"/>
              <a:t>November 21</a:t>
            </a:fld>
            <a:endParaRPr lang="en-ZA"/>
          </a:p>
        </p:txBody>
      </p:sp>
      <p:sp>
        <p:nvSpPr>
          <p:cNvPr id="6" name="Footer Placeholder 5">
            <a:extLst>
              <a:ext uri="{FF2B5EF4-FFF2-40B4-BE49-F238E27FC236}">
                <a16:creationId xmlns:a16="http://schemas.microsoft.com/office/drawing/2014/main" id="{8FC5EEED-A12C-4F73-BD92-184663F61831}"/>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1E8D0742-72D8-4CCC-A230-297F1A9DED15}"/>
              </a:ext>
            </a:extLst>
          </p:cNvPr>
          <p:cNvSpPr>
            <a:spLocks noGrp="1"/>
          </p:cNvSpPr>
          <p:nvPr>
            <p:ph type="sldNum" sz="quarter" idx="12"/>
          </p:nvPr>
        </p:nvSpPr>
        <p:spPr/>
        <p:txBody>
          <a:bodyPr/>
          <a:lstStyle/>
          <a:p>
            <a:fld id="{269B5004-C664-4CDB-9857-7D0417EE87DF}" type="slidenum">
              <a:rPr lang="en-ZA" smtClean="0"/>
              <a:t>‹#›</a:t>
            </a:fld>
            <a:endParaRPr lang="en-ZA"/>
          </a:p>
        </p:txBody>
      </p:sp>
    </p:spTree>
    <p:extLst>
      <p:ext uri="{BB962C8B-B14F-4D97-AF65-F5344CB8AC3E}">
        <p14:creationId xmlns:p14="http://schemas.microsoft.com/office/powerpoint/2010/main" val="1237602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C9807-2AAB-4EBB-AB33-88A311F2ECD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C0F462A7-21F7-449B-9CFB-C7C56C571256}"/>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ZA"/>
          </a:p>
        </p:txBody>
      </p:sp>
      <p:sp>
        <p:nvSpPr>
          <p:cNvPr id="4" name="Text Placeholder 3">
            <a:extLst>
              <a:ext uri="{FF2B5EF4-FFF2-40B4-BE49-F238E27FC236}">
                <a16:creationId xmlns:a16="http://schemas.microsoft.com/office/drawing/2014/main" id="{415773D5-0EE7-468B-9622-3DE075779F4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AB14C6E5-F8E6-4A8F-9EFB-E069AD92D581}"/>
              </a:ext>
            </a:extLst>
          </p:cNvPr>
          <p:cNvSpPr>
            <a:spLocks noGrp="1"/>
          </p:cNvSpPr>
          <p:nvPr>
            <p:ph type="dt" sz="half" idx="10"/>
          </p:nvPr>
        </p:nvSpPr>
        <p:spPr>
          <a:xfrm>
            <a:off x="628650" y="6376243"/>
            <a:ext cx="2057400" cy="365125"/>
          </a:xfrm>
          <a:prstGeom prst="rect">
            <a:avLst/>
          </a:prstGeom>
        </p:spPr>
        <p:txBody>
          <a:bodyPr/>
          <a:lstStyle/>
          <a:p>
            <a:fld id="{755AA09D-7F5C-4042-9558-7588BC6CF81C}" type="datetime6">
              <a:rPr lang="en-ZA" smtClean="0"/>
              <a:t>November 21</a:t>
            </a:fld>
            <a:endParaRPr lang="en-ZA"/>
          </a:p>
        </p:txBody>
      </p:sp>
      <p:sp>
        <p:nvSpPr>
          <p:cNvPr id="6" name="Footer Placeholder 5">
            <a:extLst>
              <a:ext uri="{FF2B5EF4-FFF2-40B4-BE49-F238E27FC236}">
                <a16:creationId xmlns:a16="http://schemas.microsoft.com/office/drawing/2014/main" id="{B8CEB133-A808-4A9F-BEC4-102C78A931FB}"/>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9487C8F6-09A6-4AE9-9AE5-4146C24B8E50}"/>
              </a:ext>
            </a:extLst>
          </p:cNvPr>
          <p:cNvSpPr>
            <a:spLocks noGrp="1"/>
          </p:cNvSpPr>
          <p:nvPr>
            <p:ph type="sldNum" sz="quarter" idx="12"/>
          </p:nvPr>
        </p:nvSpPr>
        <p:spPr/>
        <p:txBody>
          <a:bodyPr/>
          <a:lstStyle/>
          <a:p>
            <a:fld id="{269B5004-C664-4CDB-9857-7D0417EE87DF}" type="slidenum">
              <a:rPr lang="en-ZA" smtClean="0"/>
              <a:t>‹#›</a:t>
            </a:fld>
            <a:endParaRPr lang="en-ZA"/>
          </a:p>
        </p:txBody>
      </p:sp>
    </p:spTree>
    <p:extLst>
      <p:ext uri="{BB962C8B-B14F-4D97-AF65-F5344CB8AC3E}">
        <p14:creationId xmlns:p14="http://schemas.microsoft.com/office/powerpoint/2010/main" val="350459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F407F9-A4F9-46E9-A4F4-524E45BDDFAC}"/>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endParaRPr lang="en-ZA" dirty="0"/>
          </a:p>
        </p:txBody>
      </p:sp>
      <p:sp>
        <p:nvSpPr>
          <p:cNvPr id="3" name="Text Placeholder 2">
            <a:extLst>
              <a:ext uri="{FF2B5EF4-FFF2-40B4-BE49-F238E27FC236}">
                <a16:creationId xmlns:a16="http://schemas.microsoft.com/office/drawing/2014/main" id="{193C7FAA-4DB6-455F-BC10-0FA8AACF3E6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Footer Placeholder 4">
            <a:extLst>
              <a:ext uri="{FF2B5EF4-FFF2-40B4-BE49-F238E27FC236}">
                <a16:creationId xmlns:a16="http://schemas.microsoft.com/office/drawing/2014/main" id="{ED605E41-0A26-4373-8CA7-1DD9DBDEA0B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4454AF46-78B5-45DC-A3A7-4CAE74455537}"/>
              </a:ext>
            </a:extLst>
          </p:cNvPr>
          <p:cNvSpPr>
            <a:spLocks noGrp="1"/>
          </p:cNvSpPr>
          <p:nvPr>
            <p:ph type="sldNum" sz="quarter" idx="4"/>
          </p:nvPr>
        </p:nvSpPr>
        <p:spPr>
          <a:xfrm>
            <a:off x="-1462780" y="6377866"/>
            <a:ext cx="2057400" cy="365125"/>
          </a:xfrm>
          <a:prstGeom prst="rect">
            <a:avLst/>
          </a:prstGeom>
        </p:spPr>
        <p:txBody>
          <a:bodyPr vert="horz" lIns="91440" tIns="45720" rIns="91440" bIns="45720" rtlCol="0" anchor="ctr"/>
          <a:lstStyle>
            <a:lvl1pPr algn="r">
              <a:defRPr sz="900">
                <a:solidFill>
                  <a:schemeClr val="bg1"/>
                </a:solidFill>
              </a:defRPr>
            </a:lvl1pPr>
          </a:lstStyle>
          <a:p>
            <a:r>
              <a:rPr lang="en-ZA"/>
              <a:t>0</a:t>
            </a:r>
            <a:fld id="{269B5004-C664-4CDB-9857-7D0417EE87DF}" type="slidenum">
              <a:rPr lang="en-ZA" smtClean="0"/>
              <a:pPr/>
              <a:t>‹#›</a:t>
            </a:fld>
            <a:endParaRPr lang="en-ZA" dirty="0"/>
          </a:p>
        </p:txBody>
      </p:sp>
      <p:sp>
        <p:nvSpPr>
          <p:cNvPr id="8" name="Date Placeholder 3">
            <a:extLst>
              <a:ext uri="{FF2B5EF4-FFF2-40B4-BE49-F238E27FC236}">
                <a16:creationId xmlns:a16="http://schemas.microsoft.com/office/drawing/2014/main" id="{171BC6A1-CBCA-446D-81AB-716428A45602}"/>
              </a:ext>
            </a:extLst>
          </p:cNvPr>
          <p:cNvSpPr>
            <a:spLocks noGrp="1"/>
          </p:cNvSpPr>
          <p:nvPr>
            <p:ph type="dt" sz="half" idx="2"/>
          </p:nvPr>
        </p:nvSpPr>
        <p:spPr>
          <a:xfrm>
            <a:off x="628650" y="6376243"/>
            <a:ext cx="2057400" cy="365125"/>
          </a:xfrm>
          <a:prstGeom prst="rect">
            <a:avLst/>
          </a:prstGeom>
        </p:spPr>
        <p:txBody>
          <a:bodyPr vert="horz" lIns="91440" tIns="45720" rIns="91440" bIns="45720" rtlCol="0" anchor="ctr"/>
          <a:lstStyle>
            <a:lvl1pPr algn="l">
              <a:defRPr sz="900">
                <a:solidFill>
                  <a:schemeClr val="bg1"/>
                </a:solidFill>
              </a:defRPr>
            </a:lvl1pPr>
          </a:lstStyle>
          <a:p>
            <a:fld id="{A3FE895F-35DF-D445-A213-27F274A0BFC1}" type="datetime6">
              <a:rPr lang="en-ZA" smtClean="0"/>
              <a:pPr/>
              <a:t>November 21</a:t>
            </a:fld>
            <a:endParaRPr lang="en-ZA" dirty="0"/>
          </a:p>
        </p:txBody>
      </p:sp>
      <p:cxnSp>
        <p:nvCxnSpPr>
          <p:cNvPr id="12" name="Straight Connector 11"/>
          <p:cNvCxnSpPr/>
          <p:nvPr userDrawn="1"/>
        </p:nvCxnSpPr>
        <p:spPr>
          <a:xfrm flipV="1">
            <a:off x="611560" y="6452141"/>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024938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p:txStyles>
    <p:titleStyle>
      <a:lvl1pPr algn="l" defTabSz="685800" rtl="0" eaLnBrk="1" latinLnBrk="0" hangingPunct="1">
        <a:lnSpc>
          <a:spcPct val="90000"/>
        </a:lnSpc>
        <a:spcBef>
          <a:spcPct val="0"/>
        </a:spcBef>
        <a:buNone/>
        <a:defRPr sz="3300" b="1" kern="1200">
          <a:solidFill>
            <a:schemeClr val="accent5">
              <a:lumMod val="50000"/>
            </a:schemeClr>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9512" y="308248"/>
            <a:ext cx="8424936" cy="1248544"/>
          </a:xfrm>
        </p:spPr>
        <p:txBody>
          <a:bodyPr>
            <a:normAutofit fontScale="90000"/>
          </a:bodyPr>
          <a:lstStyle/>
          <a:p>
            <a:r>
              <a:rPr lang="en-ZA" dirty="0">
                <a:solidFill>
                  <a:schemeClr val="bg1"/>
                </a:solidFill>
                <a:latin typeface="Arial" panose="020B0604020202020204" pitchFamily="34" charset="0"/>
                <a:cs typeface="Arial" panose="020B0604020202020204" pitchFamily="34" charset="0"/>
              </a:rPr>
              <a:t>Namibian Association of Medical Aid Funds </a:t>
            </a:r>
          </a:p>
        </p:txBody>
      </p:sp>
      <p:sp>
        <p:nvSpPr>
          <p:cNvPr id="3" name="Subtitle 2"/>
          <p:cNvSpPr>
            <a:spLocks noGrp="1"/>
          </p:cNvSpPr>
          <p:nvPr>
            <p:ph type="subTitle" idx="1"/>
          </p:nvPr>
        </p:nvSpPr>
        <p:spPr>
          <a:xfrm>
            <a:off x="0" y="1772816"/>
            <a:ext cx="8748464" cy="2664296"/>
          </a:xfrm>
        </p:spPr>
        <p:txBody>
          <a:bodyPr>
            <a:normAutofit/>
          </a:bodyPr>
          <a:lstStyle/>
          <a:p>
            <a:pPr algn="l"/>
            <a:endParaRPr lang="en-ZA" sz="2000" dirty="0">
              <a:solidFill>
                <a:schemeClr val="bg1"/>
              </a:solidFill>
            </a:endParaRPr>
          </a:p>
          <a:p>
            <a:pPr algn="l"/>
            <a:r>
              <a:rPr lang="en-ZA" sz="2000" dirty="0">
                <a:solidFill>
                  <a:schemeClr val="bg1"/>
                </a:solidFill>
                <a:latin typeface="Arial" panose="020B0604020202020204" pitchFamily="34" charset="0"/>
                <a:cs typeface="Arial" panose="020B0604020202020204" pitchFamily="34" charset="0"/>
              </a:rPr>
              <a:t>NAMAF STRATEGY 2021/2023</a:t>
            </a:r>
          </a:p>
          <a:p>
            <a:pPr algn="l"/>
            <a:endParaRPr lang="en-ZA" sz="2000" dirty="0">
              <a:solidFill>
                <a:schemeClr val="bg1"/>
              </a:solidFill>
              <a:latin typeface="Arial" panose="020B0604020202020204" pitchFamily="34" charset="0"/>
              <a:cs typeface="Arial" panose="020B0604020202020204" pitchFamily="34" charset="0"/>
            </a:endParaRPr>
          </a:p>
        </p:txBody>
      </p:sp>
      <p:sp>
        <p:nvSpPr>
          <p:cNvPr id="4" name="Subtitle 2"/>
          <p:cNvSpPr txBox="1">
            <a:spLocks/>
          </p:cNvSpPr>
          <p:nvPr/>
        </p:nvSpPr>
        <p:spPr>
          <a:xfrm>
            <a:off x="5508104" y="5829672"/>
            <a:ext cx="3240360" cy="72008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en-ZA" sz="2000" dirty="0">
                <a:solidFill>
                  <a:schemeClr val="accent5">
                    <a:lumMod val="50000"/>
                  </a:schemeClr>
                </a:solidFill>
              </a:rPr>
              <a:t>Stephen Tjiuoro</a:t>
            </a:r>
          </a:p>
          <a:p>
            <a:pPr algn="r"/>
            <a:r>
              <a:rPr lang="en-ZA" sz="2000" dirty="0">
                <a:solidFill>
                  <a:schemeClr val="accent5">
                    <a:lumMod val="50000"/>
                  </a:schemeClr>
                </a:solidFill>
              </a:rPr>
              <a:t>Chief Executive Officer</a:t>
            </a:r>
          </a:p>
        </p:txBody>
      </p:sp>
      <p:sp>
        <p:nvSpPr>
          <p:cNvPr id="8" name="Subtitle 2"/>
          <p:cNvSpPr txBox="1">
            <a:spLocks/>
          </p:cNvSpPr>
          <p:nvPr/>
        </p:nvSpPr>
        <p:spPr>
          <a:xfrm>
            <a:off x="4788024" y="5949280"/>
            <a:ext cx="2084276" cy="43204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en-ZA" sz="1600" i="1" dirty="0">
                <a:solidFill>
                  <a:schemeClr val="tx1"/>
                </a:solidFill>
              </a:rPr>
              <a:t>Prepared by:</a:t>
            </a:r>
          </a:p>
        </p:txBody>
      </p:sp>
    </p:spTree>
    <p:extLst>
      <p:ext uri="{BB962C8B-B14F-4D97-AF65-F5344CB8AC3E}">
        <p14:creationId xmlns:p14="http://schemas.microsoft.com/office/powerpoint/2010/main" val="466543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A5F36-E501-4471-9F8B-75845D9BC02C}"/>
              </a:ext>
            </a:extLst>
          </p:cNvPr>
          <p:cNvSpPr>
            <a:spLocks noGrp="1"/>
          </p:cNvSpPr>
          <p:nvPr>
            <p:ph type="title"/>
          </p:nvPr>
        </p:nvSpPr>
        <p:spPr/>
        <p:txBody>
          <a:bodyPr/>
          <a:lstStyle/>
          <a:p>
            <a:r>
              <a:rPr lang="en-US"/>
              <a:t>Strategic Theme 2</a:t>
            </a:r>
            <a:endParaRPr lang="en-NA" dirty="0"/>
          </a:p>
        </p:txBody>
      </p:sp>
      <p:graphicFrame>
        <p:nvGraphicFramePr>
          <p:cNvPr id="6" name="Content Placeholder 5">
            <a:extLst>
              <a:ext uri="{FF2B5EF4-FFF2-40B4-BE49-F238E27FC236}">
                <a16:creationId xmlns:a16="http://schemas.microsoft.com/office/drawing/2014/main" id="{DEA34ED4-629A-41AF-80CF-7EA4B57F76E7}"/>
              </a:ext>
            </a:extLst>
          </p:cNvPr>
          <p:cNvGraphicFramePr>
            <a:graphicFrameLocks noGrp="1"/>
          </p:cNvGraphicFramePr>
          <p:nvPr>
            <p:ph idx="1"/>
            <p:extLst>
              <p:ext uri="{D42A27DB-BD31-4B8C-83A1-F6EECF244321}">
                <p14:modId xmlns:p14="http://schemas.microsoft.com/office/powerpoint/2010/main" val="306957620"/>
              </p:ext>
            </p:extLst>
          </p:nvPr>
        </p:nvGraphicFramePr>
        <p:xfrm>
          <a:off x="628650" y="1690689"/>
          <a:ext cx="7886699" cy="6485913"/>
        </p:xfrm>
        <a:graphic>
          <a:graphicData uri="http://schemas.openxmlformats.org/drawingml/2006/table">
            <a:tbl>
              <a:tblPr firstRow="1" firstCol="1" bandRow="1">
                <a:tableStyleId>{5C22544A-7EE6-4342-B048-85BDC9FD1C3A}</a:tableStyleId>
              </a:tblPr>
              <a:tblGrid>
                <a:gridCol w="2708943">
                  <a:extLst>
                    <a:ext uri="{9D8B030D-6E8A-4147-A177-3AD203B41FA5}">
                      <a16:colId xmlns:a16="http://schemas.microsoft.com/office/drawing/2014/main" val="1395778055"/>
                    </a:ext>
                  </a:extLst>
                </a:gridCol>
                <a:gridCol w="5177756">
                  <a:extLst>
                    <a:ext uri="{9D8B030D-6E8A-4147-A177-3AD203B41FA5}">
                      <a16:colId xmlns:a16="http://schemas.microsoft.com/office/drawing/2014/main" val="1542772577"/>
                    </a:ext>
                  </a:extLst>
                </a:gridCol>
              </a:tblGrid>
              <a:tr h="175283">
                <a:tc gridSpan="2">
                  <a:txBody>
                    <a:bodyPr/>
                    <a:lstStyle/>
                    <a:p>
                      <a:pPr algn="ctr">
                        <a:lnSpc>
                          <a:spcPct val="150000"/>
                        </a:lnSpc>
                        <a:spcAft>
                          <a:spcPts val="800"/>
                        </a:spcAft>
                      </a:pPr>
                      <a:r>
                        <a:rPr lang="en-US" sz="2000">
                          <a:effectLst/>
                        </a:rPr>
                        <a:t>The sustainability of the healthcare industry</a:t>
                      </a:r>
                      <a:endParaRPr lang="en-N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0" marB="0" anchor="ctr"/>
                </a:tc>
                <a:tc hMerge="1">
                  <a:txBody>
                    <a:bodyPr/>
                    <a:lstStyle/>
                    <a:p>
                      <a:endParaRPr lang="en-NA"/>
                    </a:p>
                  </a:txBody>
                  <a:tcPr/>
                </a:tc>
                <a:extLst>
                  <a:ext uri="{0D108BD9-81ED-4DB2-BD59-A6C34878D82A}">
                    <a16:rowId xmlns:a16="http://schemas.microsoft.com/office/drawing/2014/main" val="2666346488"/>
                  </a:ext>
                </a:extLst>
              </a:tr>
              <a:tr h="175283">
                <a:tc>
                  <a:txBody>
                    <a:bodyPr/>
                    <a:lstStyle/>
                    <a:p>
                      <a:pPr marL="160020">
                        <a:lnSpc>
                          <a:spcPct val="150000"/>
                        </a:lnSpc>
                        <a:spcAft>
                          <a:spcPts val="800"/>
                        </a:spcAft>
                      </a:pPr>
                      <a:r>
                        <a:rPr lang="en-US" sz="800">
                          <a:effectLst/>
                        </a:rPr>
                        <a:t>Goal</a:t>
                      </a:r>
                      <a:endParaRPr lang="en-NA" sz="80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0" marB="0" anchor="ctr"/>
                </a:tc>
                <a:tc>
                  <a:txBody>
                    <a:bodyPr/>
                    <a:lstStyle/>
                    <a:p>
                      <a:pPr algn="ctr">
                        <a:lnSpc>
                          <a:spcPct val="150000"/>
                        </a:lnSpc>
                        <a:spcAft>
                          <a:spcPts val="800"/>
                        </a:spcAft>
                        <a:tabLst>
                          <a:tab pos="270510" algn="l"/>
                        </a:tabLst>
                      </a:pPr>
                      <a:r>
                        <a:rPr lang="en-US" sz="800">
                          <a:effectLst/>
                        </a:rPr>
                        <a:t>What do we mean</a:t>
                      </a:r>
                      <a:endParaRPr lang="en-N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0" marB="0" anchor="ctr"/>
                </a:tc>
                <a:extLst>
                  <a:ext uri="{0D108BD9-81ED-4DB2-BD59-A6C34878D82A}">
                    <a16:rowId xmlns:a16="http://schemas.microsoft.com/office/drawing/2014/main" val="711339773"/>
                  </a:ext>
                </a:extLst>
              </a:tr>
              <a:tr h="4135709">
                <a:tc>
                  <a:txBody>
                    <a:bodyPr/>
                    <a:lstStyle/>
                    <a:p>
                      <a:pPr indent="-66675" algn="just">
                        <a:lnSpc>
                          <a:spcPct val="107000"/>
                        </a:lnSpc>
                        <a:spcAft>
                          <a:spcPts val="800"/>
                        </a:spcAft>
                      </a:pPr>
                      <a:r>
                        <a:rPr lang="en-US" sz="1600">
                          <a:effectLst/>
                        </a:rPr>
                        <a:t>To lead the healthcare industry in Namibia in the creation of a blueprint for a sustainable future </a:t>
                      </a:r>
                      <a:endParaRPr lang="en-NA" sz="1600">
                        <a:effectLst/>
                      </a:endParaRPr>
                    </a:p>
                    <a:p>
                      <a:pPr marR="1871980">
                        <a:lnSpc>
                          <a:spcPct val="150000"/>
                        </a:lnSpc>
                        <a:spcAft>
                          <a:spcPts val="800"/>
                        </a:spcAft>
                      </a:pPr>
                      <a:r>
                        <a:rPr lang="en-NA" sz="800">
                          <a:effectLst/>
                        </a:rPr>
                        <a:t> </a:t>
                      </a:r>
                      <a:endParaRPr lang="en-N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0" marB="0" anchor="ctr"/>
                </a:tc>
                <a:tc>
                  <a:txBody>
                    <a:bodyPr/>
                    <a:lstStyle/>
                    <a:p>
                      <a:pPr algn="just">
                        <a:lnSpc>
                          <a:spcPct val="107000"/>
                        </a:lnSpc>
                        <a:spcAft>
                          <a:spcPts val="800"/>
                        </a:spcAft>
                      </a:pPr>
                      <a:r>
                        <a:rPr lang="en-US" sz="1400">
                          <a:effectLst/>
                        </a:rPr>
                        <a:t>This strategic theme is focused on creating a sustainable healthcare industry for the future. The following are the components of a blueprint for a sustainable future:</a:t>
                      </a:r>
                      <a:endParaRPr lang="en-NA" sz="1400">
                        <a:effectLst/>
                      </a:endParaRPr>
                    </a:p>
                    <a:p>
                      <a:pPr marL="342900" lvl="0" indent="-342900" algn="just">
                        <a:lnSpc>
                          <a:spcPct val="107000"/>
                        </a:lnSpc>
                        <a:buFont typeface="+mj-lt"/>
                        <a:buAutoNum type="alphaLcParenBoth"/>
                      </a:pPr>
                      <a:r>
                        <a:rPr lang="en-US" sz="1400">
                          <a:effectLst/>
                        </a:rPr>
                        <a:t>Conducive legislative and regulatory environment. This is covered in Strategic Theme 1;</a:t>
                      </a:r>
                      <a:endParaRPr lang="en-NA" sz="1400">
                        <a:effectLst/>
                      </a:endParaRPr>
                    </a:p>
                    <a:p>
                      <a:pPr marL="228600" algn="just">
                        <a:lnSpc>
                          <a:spcPct val="107000"/>
                        </a:lnSpc>
                      </a:pPr>
                      <a:r>
                        <a:rPr lang="en-US" sz="1400">
                          <a:effectLst/>
                        </a:rPr>
                        <a:t> </a:t>
                      </a:r>
                      <a:endParaRPr lang="en-NA" sz="1400">
                        <a:effectLst/>
                      </a:endParaRPr>
                    </a:p>
                    <a:p>
                      <a:pPr marL="342900" lvl="0" indent="-342900" algn="just">
                        <a:lnSpc>
                          <a:spcPct val="107000"/>
                        </a:lnSpc>
                        <a:buFont typeface="+mj-lt"/>
                        <a:buAutoNum type="alphaLcParenBoth"/>
                      </a:pPr>
                      <a:r>
                        <a:rPr lang="en-US" sz="1400">
                          <a:effectLst/>
                        </a:rPr>
                        <a:t>Appropriate conduct of stakeholders: consumers induced demand, holders of Practice number (supplier induced demand) and MAFs obligation to mitigate the risk of Waste, Fraud and Abuse;</a:t>
                      </a:r>
                      <a:endParaRPr lang="en-NA" sz="1400">
                        <a:effectLst/>
                      </a:endParaRPr>
                    </a:p>
                    <a:p>
                      <a:pPr marL="457200">
                        <a:lnSpc>
                          <a:spcPct val="107000"/>
                        </a:lnSpc>
                      </a:pPr>
                      <a:r>
                        <a:rPr lang="en-US" sz="1400">
                          <a:effectLst/>
                        </a:rPr>
                        <a:t> </a:t>
                      </a:r>
                      <a:endParaRPr lang="en-NA" sz="1400">
                        <a:effectLst/>
                      </a:endParaRPr>
                    </a:p>
                    <a:p>
                      <a:pPr marL="342900" lvl="0" indent="-342900" algn="just">
                        <a:lnSpc>
                          <a:spcPct val="107000"/>
                        </a:lnSpc>
                        <a:buFont typeface="+mj-lt"/>
                        <a:buAutoNum type="alphaLcParenBoth"/>
                      </a:pPr>
                      <a:r>
                        <a:rPr lang="en-US" sz="1400">
                          <a:effectLst/>
                        </a:rPr>
                        <a:t>Complete coding systems (PCNS, ICDs, Procedures Codes and coding for medicines and surgical consumables), billing rules, and guidelines;</a:t>
                      </a:r>
                      <a:endParaRPr lang="en-NA" sz="1400">
                        <a:effectLst/>
                      </a:endParaRPr>
                    </a:p>
                    <a:p>
                      <a:pPr marL="457200">
                        <a:lnSpc>
                          <a:spcPct val="107000"/>
                        </a:lnSpc>
                      </a:pPr>
                      <a:r>
                        <a:rPr lang="en-US" sz="1400">
                          <a:effectLst/>
                        </a:rPr>
                        <a:t> </a:t>
                      </a:r>
                      <a:endParaRPr lang="en-NA" sz="1400">
                        <a:effectLst/>
                      </a:endParaRPr>
                    </a:p>
                    <a:p>
                      <a:pPr marL="342900" lvl="0" indent="-342900" algn="just">
                        <a:lnSpc>
                          <a:spcPct val="107000"/>
                        </a:lnSpc>
                        <a:buFont typeface="+mj-lt"/>
                        <a:buAutoNum type="alphaLcParenBoth"/>
                      </a:pPr>
                      <a:r>
                        <a:rPr lang="en-US" sz="1400">
                          <a:effectLst/>
                        </a:rPr>
                        <a:t>Continuous identification of drivers of healthcare inflation and barriers to affordability and access to care; </a:t>
                      </a:r>
                      <a:endParaRPr lang="en-NA" sz="1400">
                        <a:effectLst/>
                      </a:endParaRPr>
                    </a:p>
                    <a:p>
                      <a:pPr marL="457200">
                        <a:lnSpc>
                          <a:spcPct val="107000"/>
                        </a:lnSpc>
                      </a:pPr>
                      <a:r>
                        <a:rPr lang="en-US" sz="1400">
                          <a:effectLst/>
                        </a:rPr>
                        <a:t> </a:t>
                      </a:r>
                      <a:endParaRPr lang="en-NA" sz="1400">
                        <a:effectLst/>
                      </a:endParaRPr>
                    </a:p>
                    <a:p>
                      <a:pPr marL="342900" lvl="0" indent="-342900" algn="just">
                        <a:lnSpc>
                          <a:spcPct val="107000"/>
                        </a:lnSpc>
                        <a:buFont typeface="+mj-lt"/>
                        <a:buAutoNum type="alphaLcParenBoth"/>
                      </a:pPr>
                      <a:r>
                        <a:rPr lang="en-US" sz="1400">
                          <a:effectLst/>
                        </a:rPr>
                        <a:t>Development, implementation and monitoring of implemented interventions and strategies; and</a:t>
                      </a:r>
                      <a:endParaRPr lang="en-NA" sz="1400">
                        <a:effectLst/>
                      </a:endParaRPr>
                    </a:p>
                    <a:p>
                      <a:pPr marL="457200">
                        <a:lnSpc>
                          <a:spcPct val="107000"/>
                        </a:lnSpc>
                      </a:pPr>
                      <a:r>
                        <a:rPr lang="en-US" sz="1400">
                          <a:effectLst/>
                        </a:rPr>
                        <a:t> </a:t>
                      </a:r>
                      <a:endParaRPr lang="en-NA" sz="1400">
                        <a:effectLst/>
                      </a:endParaRPr>
                    </a:p>
                    <a:p>
                      <a:pPr marL="342900" lvl="0" indent="-342900" algn="just">
                        <a:lnSpc>
                          <a:spcPct val="107000"/>
                        </a:lnSpc>
                        <a:buFont typeface="+mj-lt"/>
                        <a:buAutoNum type="alphaLcParenBoth"/>
                      </a:pPr>
                      <a:r>
                        <a:rPr lang="en-US" sz="1400">
                          <a:effectLst/>
                        </a:rPr>
                        <a:t>Strategic Risk Framework and annual risk mitigation plan.</a:t>
                      </a:r>
                      <a:endParaRPr lang="en-NA" sz="1400">
                        <a:effectLst/>
                      </a:endParaRPr>
                    </a:p>
                    <a:p>
                      <a:pPr marL="457200">
                        <a:lnSpc>
                          <a:spcPct val="107000"/>
                        </a:lnSpc>
                      </a:pPr>
                      <a:r>
                        <a:rPr lang="en-US" sz="800">
                          <a:effectLst/>
                        </a:rPr>
                        <a:t> </a:t>
                      </a:r>
                      <a:endParaRPr lang="en-NA" sz="800">
                        <a:effectLst/>
                      </a:endParaRPr>
                    </a:p>
                    <a:p>
                      <a:pPr marL="121920" algn="just">
                        <a:lnSpc>
                          <a:spcPct val="107000"/>
                        </a:lnSpc>
                      </a:pPr>
                      <a:r>
                        <a:rPr lang="en-US" sz="800">
                          <a:effectLst/>
                        </a:rPr>
                        <a:t> </a:t>
                      </a:r>
                      <a:endParaRPr lang="en-NA" sz="800">
                        <a:effectLst/>
                      </a:endParaRPr>
                    </a:p>
                    <a:p>
                      <a:pPr marL="121920" algn="just">
                        <a:lnSpc>
                          <a:spcPct val="107000"/>
                        </a:lnSpc>
                      </a:pPr>
                      <a:r>
                        <a:rPr lang="en-US" sz="800">
                          <a:effectLst/>
                        </a:rPr>
                        <a:t> </a:t>
                      </a:r>
                      <a:endParaRPr lang="en-NA" sz="800">
                        <a:effectLst/>
                      </a:endParaRPr>
                    </a:p>
                    <a:p>
                      <a:pPr marL="121920" algn="just">
                        <a:lnSpc>
                          <a:spcPct val="107000"/>
                        </a:lnSpc>
                      </a:pPr>
                      <a:r>
                        <a:rPr lang="en-US" sz="800">
                          <a:effectLst/>
                        </a:rPr>
                        <a:t> </a:t>
                      </a:r>
                      <a:endParaRPr lang="en-NA" sz="800">
                        <a:effectLst/>
                      </a:endParaRPr>
                    </a:p>
                    <a:p>
                      <a:pPr marL="121920" algn="just">
                        <a:lnSpc>
                          <a:spcPct val="107000"/>
                        </a:lnSpc>
                      </a:pPr>
                      <a:r>
                        <a:rPr lang="en-US" sz="800">
                          <a:effectLst/>
                        </a:rPr>
                        <a:t> </a:t>
                      </a:r>
                      <a:endParaRPr lang="en-NA" sz="800">
                        <a:effectLst/>
                      </a:endParaRPr>
                    </a:p>
                    <a:p>
                      <a:pPr marL="121920" algn="just">
                        <a:lnSpc>
                          <a:spcPct val="107000"/>
                        </a:lnSpc>
                        <a:spcAft>
                          <a:spcPts val="800"/>
                        </a:spcAft>
                      </a:pPr>
                      <a:r>
                        <a:rPr lang="en-US" sz="800">
                          <a:effectLst/>
                        </a:rPr>
                        <a:t> </a:t>
                      </a:r>
                      <a:endParaRPr lang="en-N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0" marB="0" anchor="ctr"/>
                </a:tc>
                <a:extLst>
                  <a:ext uri="{0D108BD9-81ED-4DB2-BD59-A6C34878D82A}">
                    <a16:rowId xmlns:a16="http://schemas.microsoft.com/office/drawing/2014/main" val="3663595300"/>
                  </a:ext>
                </a:extLst>
              </a:tr>
            </a:tbl>
          </a:graphicData>
        </a:graphic>
      </p:graphicFrame>
      <p:sp>
        <p:nvSpPr>
          <p:cNvPr id="4" name="Date Placeholder 3">
            <a:extLst>
              <a:ext uri="{FF2B5EF4-FFF2-40B4-BE49-F238E27FC236}">
                <a16:creationId xmlns:a16="http://schemas.microsoft.com/office/drawing/2014/main" id="{18DF518D-B702-48C5-A69B-F76E55E5CDC5}"/>
              </a:ext>
            </a:extLst>
          </p:cNvPr>
          <p:cNvSpPr>
            <a:spLocks noGrp="1"/>
          </p:cNvSpPr>
          <p:nvPr>
            <p:ph type="dt" sz="half" idx="10"/>
          </p:nvPr>
        </p:nvSpPr>
        <p:spPr/>
        <p:txBody>
          <a:bodyPr/>
          <a:lstStyle/>
          <a:p>
            <a:fld id="{1B974A33-DC99-2E4D-967E-5475EE20C64B}" type="datetime6">
              <a:rPr lang="en-ZA" smtClean="0"/>
              <a:pPr/>
              <a:t>November 21</a:t>
            </a:fld>
            <a:endParaRPr lang="en-ZA" dirty="0"/>
          </a:p>
        </p:txBody>
      </p:sp>
      <p:sp>
        <p:nvSpPr>
          <p:cNvPr id="5" name="Slide Number Placeholder 4">
            <a:extLst>
              <a:ext uri="{FF2B5EF4-FFF2-40B4-BE49-F238E27FC236}">
                <a16:creationId xmlns:a16="http://schemas.microsoft.com/office/drawing/2014/main" id="{EB7BE3C1-EAFD-4890-829A-D1BB5F1519D4}"/>
              </a:ext>
            </a:extLst>
          </p:cNvPr>
          <p:cNvSpPr>
            <a:spLocks noGrp="1"/>
          </p:cNvSpPr>
          <p:nvPr>
            <p:ph type="sldNum" sz="quarter" idx="12"/>
          </p:nvPr>
        </p:nvSpPr>
        <p:spPr/>
        <p:txBody>
          <a:bodyPr/>
          <a:lstStyle/>
          <a:p>
            <a:fld id="{269B5004-C664-4CDB-9857-7D0417EE87DF}" type="slidenum">
              <a:rPr lang="en-ZA" smtClean="0"/>
              <a:t>10</a:t>
            </a:fld>
            <a:endParaRPr lang="en-ZA" dirty="0"/>
          </a:p>
        </p:txBody>
      </p:sp>
    </p:spTree>
    <p:extLst>
      <p:ext uri="{BB962C8B-B14F-4D97-AF65-F5344CB8AC3E}">
        <p14:creationId xmlns:p14="http://schemas.microsoft.com/office/powerpoint/2010/main" val="1726806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14E2D-49BA-4172-A791-B5A2F71BC74F}"/>
              </a:ext>
            </a:extLst>
          </p:cNvPr>
          <p:cNvSpPr>
            <a:spLocks noGrp="1"/>
          </p:cNvSpPr>
          <p:nvPr>
            <p:ph type="title"/>
          </p:nvPr>
        </p:nvSpPr>
        <p:spPr/>
        <p:txBody>
          <a:bodyPr/>
          <a:lstStyle/>
          <a:p>
            <a:r>
              <a:rPr lang="en-US"/>
              <a:t>Strategic Theme 3</a:t>
            </a:r>
            <a:endParaRPr lang="en-NA" dirty="0"/>
          </a:p>
        </p:txBody>
      </p:sp>
      <p:graphicFrame>
        <p:nvGraphicFramePr>
          <p:cNvPr id="6" name="Content Placeholder 5">
            <a:extLst>
              <a:ext uri="{FF2B5EF4-FFF2-40B4-BE49-F238E27FC236}">
                <a16:creationId xmlns:a16="http://schemas.microsoft.com/office/drawing/2014/main" id="{6F66CD45-E8D0-4779-A835-FABF19A7375A}"/>
              </a:ext>
            </a:extLst>
          </p:cNvPr>
          <p:cNvGraphicFramePr>
            <a:graphicFrameLocks noGrp="1"/>
          </p:cNvGraphicFramePr>
          <p:nvPr>
            <p:ph idx="1"/>
            <p:extLst>
              <p:ext uri="{D42A27DB-BD31-4B8C-83A1-F6EECF244321}">
                <p14:modId xmlns:p14="http://schemas.microsoft.com/office/powerpoint/2010/main" val="2727014389"/>
              </p:ext>
            </p:extLst>
          </p:nvPr>
        </p:nvGraphicFramePr>
        <p:xfrm>
          <a:off x="628651" y="1690690"/>
          <a:ext cx="7886700" cy="3850035"/>
        </p:xfrm>
        <a:graphic>
          <a:graphicData uri="http://schemas.openxmlformats.org/drawingml/2006/table">
            <a:tbl>
              <a:tblPr firstRow="1" firstCol="1" bandRow="1">
                <a:tableStyleId>{5C22544A-7EE6-4342-B048-85BDC9FD1C3A}</a:tableStyleId>
              </a:tblPr>
              <a:tblGrid>
                <a:gridCol w="2708943">
                  <a:extLst>
                    <a:ext uri="{9D8B030D-6E8A-4147-A177-3AD203B41FA5}">
                      <a16:colId xmlns:a16="http://schemas.microsoft.com/office/drawing/2014/main" val="579888267"/>
                    </a:ext>
                  </a:extLst>
                </a:gridCol>
                <a:gridCol w="5177757">
                  <a:extLst>
                    <a:ext uri="{9D8B030D-6E8A-4147-A177-3AD203B41FA5}">
                      <a16:colId xmlns:a16="http://schemas.microsoft.com/office/drawing/2014/main" val="116209003"/>
                    </a:ext>
                  </a:extLst>
                </a:gridCol>
              </a:tblGrid>
              <a:tr h="350523">
                <a:tc gridSpan="2">
                  <a:txBody>
                    <a:bodyPr/>
                    <a:lstStyle/>
                    <a:p>
                      <a:pPr algn="ctr">
                        <a:lnSpc>
                          <a:spcPct val="107000"/>
                        </a:lnSpc>
                        <a:spcAft>
                          <a:spcPts val="800"/>
                        </a:spcAft>
                      </a:pPr>
                      <a:r>
                        <a:rPr lang="en-US" sz="2400">
                          <a:effectLst/>
                        </a:rPr>
                        <a:t>Stakeholder participation and ownership</a:t>
                      </a:r>
                      <a:endParaRPr lang="en-N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NA"/>
                    </a:p>
                  </a:txBody>
                  <a:tcPr/>
                </a:tc>
                <a:extLst>
                  <a:ext uri="{0D108BD9-81ED-4DB2-BD59-A6C34878D82A}">
                    <a16:rowId xmlns:a16="http://schemas.microsoft.com/office/drawing/2014/main" val="1953789671"/>
                  </a:ext>
                </a:extLst>
              </a:tr>
              <a:tr h="350523">
                <a:tc>
                  <a:txBody>
                    <a:bodyPr/>
                    <a:lstStyle/>
                    <a:p>
                      <a:pPr algn="just">
                        <a:lnSpc>
                          <a:spcPct val="107000"/>
                        </a:lnSpc>
                        <a:spcAft>
                          <a:spcPts val="800"/>
                        </a:spcAft>
                      </a:pPr>
                      <a:r>
                        <a:rPr lang="en-US" sz="1100">
                          <a:effectLst/>
                        </a:rPr>
                        <a:t>Goal</a:t>
                      </a:r>
                      <a:endParaRPr lang="en-N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100">
                          <a:effectLst/>
                        </a:rPr>
                        <a:t>What do we mean</a:t>
                      </a:r>
                      <a:endParaRPr lang="en-N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81991291"/>
                  </a:ext>
                </a:extLst>
              </a:tr>
              <a:tr h="3125497">
                <a:tc>
                  <a:txBody>
                    <a:bodyPr/>
                    <a:lstStyle/>
                    <a:p>
                      <a:pPr algn="just">
                        <a:lnSpc>
                          <a:spcPct val="107000"/>
                        </a:lnSpc>
                        <a:spcAft>
                          <a:spcPts val="800"/>
                        </a:spcAft>
                      </a:pPr>
                      <a:r>
                        <a:rPr lang="en-US" sz="1600">
                          <a:effectLst/>
                        </a:rPr>
                        <a:t>To be at the forefront of a collaborative healthcare system, sharing knowledge and taking action to achieve real benefit with and for stakeholders</a:t>
                      </a:r>
                      <a:endParaRPr lang="en-NA" sz="1600">
                        <a:effectLst/>
                      </a:endParaRPr>
                    </a:p>
                    <a:p>
                      <a:pPr>
                        <a:lnSpc>
                          <a:spcPct val="150000"/>
                        </a:lnSpc>
                        <a:spcAft>
                          <a:spcPts val="800"/>
                        </a:spcAft>
                      </a:pPr>
                      <a:r>
                        <a:rPr lang="en-NA" sz="1100">
                          <a:effectLst/>
                        </a:rPr>
                        <a:t> </a:t>
                      </a:r>
                      <a:endParaRPr lang="en-N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n-US" sz="1600">
                          <a:effectLst/>
                        </a:rPr>
                        <a:t>This strategic theme seeks as its ultimate strategic output, satisfied stakeholders. This is envisaged to be an outcome of the following:</a:t>
                      </a:r>
                      <a:endParaRPr lang="en-NA" sz="1600">
                        <a:effectLst/>
                      </a:endParaRPr>
                    </a:p>
                    <a:p>
                      <a:pPr marL="342900" lvl="0" indent="-342900" algn="just">
                        <a:lnSpc>
                          <a:spcPct val="107000"/>
                        </a:lnSpc>
                        <a:buFont typeface="Wingdings" panose="05000000000000000000" pitchFamily="2" charset="2"/>
                        <a:buChar char=""/>
                      </a:pPr>
                      <a:r>
                        <a:rPr lang="en-US" sz="1600">
                          <a:effectLst/>
                        </a:rPr>
                        <a:t>Maintain Namaf’s accountability to the Minister of Finance and Annual General Meeting;</a:t>
                      </a:r>
                      <a:endParaRPr lang="en-NA" sz="1600">
                        <a:effectLst/>
                      </a:endParaRPr>
                    </a:p>
                    <a:p>
                      <a:pPr marL="121920" algn="just">
                        <a:lnSpc>
                          <a:spcPct val="107000"/>
                        </a:lnSpc>
                      </a:pPr>
                      <a:r>
                        <a:rPr lang="en-US" sz="1600">
                          <a:effectLst/>
                        </a:rPr>
                        <a:t> </a:t>
                      </a:r>
                      <a:endParaRPr lang="en-NA" sz="1600">
                        <a:effectLst/>
                      </a:endParaRPr>
                    </a:p>
                    <a:p>
                      <a:pPr marL="342900" lvl="0" indent="-342900" algn="just">
                        <a:lnSpc>
                          <a:spcPct val="107000"/>
                        </a:lnSpc>
                        <a:buFont typeface="Wingdings" panose="05000000000000000000" pitchFamily="2" charset="2"/>
                        <a:buChar char=""/>
                      </a:pPr>
                      <a:r>
                        <a:rPr lang="en-US" sz="1600">
                          <a:effectLst/>
                        </a:rPr>
                        <a:t>Engagement and consultation on key identified issues across Namaf functions; and</a:t>
                      </a:r>
                      <a:endParaRPr lang="en-NA" sz="1600">
                        <a:effectLst/>
                      </a:endParaRPr>
                    </a:p>
                    <a:p>
                      <a:pPr marL="457200">
                        <a:lnSpc>
                          <a:spcPct val="107000"/>
                        </a:lnSpc>
                      </a:pPr>
                      <a:r>
                        <a:rPr lang="en-US" sz="1600">
                          <a:effectLst/>
                        </a:rPr>
                        <a:t> </a:t>
                      </a:r>
                      <a:endParaRPr lang="en-NA" sz="1600">
                        <a:effectLst/>
                      </a:endParaRPr>
                    </a:p>
                    <a:p>
                      <a:pPr marL="342900" lvl="0" indent="-342900" algn="just">
                        <a:lnSpc>
                          <a:spcPct val="107000"/>
                        </a:lnSpc>
                        <a:spcAft>
                          <a:spcPts val="800"/>
                        </a:spcAft>
                        <a:buFont typeface="Wingdings" panose="05000000000000000000" pitchFamily="2" charset="2"/>
                        <a:buChar char=""/>
                      </a:pPr>
                      <a:r>
                        <a:rPr lang="en-US" sz="1600">
                          <a:effectLst/>
                        </a:rPr>
                        <a:t>Namaf brand visibility and awareness</a:t>
                      </a:r>
                      <a:endParaRPr lang="en-N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17547838"/>
                  </a:ext>
                </a:extLst>
              </a:tr>
            </a:tbl>
          </a:graphicData>
        </a:graphic>
      </p:graphicFrame>
      <p:sp>
        <p:nvSpPr>
          <p:cNvPr id="4" name="Date Placeholder 3">
            <a:extLst>
              <a:ext uri="{FF2B5EF4-FFF2-40B4-BE49-F238E27FC236}">
                <a16:creationId xmlns:a16="http://schemas.microsoft.com/office/drawing/2014/main" id="{794D9C25-2854-46FD-BC71-A775B10FB4A2}"/>
              </a:ext>
            </a:extLst>
          </p:cNvPr>
          <p:cNvSpPr>
            <a:spLocks noGrp="1"/>
          </p:cNvSpPr>
          <p:nvPr>
            <p:ph type="dt" sz="half" idx="10"/>
          </p:nvPr>
        </p:nvSpPr>
        <p:spPr/>
        <p:txBody>
          <a:bodyPr/>
          <a:lstStyle/>
          <a:p>
            <a:fld id="{1B974A33-DC99-2E4D-967E-5475EE20C64B}" type="datetime6">
              <a:rPr lang="en-ZA" smtClean="0"/>
              <a:pPr/>
              <a:t>November 21</a:t>
            </a:fld>
            <a:endParaRPr lang="en-ZA" dirty="0"/>
          </a:p>
        </p:txBody>
      </p:sp>
      <p:sp>
        <p:nvSpPr>
          <p:cNvPr id="5" name="Slide Number Placeholder 4">
            <a:extLst>
              <a:ext uri="{FF2B5EF4-FFF2-40B4-BE49-F238E27FC236}">
                <a16:creationId xmlns:a16="http://schemas.microsoft.com/office/drawing/2014/main" id="{4BFF0E7B-658E-4D19-B61B-015B4B58DC75}"/>
              </a:ext>
            </a:extLst>
          </p:cNvPr>
          <p:cNvSpPr>
            <a:spLocks noGrp="1"/>
          </p:cNvSpPr>
          <p:nvPr>
            <p:ph type="sldNum" sz="quarter" idx="12"/>
          </p:nvPr>
        </p:nvSpPr>
        <p:spPr/>
        <p:txBody>
          <a:bodyPr/>
          <a:lstStyle/>
          <a:p>
            <a:fld id="{269B5004-C664-4CDB-9857-7D0417EE87DF}" type="slidenum">
              <a:rPr lang="en-ZA" smtClean="0"/>
              <a:t>11</a:t>
            </a:fld>
            <a:endParaRPr lang="en-ZA" dirty="0"/>
          </a:p>
        </p:txBody>
      </p:sp>
    </p:spTree>
    <p:extLst>
      <p:ext uri="{BB962C8B-B14F-4D97-AF65-F5344CB8AC3E}">
        <p14:creationId xmlns:p14="http://schemas.microsoft.com/office/powerpoint/2010/main" val="537015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E79AB-4BF1-4F3F-B765-7FC4F8BEB688}"/>
              </a:ext>
            </a:extLst>
          </p:cNvPr>
          <p:cNvSpPr>
            <a:spLocks noGrp="1"/>
          </p:cNvSpPr>
          <p:nvPr>
            <p:ph type="title"/>
          </p:nvPr>
        </p:nvSpPr>
        <p:spPr/>
        <p:txBody>
          <a:bodyPr/>
          <a:lstStyle/>
          <a:p>
            <a:r>
              <a:rPr lang="en-US" dirty="0"/>
              <a:t>Strategic Theme 4</a:t>
            </a:r>
            <a:endParaRPr lang="en-NA" dirty="0"/>
          </a:p>
        </p:txBody>
      </p:sp>
      <p:graphicFrame>
        <p:nvGraphicFramePr>
          <p:cNvPr id="6" name="Content Placeholder 5">
            <a:extLst>
              <a:ext uri="{FF2B5EF4-FFF2-40B4-BE49-F238E27FC236}">
                <a16:creationId xmlns:a16="http://schemas.microsoft.com/office/drawing/2014/main" id="{4D7F8596-8E85-4C78-8E7D-3CB63959217D}"/>
              </a:ext>
            </a:extLst>
          </p:cNvPr>
          <p:cNvGraphicFramePr>
            <a:graphicFrameLocks noGrp="1"/>
          </p:cNvGraphicFramePr>
          <p:nvPr>
            <p:ph idx="1"/>
            <p:extLst>
              <p:ext uri="{D42A27DB-BD31-4B8C-83A1-F6EECF244321}">
                <p14:modId xmlns:p14="http://schemas.microsoft.com/office/powerpoint/2010/main" val="2431643610"/>
              </p:ext>
            </p:extLst>
          </p:nvPr>
        </p:nvGraphicFramePr>
        <p:xfrm>
          <a:off x="628650" y="1690690"/>
          <a:ext cx="7886699" cy="3898550"/>
        </p:xfrm>
        <a:graphic>
          <a:graphicData uri="http://schemas.openxmlformats.org/drawingml/2006/table">
            <a:tbl>
              <a:tblPr firstRow="1" firstCol="1" bandRow="1">
                <a:tableStyleId>{5C22544A-7EE6-4342-B048-85BDC9FD1C3A}</a:tableStyleId>
              </a:tblPr>
              <a:tblGrid>
                <a:gridCol w="2708943">
                  <a:extLst>
                    <a:ext uri="{9D8B030D-6E8A-4147-A177-3AD203B41FA5}">
                      <a16:colId xmlns:a16="http://schemas.microsoft.com/office/drawing/2014/main" val="1355833829"/>
                    </a:ext>
                  </a:extLst>
                </a:gridCol>
                <a:gridCol w="5177756">
                  <a:extLst>
                    <a:ext uri="{9D8B030D-6E8A-4147-A177-3AD203B41FA5}">
                      <a16:colId xmlns:a16="http://schemas.microsoft.com/office/drawing/2014/main" val="3685874229"/>
                    </a:ext>
                  </a:extLst>
                </a:gridCol>
              </a:tblGrid>
              <a:tr h="731740">
                <a:tc gridSpan="2">
                  <a:txBody>
                    <a:bodyPr/>
                    <a:lstStyle/>
                    <a:p>
                      <a:pPr marL="457200" algn="ctr">
                        <a:lnSpc>
                          <a:spcPct val="107000"/>
                        </a:lnSpc>
                        <a:spcAft>
                          <a:spcPts val="800"/>
                        </a:spcAft>
                      </a:pPr>
                      <a:r>
                        <a:rPr lang="en-US" sz="2400" dirty="0">
                          <a:effectLst/>
                        </a:rPr>
                        <a:t>Research, Development and Learning</a:t>
                      </a:r>
                      <a:endParaRPr lang="en-N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NA"/>
                    </a:p>
                  </a:txBody>
                  <a:tcPr/>
                </a:tc>
                <a:extLst>
                  <a:ext uri="{0D108BD9-81ED-4DB2-BD59-A6C34878D82A}">
                    <a16:rowId xmlns:a16="http://schemas.microsoft.com/office/drawing/2014/main" val="1880844085"/>
                  </a:ext>
                </a:extLst>
              </a:tr>
              <a:tr h="497781">
                <a:tc>
                  <a:txBody>
                    <a:bodyPr/>
                    <a:lstStyle/>
                    <a:p>
                      <a:pPr>
                        <a:lnSpc>
                          <a:spcPct val="150000"/>
                        </a:lnSpc>
                        <a:spcAft>
                          <a:spcPts val="800"/>
                        </a:spcAft>
                      </a:pPr>
                      <a:r>
                        <a:rPr lang="en-US" sz="1100">
                          <a:effectLst/>
                        </a:rPr>
                        <a:t>Goal</a:t>
                      </a:r>
                      <a:endParaRPr lang="en-N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800"/>
                        </a:spcAft>
                      </a:pPr>
                      <a:r>
                        <a:rPr lang="en-US" sz="1100">
                          <a:effectLst/>
                        </a:rPr>
                        <a:t>What do we mean:</a:t>
                      </a:r>
                      <a:endParaRPr lang="en-N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01466637"/>
                  </a:ext>
                </a:extLst>
              </a:tr>
              <a:tr h="2669029">
                <a:tc>
                  <a:txBody>
                    <a:bodyPr/>
                    <a:lstStyle/>
                    <a:p>
                      <a:pPr algn="just">
                        <a:lnSpc>
                          <a:spcPct val="107000"/>
                        </a:lnSpc>
                        <a:spcAft>
                          <a:spcPts val="800"/>
                        </a:spcAft>
                      </a:pPr>
                      <a:r>
                        <a:rPr lang="en-US" sz="1600" dirty="0">
                          <a:effectLst/>
                        </a:rPr>
                        <a:t>To be the catalyst of relevant research, development and learning in the industry.</a:t>
                      </a:r>
                      <a:endParaRPr lang="en-NA" sz="1600" dirty="0">
                        <a:effectLst/>
                      </a:endParaRPr>
                    </a:p>
                    <a:p>
                      <a:pPr>
                        <a:lnSpc>
                          <a:spcPct val="150000"/>
                        </a:lnSpc>
                        <a:spcAft>
                          <a:spcPts val="800"/>
                        </a:spcAft>
                      </a:pPr>
                      <a:r>
                        <a:rPr lang="en-US" sz="1100" dirty="0">
                          <a:effectLst/>
                        </a:rPr>
                        <a:t> </a:t>
                      </a:r>
                      <a:endParaRPr lang="en-N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n-US" sz="1600" dirty="0">
                          <a:effectLst/>
                        </a:rPr>
                        <a:t>This strategic theme focuses on collaborating and strengthening partnership with international entities having similar objects and local institutions of higher learning. The mutual relationships created would be aimed at benchmarking and carryout action research on healthcare financing and delivery as an aid for evidence-based policy decisions and system improvement. </a:t>
                      </a:r>
                      <a:endParaRPr lang="en-N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06432501"/>
                  </a:ext>
                </a:extLst>
              </a:tr>
            </a:tbl>
          </a:graphicData>
        </a:graphic>
      </p:graphicFrame>
      <p:sp>
        <p:nvSpPr>
          <p:cNvPr id="4" name="Date Placeholder 3">
            <a:extLst>
              <a:ext uri="{FF2B5EF4-FFF2-40B4-BE49-F238E27FC236}">
                <a16:creationId xmlns:a16="http://schemas.microsoft.com/office/drawing/2014/main" id="{996711DC-C575-422A-8CEB-E6F0C9003A45}"/>
              </a:ext>
            </a:extLst>
          </p:cNvPr>
          <p:cNvSpPr>
            <a:spLocks noGrp="1"/>
          </p:cNvSpPr>
          <p:nvPr>
            <p:ph type="dt" sz="half" idx="10"/>
          </p:nvPr>
        </p:nvSpPr>
        <p:spPr/>
        <p:txBody>
          <a:bodyPr/>
          <a:lstStyle/>
          <a:p>
            <a:fld id="{1B974A33-DC99-2E4D-967E-5475EE20C64B}" type="datetime6">
              <a:rPr lang="en-ZA" smtClean="0"/>
              <a:pPr/>
              <a:t>November 21</a:t>
            </a:fld>
            <a:endParaRPr lang="en-ZA" dirty="0"/>
          </a:p>
        </p:txBody>
      </p:sp>
      <p:sp>
        <p:nvSpPr>
          <p:cNvPr id="5" name="Slide Number Placeholder 4">
            <a:extLst>
              <a:ext uri="{FF2B5EF4-FFF2-40B4-BE49-F238E27FC236}">
                <a16:creationId xmlns:a16="http://schemas.microsoft.com/office/drawing/2014/main" id="{2B11924E-7D67-4E6C-AC42-31574EB24AC9}"/>
              </a:ext>
            </a:extLst>
          </p:cNvPr>
          <p:cNvSpPr>
            <a:spLocks noGrp="1"/>
          </p:cNvSpPr>
          <p:nvPr>
            <p:ph type="sldNum" sz="quarter" idx="12"/>
          </p:nvPr>
        </p:nvSpPr>
        <p:spPr/>
        <p:txBody>
          <a:bodyPr/>
          <a:lstStyle/>
          <a:p>
            <a:fld id="{269B5004-C664-4CDB-9857-7D0417EE87DF}" type="slidenum">
              <a:rPr lang="en-ZA" smtClean="0"/>
              <a:t>12</a:t>
            </a:fld>
            <a:endParaRPr lang="en-ZA" dirty="0"/>
          </a:p>
        </p:txBody>
      </p:sp>
    </p:spTree>
    <p:extLst>
      <p:ext uri="{BB962C8B-B14F-4D97-AF65-F5344CB8AC3E}">
        <p14:creationId xmlns:p14="http://schemas.microsoft.com/office/powerpoint/2010/main" val="3986392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B1E63-CD39-41B7-A44F-895D581415A1}"/>
              </a:ext>
            </a:extLst>
          </p:cNvPr>
          <p:cNvSpPr>
            <a:spLocks noGrp="1"/>
          </p:cNvSpPr>
          <p:nvPr>
            <p:ph type="title"/>
          </p:nvPr>
        </p:nvSpPr>
        <p:spPr/>
        <p:txBody>
          <a:bodyPr/>
          <a:lstStyle/>
          <a:p>
            <a:r>
              <a:rPr lang="en-US" dirty="0"/>
              <a:t>Strategic Theme 5</a:t>
            </a:r>
            <a:endParaRPr lang="en-NA" dirty="0"/>
          </a:p>
        </p:txBody>
      </p:sp>
      <p:graphicFrame>
        <p:nvGraphicFramePr>
          <p:cNvPr id="6" name="Content Placeholder 5">
            <a:extLst>
              <a:ext uri="{FF2B5EF4-FFF2-40B4-BE49-F238E27FC236}">
                <a16:creationId xmlns:a16="http://schemas.microsoft.com/office/drawing/2014/main" id="{CE6E5EF6-DD0D-4AEA-8C89-AB740A1B0D16}"/>
              </a:ext>
            </a:extLst>
          </p:cNvPr>
          <p:cNvGraphicFramePr>
            <a:graphicFrameLocks noGrp="1"/>
          </p:cNvGraphicFramePr>
          <p:nvPr>
            <p:ph idx="1"/>
            <p:extLst>
              <p:ext uri="{D42A27DB-BD31-4B8C-83A1-F6EECF244321}">
                <p14:modId xmlns:p14="http://schemas.microsoft.com/office/powerpoint/2010/main" val="2996588243"/>
              </p:ext>
            </p:extLst>
          </p:nvPr>
        </p:nvGraphicFramePr>
        <p:xfrm>
          <a:off x="628650" y="1690689"/>
          <a:ext cx="7886699" cy="4236627"/>
        </p:xfrm>
        <a:graphic>
          <a:graphicData uri="http://schemas.openxmlformats.org/drawingml/2006/table">
            <a:tbl>
              <a:tblPr firstRow="1" firstCol="1" bandRow="1">
                <a:tableStyleId>{5C22544A-7EE6-4342-B048-85BDC9FD1C3A}</a:tableStyleId>
              </a:tblPr>
              <a:tblGrid>
                <a:gridCol w="2708943">
                  <a:extLst>
                    <a:ext uri="{9D8B030D-6E8A-4147-A177-3AD203B41FA5}">
                      <a16:colId xmlns:a16="http://schemas.microsoft.com/office/drawing/2014/main" val="2686255962"/>
                    </a:ext>
                  </a:extLst>
                </a:gridCol>
                <a:gridCol w="5177756">
                  <a:extLst>
                    <a:ext uri="{9D8B030D-6E8A-4147-A177-3AD203B41FA5}">
                      <a16:colId xmlns:a16="http://schemas.microsoft.com/office/drawing/2014/main" val="429261101"/>
                    </a:ext>
                  </a:extLst>
                </a:gridCol>
              </a:tblGrid>
              <a:tr h="314258">
                <a:tc gridSpan="2">
                  <a:txBody>
                    <a:bodyPr/>
                    <a:lstStyle/>
                    <a:p>
                      <a:pPr marL="457200" algn="ctr">
                        <a:lnSpc>
                          <a:spcPct val="107000"/>
                        </a:lnSpc>
                        <a:spcAft>
                          <a:spcPts val="800"/>
                        </a:spcAft>
                      </a:pPr>
                      <a:r>
                        <a:rPr lang="en-US" sz="2800" dirty="0">
                          <a:effectLst/>
                        </a:rPr>
                        <a:t>Resource and Support</a:t>
                      </a:r>
                      <a:endParaRPr lang="en-NA"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NA"/>
                    </a:p>
                  </a:txBody>
                  <a:tcPr/>
                </a:tc>
                <a:extLst>
                  <a:ext uri="{0D108BD9-81ED-4DB2-BD59-A6C34878D82A}">
                    <a16:rowId xmlns:a16="http://schemas.microsoft.com/office/drawing/2014/main" val="3740822553"/>
                  </a:ext>
                </a:extLst>
              </a:tr>
              <a:tr h="378795">
                <a:tc>
                  <a:txBody>
                    <a:bodyPr/>
                    <a:lstStyle/>
                    <a:p>
                      <a:pPr algn="just">
                        <a:lnSpc>
                          <a:spcPct val="107000"/>
                        </a:lnSpc>
                        <a:spcAft>
                          <a:spcPts val="800"/>
                        </a:spcAft>
                      </a:pPr>
                      <a:r>
                        <a:rPr lang="en-US" sz="1100">
                          <a:effectLst/>
                        </a:rPr>
                        <a:t>Goal</a:t>
                      </a:r>
                      <a:endParaRPr lang="en-N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800"/>
                        </a:spcAft>
                      </a:pPr>
                      <a:r>
                        <a:rPr lang="en-US" sz="1100">
                          <a:effectLst/>
                        </a:rPr>
                        <a:t>What we mean</a:t>
                      </a:r>
                      <a:endParaRPr lang="en-N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99661493"/>
                  </a:ext>
                </a:extLst>
              </a:tr>
              <a:tr h="3421523">
                <a:tc>
                  <a:txBody>
                    <a:bodyPr/>
                    <a:lstStyle/>
                    <a:p>
                      <a:pPr algn="just">
                        <a:lnSpc>
                          <a:spcPct val="107000"/>
                        </a:lnSpc>
                        <a:spcAft>
                          <a:spcPts val="800"/>
                        </a:spcAft>
                      </a:pPr>
                      <a:r>
                        <a:rPr lang="en-US" sz="1600" dirty="0">
                          <a:effectLst/>
                        </a:rPr>
                        <a:t>To secure adequate resources and support for the effective strategy execution.</a:t>
                      </a:r>
                      <a:endParaRPr lang="en-NA" sz="1600" dirty="0">
                        <a:effectLst/>
                      </a:endParaRPr>
                    </a:p>
                    <a:p>
                      <a:pPr algn="just">
                        <a:lnSpc>
                          <a:spcPct val="107000"/>
                        </a:lnSpc>
                        <a:spcAft>
                          <a:spcPts val="800"/>
                        </a:spcAft>
                      </a:pPr>
                      <a:r>
                        <a:rPr lang="en-US" sz="1100" dirty="0">
                          <a:effectLst/>
                        </a:rPr>
                        <a:t> </a:t>
                      </a:r>
                      <a:endParaRPr lang="en-N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n-US" sz="1600" dirty="0">
                          <a:effectLst/>
                        </a:rPr>
                        <a:t>The goal is to provide human capital, finance and Information and technology support during delivery of the strategy. The ultimate output of these components are:</a:t>
                      </a:r>
                      <a:endParaRPr lang="en-NA" sz="1600" dirty="0">
                        <a:effectLst/>
                      </a:endParaRPr>
                    </a:p>
                    <a:p>
                      <a:pPr algn="just">
                        <a:lnSpc>
                          <a:spcPct val="107000"/>
                        </a:lnSpc>
                        <a:spcAft>
                          <a:spcPts val="800"/>
                        </a:spcAft>
                      </a:pPr>
                      <a:r>
                        <a:rPr lang="en-US" sz="1600" dirty="0">
                          <a:effectLst/>
                        </a:rPr>
                        <a:t> (a) Human resources</a:t>
                      </a:r>
                      <a:endParaRPr lang="en-NA" sz="1600" dirty="0">
                        <a:effectLst/>
                      </a:endParaRPr>
                    </a:p>
                    <a:p>
                      <a:pPr marL="342900" lvl="0" indent="-342900" algn="just">
                        <a:lnSpc>
                          <a:spcPct val="107000"/>
                        </a:lnSpc>
                        <a:spcAft>
                          <a:spcPts val="800"/>
                        </a:spcAft>
                        <a:buFont typeface="+mj-lt"/>
                        <a:buAutoNum type="romanLcParenBoth"/>
                      </a:pPr>
                      <a:r>
                        <a:rPr lang="en-US" sz="1600" dirty="0">
                          <a:effectLst/>
                        </a:rPr>
                        <a:t>Attract and retain high performing and competent staff</a:t>
                      </a:r>
                      <a:endParaRPr lang="en-NA" sz="1600" dirty="0">
                        <a:effectLst/>
                      </a:endParaRPr>
                    </a:p>
                    <a:p>
                      <a:pPr algn="just">
                        <a:lnSpc>
                          <a:spcPct val="107000"/>
                        </a:lnSpc>
                        <a:spcAft>
                          <a:spcPts val="800"/>
                        </a:spcAft>
                      </a:pPr>
                      <a:r>
                        <a:rPr lang="en-US" sz="1600" dirty="0">
                          <a:effectLst/>
                        </a:rPr>
                        <a:t>(b) Finance</a:t>
                      </a:r>
                      <a:endParaRPr lang="en-NA" sz="1600" dirty="0">
                        <a:effectLst/>
                      </a:endParaRPr>
                    </a:p>
                    <a:p>
                      <a:pPr marL="457200" indent="-245745" algn="just">
                        <a:lnSpc>
                          <a:spcPct val="107000"/>
                        </a:lnSpc>
                        <a:spcAft>
                          <a:spcPts val="800"/>
                        </a:spcAft>
                      </a:pPr>
                      <a:r>
                        <a:rPr lang="en-US" sz="1600" dirty="0">
                          <a:effectLst/>
                        </a:rPr>
                        <a:t>(i) Maintain unqualified audit opinion status</a:t>
                      </a:r>
                      <a:endParaRPr lang="en-NA" sz="1600" dirty="0">
                        <a:effectLst/>
                      </a:endParaRPr>
                    </a:p>
                    <a:p>
                      <a:pPr marL="457200" indent="-457200" algn="just">
                        <a:lnSpc>
                          <a:spcPct val="107000"/>
                        </a:lnSpc>
                        <a:spcAft>
                          <a:spcPts val="800"/>
                        </a:spcAft>
                      </a:pPr>
                      <a:r>
                        <a:rPr lang="en-US" sz="1600" dirty="0">
                          <a:effectLst/>
                        </a:rPr>
                        <a:t>(c) Information and Technology</a:t>
                      </a:r>
                      <a:endParaRPr lang="en-NA" sz="1600" dirty="0">
                        <a:effectLst/>
                      </a:endParaRPr>
                    </a:p>
                    <a:p>
                      <a:pPr marL="457200" indent="-335280" algn="just">
                        <a:lnSpc>
                          <a:spcPct val="107000"/>
                        </a:lnSpc>
                        <a:spcAft>
                          <a:spcPts val="800"/>
                        </a:spcAft>
                      </a:pPr>
                      <a:r>
                        <a:rPr lang="en-US" sz="1600" dirty="0">
                          <a:effectLst/>
                        </a:rPr>
                        <a:t> (i) Established IT Governance framework</a:t>
                      </a:r>
                      <a:endParaRPr lang="en-N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95463961"/>
                  </a:ext>
                </a:extLst>
              </a:tr>
            </a:tbl>
          </a:graphicData>
        </a:graphic>
      </p:graphicFrame>
      <p:sp>
        <p:nvSpPr>
          <p:cNvPr id="4" name="Date Placeholder 3">
            <a:extLst>
              <a:ext uri="{FF2B5EF4-FFF2-40B4-BE49-F238E27FC236}">
                <a16:creationId xmlns:a16="http://schemas.microsoft.com/office/drawing/2014/main" id="{D71E3FEF-4EB8-4A89-8A0A-97F9F65A7249}"/>
              </a:ext>
            </a:extLst>
          </p:cNvPr>
          <p:cNvSpPr>
            <a:spLocks noGrp="1"/>
          </p:cNvSpPr>
          <p:nvPr>
            <p:ph type="dt" sz="half" idx="10"/>
          </p:nvPr>
        </p:nvSpPr>
        <p:spPr/>
        <p:txBody>
          <a:bodyPr/>
          <a:lstStyle/>
          <a:p>
            <a:fld id="{1B974A33-DC99-2E4D-967E-5475EE20C64B}" type="datetime6">
              <a:rPr lang="en-ZA" smtClean="0"/>
              <a:pPr/>
              <a:t>November 21</a:t>
            </a:fld>
            <a:endParaRPr lang="en-ZA" dirty="0"/>
          </a:p>
        </p:txBody>
      </p:sp>
      <p:sp>
        <p:nvSpPr>
          <p:cNvPr id="5" name="Slide Number Placeholder 4">
            <a:extLst>
              <a:ext uri="{FF2B5EF4-FFF2-40B4-BE49-F238E27FC236}">
                <a16:creationId xmlns:a16="http://schemas.microsoft.com/office/drawing/2014/main" id="{E648AC5E-C452-4E3B-8A1D-D37289DA97B7}"/>
              </a:ext>
            </a:extLst>
          </p:cNvPr>
          <p:cNvSpPr>
            <a:spLocks noGrp="1"/>
          </p:cNvSpPr>
          <p:nvPr>
            <p:ph type="sldNum" sz="quarter" idx="12"/>
          </p:nvPr>
        </p:nvSpPr>
        <p:spPr/>
        <p:txBody>
          <a:bodyPr/>
          <a:lstStyle/>
          <a:p>
            <a:fld id="{269B5004-C664-4CDB-9857-7D0417EE87DF}" type="slidenum">
              <a:rPr lang="en-ZA" smtClean="0"/>
              <a:t>13</a:t>
            </a:fld>
            <a:endParaRPr lang="en-ZA" dirty="0"/>
          </a:p>
        </p:txBody>
      </p:sp>
    </p:spTree>
    <p:extLst>
      <p:ext uri="{BB962C8B-B14F-4D97-AF65-F5344CB8AC3E}">
        <p14:creationId xmlns:p14="http://schemas.microsoft.com/office/powerpoint/2010/main" val="2506222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971600" y="980729"/>
            <a:ext cx="8064896" cy="1872207"/>
          </a:xfrm>
        </p:spPr>
        <p:txBody>
          <a:bodyPr>
            <a:normAutofit/>
          </a:bodyPr>
          <a:lstStyle/>
          <a:p>
            <a:pPr algn="ctr"/>
            <a:r>
              <a:rPr lang="en-GB" dirty="0">
                <a:solidFill>
                  <a:schemeClr val="bg1"/>
                </a:solidFill>
                <a:latin typeface="Arial" panose="020B0604020202020204" pitchFamily="34" charset="0"/>
                <a:cs typeface="Arial" panose="020B0604020202020204" pitchFamily="34" charset="0"/>
              </a:rPr>
              <a:t>Thank You</a:t>
            </a:r>
          </a:p>
        </p:txBody>
      </p:sp>
      <p:sp>
        <p:nvSpPr>
          <p:cNvPr id="3" name="Slide Number Placeholder 2"/>
          <p:cNvSpPr>
            <a:spLocks noGrp="1"/>
          </p:cNvSpPr>
          <p:nvPr>
            <p:ph type="sldNum" sz="quarter" idx="12"/>
          </p:nvPr>
        </p:nvSpPr>
        <p:spPr/>
        <p:txBody>
          <a:bodyPr/>
          <a:lstStyle/>
          <a:p>
            <a:r>
              <a:rPr lang="en-ZA" dirty="0"/>
              <a:t>9</a:t>
            </a:r>
          </a:p>
        </p:txBody>
      </p:sp>
      <p:sp>
        <p:nvSpPr>
          <p:cNvPr id="8" name="Date Placeholder 3">
            <a:extLst>
              <a:ext uri="{FF2B5EF4-FFF2-40B4-BE49-F238E27FC236}">
                <a16:creationId xmlns:a16="http://schemas.microsoft.com/office/drawing/2014/main" id="{FF5C6D9A-A8AC-4028-A98F-049123D9F13C}"/>
              </a:ext>
            </a:extLst>
          </p:cNvPr>
          <p:cNvSpPr>
            <a:spLocks noGrp="1"/>
          </p:cNvSpPr>
          <p:nvPr>
            <p:ph type="dt" sz="half" idx="10"/>
          </p:nvPr>
        </p:nvSpPr>
        <p:spPr>
          <a:xfrm>
            <a:off x="628650" y="6381328"/>
            <a:ext cx="2057400" cy="365125"/>
          </a:xfrm>
        </p:spPr>
        <p:txBody>
          <a:bodyPr/>
          <a:lstStyle/>
          <a:p>
            <a:r>
              <a:rPr lang="en-ZA" dirty="0"/>
              <a:t>November 2021</a:t>
            </a:r>
          </a:p>
        </p:txBody>
      </p:sp>
    </p:spTree>
    <p:extLst>
      <p:ext uri="{BB962C8B-B14F-4D97-AF65-F5344CB8AC3E}">
        <p14:creationId xmlns:p14="http://schemas.microsoft.com/office/powerpoint/2010/main" val="182026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AED35-7183-403B-B285-1B8DAC8E0CA0}"/>
              </a:ext>
            </a:extLst>
          </p:cNvPr>
          <p:cNvSpPr>
            <a:spLocks noGrp="1"/>
          </p:cNvSpPr>
          <p:nvPr>
            <p:ph type="title"/>
          </p:nvPr>
        </p:nvSpPr>
        <p:spPr/>
        <p:txBody>
          <a:bodyPr/>
          <a:lstStyle/>
          <a:p>
            <a:r>
              <a:rPr lang="en-US"/>
              <a:t>Presentation Lay-out</a:t>
            </a:r>
            <a:endParaRPr lang="en-NA" dirty="0"/>
          </a:p>
        </p:txBody>
      </p:sp>
      <p:sp>
        <p:nvSpPr>
          <p:cNvPr id="3" name="Content Placeholder 2">
            <a:extLst>
              <a:ext uri="{FF2B5EF4-FFF2-40B4-BE49-F238E27FC236}">
                <a16:creationId xmlns:a16="http://schemas.microsoft.com/office/drawing/2014/main" id="{1338FD67-3A9F-4AB5-81B2-9F134D7D06AE}"/>
              </a:ext>
            </a:extLst>
          </p:cNvPr>
          <p:cNvSpPr>
            <a:spLocks noGrp="1"/>
          </p:cNvSpPr>
          <p:nvPr>
            <p:ph idx="1"/>
          </p:nvPr>
        </p:nvSpPr>
        <p:spPr/>
        <p:txBody>
          <a:bodyPr/>
          <a:lstStyle/>
          <a:p>
            <a:pPr marL="457200" indent="-457200">
              <a:buAutoNum type="arabicPeriod"/>
            </a:pPr>
            <a:r>
              <a:rPr lang="en-US" dirty="0"/>
              <a:t>Evolution of Namaf from its inception</a:t>
            </a:r>
          </a:p>
          <a:p>
            <a:pPr marL="457200" indent="-457200">
              <a:buAutoNum type="arabicPeriod"/>
            </a:pPr>
            <a:r>
              <a:rPr lang="en-US" dirty="0"/>
              <a:t> Stakeholders</a:t>
            </a:r>
          </a:p>
          <a:p>
            <a:pPr marL="457200" indent="-457200">
              <a:buAutoNum type="arabicPeriod"/>
            </a:pPr>
            <a:r>
              <a:rPr lang="en-US" dirty="0"/>
              <a:t> Healthcare Providers Perspective</a:t>
            </a:r>
          </a:p>
          <a:p>
            <a:pPr marL="457200" indent="-457200">
              <a:buAutoNum type="arabicPeriod"/>
            </a:pPr>
            <a:r>
              <a:rPr lang="en-US" dirty="0"/>
              <a:t>Hospital Forum Perspective</a:t>
            </a:r>
          </a:p>
          <a:p>
            <a:pPr marL="457200" indent="-457200">
              <a:buAutoNum type="arabicPeriod"/>
            </a:pPr>
            <a:r>
              <a:rPr lang="en-US" dirty="0"/>
              <a:t>PO’s Perspective</a:t>
            </a:r>
          </a:p>
          <a:p>
            <a:pPr marL="457200" indent="-457200">
              <a:buAutoNum type="arabicPeriod"/>
            </a:pPr>
            <a:r>
              <a:rPr lang="en-US" dirty="0"/>
              <a:t>MC’s Perspective</a:t>
            </a:r>
          </a:p>
          <a:p>
            <a:pPr marL="457200" indent="-457200">
              <a:buAutoNum type="arabicPeriod"/>
            </a:pPr>
            <a:r>
              <a:rPr lang="en-US" dirty="0"/>
              <a:t>Strategic Theme 1</a:t>
            </a:r>
          </a:p>
          <a:p>
            <a:pPr marL="457200" indent="-457200">
              <a:buAutoNum type="arabicPeriod"/>
            </a:pPr>
            <a:r>
              <a:rPr lang="en-US" dirty="0"/>
              <a:t>Strategic Theme 2</a:t>
            </a:r>
          </a:p>
          <a:p>
            <a:pPr marL="457200" indent="-457200">
              <a:buAutoNum type="arabicPeriod"/>
            </a:pPr>
            <a:r>
              <a:rPr lang="en-US" dirty="0"/>
              <a:t>Strategic Theme 3</a:t>
            </a:r>
          </a:p>
          <a:p>
            <a:pPr marL="457200" indent="-457200">
              <a:buAutoNum type="arabicPeriod"/>
            </a:pPr>
            <a:r>
              <a:rPr lang="en-US" dirty="0"/>
              <a:t>Strategic Theme 4</a:t>
            </a:r>
          </a:p>
          <a:p>
            <a:pPr marL="457200" indent="-457200">
              <a:buAutoNum type="arabicPeriod"/>
            </a:pPr>
            <a:r>
              <a:rPr lang="en-US" dirty="0"/>
              <a:t>Strategic Theme 5</a:t>
            </a:r>
          </a:p>
          <a:p>
            <a:pPr marL="0" indent="0">
              <a:buNone/>
            </a:pPr>
            <a:endParaRPr lang="en-US" dirty="0"/>
          </a:p>
          <a:p>
            <a:pPr marL="457200" indent="-457200">
              <a:buAutoNum type="arabicPeriod"/>
            </a:pPr>
            <a:endParaRPr lang="en-US" dirty="0"/>
          </a:p>
          <a:p>
            <a:pPr marL="457200" indent="-457200">
              <a:buAutoNum type="arabicPeriod"/>
            </a:pPr>
            <a:endParaRPr lang="en-US" dirty="0"/>
          </a:p>
          <a:p>
            <a:pPr marL="457200" indent="-457200">
              <a:buAutoNum type="arabicPeriod"/>
            </a:pPr>
            <a:endParaRPr lang="en-NA" dirty="0"/>
          </a:p>
        </p:txBody>
      </p:sp>
      <p:sp>
        <p:nvSpPr>
          <p:cNvPr id="4" name="Date Placeholder 3">
            <a:extLst>
              <a:ext uri="{FF2B5EF4-FFF2-40B4-BE49-F238E27FC236}">
                <a16:creationId xmlns:a16="http://schemas.microsoft.com/office/drawing/2014/main" id="{28A5C4A5-FF3F-4D54-999C-76B6EF1D03D8}"/>
              </a:ext>
            </a:extLst>
          </p:cNvPr>
          <p:cNvSpPr>
            <a:spLocks noGrp="1"/>
          </p:cNvSpPr>
          <p:nvPr>
            <p:ph type="dt" sz="half" idx="10"/>
          </p:nvPr>
        </p:nvSpPr>
        <p:spPr/>
        <p:txBody>
          <a:bodyPr/>
          <a:lstStyle/>
          <a:p>
            <a:fld id="{1B974A33-DC99-2E4D-967E-5475EE20C64B}" type="datetime6">
              <a:rPr lang="en-ZA" smtClean="0"/>
              <a:pPr/>
              <a:t>November 21</a:t>
            </a:fld>
            <a:endParaRPr lang="en-ZA" dirty="0"/>
          </a:p>
        </p:txBody>
      </p:sp>
      <p:sp>
        <p:nvSpPr>
          <p:cNvPr id="5" name="Slide Number Placeholder 4">
            <a:extLst>
              <a:ext uri="{FF2B5EF4-FFF2-40B4-BE49-F238E27FC236}">
                <a16:creationId xmlns:a16="http://schemas.microsoft.com/office/drawing/2014/main" id="{276DF891-878D-488B-890D-2BD186205494}"/>
              </a:ext>
            </a:extLst>
          </p:cNvPr>
          <p:cNvSpPr>
            <a:spLocks noGrp="1"/>
          </p:cNvSpPr>
          <p:nvPr>
            <p:ph type="sldNum" sz="quarter" idx="12"/>
          </p:nvPr>
        </p:nvSpPr>
        <p:spPr/>
        <p:txBody>
          <a:bodyPr/>
          <a:lstStyle/>
          <a:p>
            <a:fld id="{269B5004-C664-4CDB-9857-7D0417EE87DF}" type="slidenum">
              <a:rPr lang="en-ZA" smtClean="0"/>
              <a:t>2</a:t>
            </a:fld>
            <a:endParaRPr lang="en-ZA" dirty="0"/>
          </a:p>
        </p:txBody>
      </p:sp>
    </p:spTree>
    <p:extLst>
      <p:ext uri="{BB962C8B-B14F-4D97-AF65-F5344CB8AC3E}">
        <p14:creationId xmlns:p14="http://schemas.microsoft.com/office/powerpoint/2010/main" val="1439799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37650-2BB0-45EE-BF90-EF96F5D02163}"/>
              </a:ext>
            </a:extLst>
          </p:cNvPr>
          <p:cNvSpPr>
            <a:spLocks noGrp="1"/>
          </p:cNvSpPr>
          <p:nvPr>
            <p:ph type="title"/>
          </p:nvPr>
        </p:nvSpPr>
        <p:spPr/>
        <p:txBody>
          <a:bodyPr/>
          <a:lstStyle/>
          <a:p>
            <a:r>
              <a:rPr lang="en-US"/>
              <a:t>Evolution of Namaf since its inception</a:t>
            </a:r>
            <a:endParaRPr lang="en-NA" dirty="0"/>
          </a:p>
        </p:txBody>
      </p:sp>
      <p:sp>
        <p:nvSpPr>
          <p:cNvPr id="4" name="Date Placeholder 3">
            <a:extLst>
              <a:ext uri="{FF2B5EF4-FFF2-40B4-BE49-F238E27FC236}">
                <a16:creationId xmlns:a16="http://schemas.microsoft.com/office/drawing/2014/main" id="{7939097A-9BDE-4921-A086-04A8A3E169F0}"/>
              </a:ext>
            </a:extLst>
          </p:cNvPr>
          <p:cNvSpPr>
            <a:spLocks noGrp="1"/>
          </p:cNvSpPr>
          <p:nvPr>
            <p:ph type="dt" sz="half" idx="10"/>
          </p:nvPr>
        </p:nvSpPr>
        <p:spPr/>
        <p:txBody>
          <a:bodyPr/>
          <a:lstStyle/>
          <a:p>
            <a:fld id="{1B974A33-DC99-2E4D-967E-5475EE20C64B}" type="datetime6">
              <a:rPr lang="en-ZA" smtClean="0"/>
              <a:pPr/>
              <a:t>November 21</a:t>
            </a:fld>
            <a:endParaRPr lang="en-ZA" dirty="0"/>
          </a:p>
        </p:txBody>
      </p:sp>
      <p:sp>
        <p:nvSpPr>
          <p:cNvPr id="5" name="Slide Number Placeholder 4">
            <a:extLst>
              <a:ext uri="{FF2B5EF4-FFF2-40B4-BE49-F238E27FC236}">
                <a16:creationId xmlns:a16="http://schemas.microsoft.com/office/drawing/2014/main" id="{5787E9CE-B2D7-40EF-A4BF-5854B595CF61}"/>
              </a:ext>
            </a:extLst>
          </p:cNvPr>
          <p:cNvSpPr>
            <a:spLocks noGrp="1"/>
          </p:cNvSpPr>
          <p:nvPr>
            <p:ph type="sldNum" sz="quarter" idx="12"/>
          </p:nvPr>
        </p:nvSpPr>
        <p:spPr/>
        <p:txBody>
          <a:bodyPr/>
          <a:lstStyle/>
          <a:p>
            <a:fld id="{269B5004-C664-4CDB-9857-7D0417EE87DF}" type="slidenum">
              <a:rPr lang="en-ZA" smtClean="0"/>
              <a:t>3</a:t>
            </a:fld>
            <a:endParaRPr lang="en-ZA" dirty="0"/>
          </a:p>
        </p:txBody>
      </p:sp>
      <p:graphicFrame>
        <p:nvGraphicFramePr>
          <p:cNvPr id="6" name="Content Placeholder 5">
            <a:extLst>
              <a:ext uri="{FF2B5EF4-FFF2-40B4-BE49-F238E27FC236}">
                <a16:creationId xmlns:a16="http://schemas.microsoft.com/office/drawing/2014/main" id="{77C7E147-3691-4279-925B-7148936EAE42}"/>
              </a:ext>
            </a:extLst>
          </p:cNvPr>
          <p:cNvGraphicFramePr>
            <a:graphicFrameLocks noGrp="1"/>
          </p:cNvGraphicFramePr>
          <p:nvPr>
            <p:ph idx="1"/>
            <p:extLst>
              <p:ext uri="{D42A27DB-BD31-4B8C-83A1-F6EECF244321}">
                <p14:modId xmlns:p14="http://schemas.microsoft.com/office/powerpoint/2010/main" val="329619149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6555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AD5A4-4CAF-4482-89E6-976A1B8AEA97}"/>
              </a:ext>
            </a:extLst>
          </p:cNvPr>
          <p:cNvSpPr>
            <a:spLocks noGrp="1"/>
          </p:cNvSpPr>
          <p:nvPr>
            <p:ph type="title"/>
          </p:nvPr>
        </p:nvSpPr>
        <p:spPr>
          <a:xfrm>
            <a:off x="628650" y="5004664"/>
            <a:ext cx="6058757" cy="822248"/>
          </a:xfrm>
        </p:spPr>
        <p:txBody>
          <a:bodyPr>
            <a:normAutofit/>
          </a:bodyPr>
          <a:lstStyle/>
          <a:p>
            <a:r>
              <a:rPr lang="en-ZA" dirty="0"/>
              <a:t>Stakeholders</a:t>
            </a:r>
          </a:p>
        </p:txBody>
      </p:sp>
      <p:pic>
        <p:nvPicPr>
          <p:cNvPr id="6" name="Picture 5" descr="A close up of a logo&#10;&#10;Description generated with high confidence">
            <a:extLst>
              <a:ext uri="{FF2B5EF4-FFF2-40B4-BE49-F238E27FC236}">
                <a16:creationId xmlns:a16="http://schemas.microsoft.com/office/drawing/2014/main" id="{98814DE2-A9EB-4C32-9324-6D12B1FCBFA1}"/>
              </a:ext>
            </a:extLst>
          </p:cNvPr>
          <p:cNvPicPr>
            <a:picLocks noChangeAspect="1"/>
          </p:cNvPicPr>
          <p:nvPr/>
        </p:nvPicPr>
        <p:blipFill rotWithShape="1">
          <a:blip r:embed="rId2">
            <a:extLst>
              <a:ext uri="{28A0092B-C50C-407E-A947-70E740481C1C}">
                <a14:useLocalDpi xmlns:a14="http://schemas.microsoft.com/office/drawing/2010/main" val="0"/>
              </a:ext>
            </a:extLst>
          </a:blip>
          <a:srcRect r="74641"/>
          <a:stretch/>
        </p:blipFill>
        <p:spPr>
          <a:xfrm>
            <a:off x="7769167" y="863302"/>
            <a:ext cx="1374833" cy="778571"/>
          </a:xfrm>
          <a:prstGeom prst="rect">
            <a:avLst/>
          </a:prstGeom>
        </p:spPr>
      </p:pic>
      <p:sp>
        <p:nvSpPr>
          <p:cNvPr id="12" name="Oval 11">
            <a:extLst>
              <a:ext uri="{FF2B5EF4-FFF2-40B4-BE49-F238E27FC236}">
                <a16:creationId xmlns:a16="http://schemas.microsoft.com/office/drawing/2014/main" id="{27F011F3-242D-4279-9CCD-816A91A0F10A}"/>
              </a:ext>
            </a:extLst>
          </p:cNvPr>
          <p:cNvSpPr/>
          <p:nvPr/>
        </p:nvSpPr>
        <p:spPr>
          <a:xfrm>
            <a:off x="2866286" y="2729087"/>
            <a:ext cx="1411550" cy="63919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a:solidFill>
                  <a:schemeClr val="tx1"/>
                </a:solidFill>
              </a:rPr>
              <a:t>NAMAF</a:t>
            </a:r>
          </a:p>
        </p:txBody>
      </p:sp>
      <p:sp>
        <p:nvSpPr>
          <p:cNvPr id="13" name="Oval 12">
            <a:extLst>
              <a:ext uri="{FF2B5EF4-FFF2-40B4-BE49-F238E27FC236}">
                <a16:creationId xmlns:a16="http://schemas.microsoft.com/office/drawing/2014/main" id="{68D47EC5-DF02-4560-8B84-7B80F5CBCC0B}"/>
              </a:ext>
            </a:extLst>
          </p:cNvPr>
          <p:cNvSpPr/>
          <p:nvPr/>
        </p:nvSpPr>
        <p:spPr>
          <a:xfrm>
            <a:off x="4880409" y="2729087"/>
            <a:ext cx="2048479" cy="63919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a:solidFill>
                  <a:schemeClr val="tx1"/>
                </a:solidFill>
              </a:rPr>
              <a:t>Clinical Best Practice/Evidence Based Medicine/Ethical rules</a:t>
            </a:r>
          </a:p>
        </p:txBody>
      </p:sp>
      <p:grpSp>
        <p:nvGrpSpPr>
          <p:cNvPr id="37" name="Group 36">
            <a:extLst>
              <a:ext uri="{FF2B5EF4-FFF2-40B4-BE49-F238E27FC236}">
                <a16:creationId xmlns:a16="http://schemas.microsoft.com/office/drawing/2014/main" id="{1BC64035-F2B4-4AB7-A1DB-5DCEF10F83F6}"/>
              </a:ext>
            </a:extLst>
          </p:cNvPr>
          <p:cNvGrpSpPr/>
          <p:nvPr/>
        </p:nvGrpSpPr>
        <p:grpSpPr>
          <a:xfrm>
            <a:off x="3682042" y="1472112"/>
            <a:ext cx="2931959" cy="3091717"/>
            <a:chOff x="4909388" y="819815"/>
            <a:chExt cx="3909279" cy="4122289"/>
          </a:xfrm>
        </p:grpSpPr>
        <p:sp>
          <p:nvSpPr>
            <p:cNvPr id="4" name="Oval 3">
              <a:extLst>
                <a:ext uri="{FF2B5EF4-FFF2-40B4-BE49-F238E27FC236}">
                  <a16:creationId xmlns:a16="http://schemas.microsoft.com/office/drawing/2014/main" id="{4D392CAB-3649-4976-8883-DFB05E20704B}"/>
                </a:ext>
              </a:extLst>
            </p:cNvPr>
            <p:cNvSpPr/>
            <p:nvPr/>
          </p:nvSpPr>
          <p:spPr>
            <a:xfrm>
              <a:off x="4909388" y="819815"/>
              <a:ext cx="2222932" cy="85225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a:solidFill>
                    <a:schemeClr val="tx1"/>
                  </a:solidFill>
                </a:rPr>
                <a:t>Member/Patient</a:t>
              </a:r>
            </a:p>
          </p:txBody>
        </p:sp>
        <p:sp>
          <p:nvSpPr>
            <p:cNvPr id="10" name="Oval 9">
              <a:extLst>
                <a:ext uri="{FF2B5EF4-FFF2-40B4-BE49-F238E27FC236}">
                  <a16:creationId xmlns:a16="http://schemas.microsoft.com/office/drawing/2014/main" id="{96DD5E53-1F39-44DB-BC30-5B29AD29DEDD}"/>
                </a:ext>
              </a:extLst>
            </p:cNvPr>
            <p:cNvSpPr/>
            <p:nvPr/>
          </p:nvSpPr>
          <p:spPr>
            <a:xfrm>
              <a:off x="6936601" y="4089848"/>
              <a:ext cx="1882066" cy="85225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a:solidFill>
                    <a:schemeClr val="tx1"/>
                  </a:solidFill>
                </a:rPr>
                <a:t>Practitioner</a:t>
              </a:r>
            </a:p>
          </p:txBody>
        </p:sp>
        <p:cxnSp>
          <p:nvCxnSpPr>
            <p:cNvPr id="7" name="Straight Arrow Connector 6">
              <a:extLst>
                <a:ext uri="{FF2B5EF4-FFF2-40B4-BE49-F238E27FC236}">
                  <a16:creationId xmlns:a16="http://schemas.microsoft.com/office/drawing/2014/main" id="{304A7E0E-07FF-426E-84E7-8C265FDA263E}"/>
                </a:ext>
              </a:extLst>
            </p:cNvPr>
            <p:cNvCxnSpPr>
              <a:cxnSpLocks/>
            </p:cNvCxnSpPr>
            <p:nvPr/>
          </p:nvCxnSpPr>
          <p:spPr>
            <a:xfrm>
              <a:off x="6024157" y="1532860"/>
              <a:ext cx="1602105" cy="2762250"/>
            </a:xfrm>
            <a:prstGeom prst="straightConnector1">
              <a:avLst/>
            </a:prstGeom>
            <a:ln w="158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8E14480F-9CCB-404F-AA3A-B42D822C6B54}"/>
              </a:ext>
            </a:extLst>
          </p:cNvPr>
          <p:cNvGrpSpPr/>
          <p:nvPr/>
        </p:nvGrpSpPr>
        <p:grpSpPr>
          <a:xfrm>
            <a:off x="2168278" y="2006895"/>
            <a:ext cx="2349840" cy="2556933"/>
            <a:chOff x="2891037" y="1532860"/>
            <a:chExt cx="3133120" cy="3409244"/>
          </a:xfrm>
        </p:grpSpPr>
        <p:sp>
          <p:nvSpPr>
            <p:cNvPr id="9" name="Oval 8">
              <a:extLst>
                <a:ext uri="{FF2B5EF4-FFF2-40B4-BE49-F238E27FC236}">
                  <a16:creationId xmlns:a16="http://schemas.microsoft.com/office/drawing/2014/main" id="{466D4BAF-E921-489A-BD72-B6114F5A1EFF}"/>
                </a:ext>
              </a:extLst>
            </p:cNvPr>
            <p:cNvSpPr/>
            <p:nvPr/>
          </p:nvSpPr>
          <p:spPr>
            <a:xfrm>
              <a:off x="2891037" y="4089848"/>
              <a:ext cx="1882066" cy="85225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a:solidFill>
                    <a:schemeClr val="tx1"/>
                  </a:solidFill>
                </a:rPr>
                <a:t>Medical Aid Fund</a:t>
              </a:r>
            </a:p>
          </p:txBody>
        </p:sp>
        <p:cxnSp>
          <p:nvCxnSpPr>
            <p:cNvPr id="17" name="Straight Arrow Connector 16">
              <a:extLst>
                <a:ext uri="{FF2B5EF4-FFF2-40B4-BE49-F238E27FC236}">
                  <a16:creationId xmlns:a16="http://schemas.microsoft.com/office/drawing/2014/main" id="{7B34D02E-26B5-4182-AEED-6A2C5F0EC83F}"/>
                </a:ext>
              </a:extLst>
            </p:cNvPr>
            <p:cNvCxnSpPr>
              <a:cxnSpLocks/>
            </p:cNvCxnSpPr>
            <p:nvPr/>
          </p:nvCxnSpPr>
          <p:spPr>
            <a:xfrm flipH="1">
              <a:off x="4422052" y="1532860"/>
              <a:ext cx="1602105" cy="2762250"/>
            </a:xfrm>
            <a:prstGeom prst="straightConnector1">
              <a:avLst/>
            </a:prstGeom>
            <a:ln w="158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cxnSp>
        <p:nvCxnSpPr>
          <p:cNvPr id="19" name="Straight Arrow Connector 18">
            <a:extLst>
              <a:ext uri="{FF2B5EF4-FFF2-40B4-BE49-F238E27FC236}">
                <a16:creationId xmlns:a16="http://schemas.microsoft.com/office/drawing/2014/main" id="{D9335B77-AE94-4206-82C9-8780DCE89207}"/>
              </a:ext>
            </a:extLst>
          </p:cNvPr>
          <p:cNvCxnSpPr>
            <a:cxnSpLocks/>
          </p:cNvCxnSpPr>
          <p:nvPr/>
        </p:nvCxnSpPr>
        <p:spPr>
          <a:xfrm>
            <a:off x="3316539" y="4078583"/>
            <a:ext cx="2403158" cy="0"/>
          </a:xfrm>
          <a:prstGeom prst="straightConnector1">
            <a:avLst/>
          </a:prstGeom>
          <a:ln w="158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7242EC19-708C-4705-AC93-6A818A7CF3F9}"/>
              </a:ext>
            </a:extLst>
          </p:cNvPr>
          <p:cNvCxnSpPr>
            <a:cxnSpLocks/>
          </p:cNvCxnSpPr>
          <p:nvPr/>
        </p:nvCxnSpPr>
        <p:spPr>
          <a:xfrm>
            <a:off x="4518118" y="2039866"/>
            <a:ext cx="0" cy="831922"/>
          </a:xfrm>
          <a:prstGeom prst="straightConnector1">
            <a:avLst/>
          </a:prstGeom>
          <a:ln w="19050" cap="flat" cmpd="sng" algn="ctr">
            <a:solidFill>
              <a:schemeClr val="dk1"/>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grpSp>
        <p:nvGrpSpPr>
          <p:cNvPr id="39" name="Group 38">
            <a:extLst>
              <a:ext uri="{FF2B5EF4-FFF2-40B4-BE49-F238E27FC236}">
                <a16:creationId xmlns:a16="http://schemas.microsoft.com/office/drawing/2014/main" id="{994E896D-7102-46FD-93A7-F416AB3D2B32}"/>
              </a:ext>
            </a:extLst>
          </p:cNvPr>
          <p:cNvGrpSpPr/>
          <p:nvPr/>
        </p:nvGrpSpPr>
        <p:grpSpPr>
          <a:xfrm>
            <a:off x="3316539" y="2723143"/>
            <a:ext cx="2403158" cy="1355440"/>
            <a:chOff x="4422052" y="2487857"/>
            <a:chExt cx="3204210" cy="1807253"/>
          </a:xfrm>
        </p:grpSpPr>
        <p:sp>
          <p:nvSpPr>
            <p:cNvPr id="11" name="Oval 10">
              <a:extLst>
                <a:ext uri="{FF2B5EF4-FFF2-40B4-BE49-F238E27FC236}">
                  <a16:creationId xmlns:a16="http://schemas.microsoft.com/office/drawing/2014/main" id="{5E427928-E15D-436A-8EF1-DADFFFEC1FD3}"/>
                </a:ext>
              </a:extLst>
            </p:cNvPr>
            <p:cNvSpPr/>
            <p:nvPr/>
          </p:nvSpPr>
          <p:spPr>
            <a:xfrm>
              <a:off x="5024704" y="2487857"/>
              <a:ext cx="1998906" cy="85225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a:solidFill>
                    <a:schemeClr val="tx1"/>
                  </a:solidFill>
                </a:rPr>
                <a:t>Administrator</a:t>
              </a:r>
              <a:endParaRPr lang="en-ZA" sz="900" dirty="0">
                <a:solidFill>
                  <a:schemeClr val="tx1"/>
                </a:solidFill>
              </a:endParaRPr>
            </a:p>
          </p:txBody>
        </p:sp>
        <p:cxnSp>
          <p:nvCxnSpPr>
            <p:cNvPr id="25" name="Straight Arrow Connector 24">
              <a:extLst>
                <a:ext uri="{FF2B5EF4-FFF2-40B4-BE49-F238E27FC236}">
                  <a16:creationId xmlns:a16="http://schemas.microsoft.com/office/drawing/2014/main" id="{5086FA05-D779-468C-97EC-C24CFD3C916B}"/>
                </a:ext>
              </a:extLst>
            </p:cNvPr>
            <p:cNvCxnSpPr>
              <a:cxnSpLocks/>
            </p:cNvCxnSpPr>
            <p:nvPr/>
          </p:nvCxnSpPr>
          <p:spPr>
            <a:xfrm flipH="1" flipV="1">
              <a:off x="6162675" y="3089665"/>
              <a:ext cx="1463587" cy="1205445"/>
            </a:xfrm>
            <a:prstGeom prst="straightConnector1">
              <a:avLst/>
            </a:prstGeom>
            <a:ln w="158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6521823B-F1C0-4E7C-B05B-DE4377C0D940}"/>
                </a:ext>
              </a:extLst>
            </p:cNvPr>
            <p:cNvCxnSpPr>
              <a:cxnSpLocks/>
            </p:cNvCxnSpPr>
            <p:nvPr/>
          </p:nvCxnSpPr>
          <p:spPr>
            <a:xfrm flipV="1">
              <a:off x="4422052" y="3089665"/>
              <a:ext cx="1470304" cy="1205445"/>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 name="Oval 2">
            <a:extLst>
              <a:ext uri="{FF2B5EF4-FFF2-40B4-BE49-F238E27FC236}">
                <a16:creationId xmlns:a16="http://schemas.microsoft.com/office/drawing/2014/main" id="{8DE72F7A-1A92-4A12-ACE4-F6D5BF59FE77}"/>
              </a:ext>
            </a:extLst>
          </p:cNvPr>
          <p:cNvSpPr/>
          <p:nvPr/>
        </p:nvSpPr>
        <p:spPr>
          <a:xfrm>
            <a:off x="3819027" y="1561691"/>
            <a:ext cx="1348250" cy="469383"/>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p>
        </p:txBody>
      </p:sp>
    </p:spTree>
    <p:extLst>
      <p:ext uri="{BB962C8B-B14F-4D97-AF65-F5344CB8AC3E}">
        <p14:creationId xmlns:p14="http://schemas.microsoft.com/office/powerpoint/2010/main" val="3580731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p:cTn id="23" dur="500" fill="hold"/>
                                        <p:tgtEl>
                                          <p:spTgt spid="3"/>
                                        </p:tgtEl>
                                        <p:attrNameLst>
                                          <p:attrName>ppt_w</p:attrName>
                                        </p:attrNameLst>
                                      </p:cBhvr>
                                      <p:tavLst>
                                        <p:tav tm="0">
                                          <p:val>
                                            <p:fltVal val="0"/>
                                          </p:val>
                                        </p:tav>
                                        <p:tav tm="100000">
                                          <p:val>
                                            <p:strVal val="#ppt_w"/>
                                          </p:val>
                                        </p:tav>
                                      </p:tavLst>
                                    </p:anim>
                                    <p:anim calcmode="lin" valueType="num">
                                      <p:cBhvr>
                                        <p:cTn id="24" dur="500" fill="hold"/>
                                        <p:tgtEl>
                                          <p:spTgt spid="3"/>
                                        </p:tgtEl>
                                        <p:attrNameLst>
                                          <p:attrName>ppt_h</p:attrName>
                                        </p:attrNameLst>
                                      </p:cBhvr>
                                      <p:tavLst>
                                        <p:tav tm="0">
                                          <p:val>
                                            <p:fltVal val="0"/>
                                          </p:val>
                                        </p:tav>
                                        <p:tav tm="100000">
                                          <p:val>
                                            <p:strVal val="#ppt_h"/>
                                          </p:val>
                                        </p:tav>
                                      </p:tavLst>
                                    </p:anim>
                                    <p:animEffect transition="in" filter="fade">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9"/>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9"/>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0367C-E8BE-4142-A7B5-48CBA841A7C7}"/>
              </a:ext>
            </a:extLst>
          </p:cNvPr>
          <p:cNvSpPr>
            <a:spLocks noGrp="1"/>
          </p:cNvSpPr>
          <p:nvPr>
            <p:ph type="title"/>
          </p:nvPr>
        </p:nvSpPr>
        <p:spPr/>
        <p:txBody>
          <a:bodyPr/>
          <a:lstStyle/>
          <a:p>
            <a:r>
              <a:rPr lang="en-US"/>
              <a:t>Healthcare Providers Perspective </a:t>
            </a:r>
            <a:endParaRPr lang="en-NA" dirty="0"/>
          </a:p>
        </p:txBody>
      </p:sp>
      <p:graphicFrame>
        <p:nvGraphicFramePr>
          <p:cNvPr id="6" name="Content Placeholder 5">
            <a:extLst>
              <a:ext uri="{FF2B5EF4-FFF2-40B4-BE49-F238E27FC236}">
                <a16:creationId xmlns:a16="http://schemas.microsoft.com/office/drawing/2014/main" id="{56AD88F8-D877-4E2A-82BD-DF1459BD7A52}"/>
              </a:ext>
            </a:extLst>
          </p:cNvPr>
          <p:cNvGraphicFramePr>
            <a:graphicFrameLocks noGrp="1"/>
          </p:cNvGraphicFramePr>
          <p:nvPr>
            <p:ph idx="1"/>
            <p:extLst>
              <p:ext uri="{D42A27DB-BD31-4B8C-83A1-F6EECF244321}">
                <p14:modId xmlns:p14="http://schemas.microsoft.com/office/powerpoint/2010/main" val="1796728817"/>
              </p:ext>
            </p:extLst>
          </p:nvPr>
        </p:nvGraphicFramePr>
        <p:xfrm>
          <a:off x="594620" y="1988840"/>
          <a:ext cx="7920729" cy="3816424"/>
        </p:xfrm>
        <a:graphic>
          <a:graphicData uri="http://schemas.openxmlformats.org/drawingml/2006/table">
            <a:tbl>
              <a:tblPr firstRow="1" firstCol="1" bandRow="1">
                <a:tableStyleId>{5C22544A-7EE6-4342-B048-85BDC9FD1C3A}</a:tableStyleId>
              </a:tblPr>
              <a:tblGrid>
                <a:gridCol w="2640243">
                  <a:extLst>
                    <a:ext uri="{9D8B030D-6E8A-4147-A177-3AD203B41FA5}">
                      <a16:colId xmlns:a16="http://schemas.microsoft.com/office/drawing/2014/main" val="2368805416"/>
                    </a:ext>
                  </a:extLst>
                </a:gridCol>
                <a:gridCol w="2640243">
                  <a:extLst>
                    <a:ext uri="{9D8B030D-6E8A-4147-A177-3AD203B41FA5}">
                      <a16:colId xmlns:a16="http://schemas.microsoft.com/office/drawing/2014/main" val="2162353855"/>
                    </a:ext>
                  </a:extLst>
                </a:gridCol>
                <a:gridCol w="2640243">
                  <a:extLst>
                    <a:ext uri="{9D8B030D-6E8A-4147-A177-3AD203B41FA5}">
                      <a16:colId xmlns:a16="http://schemas.microsoft.com/office/drawing/2014/main" val="3048308467"/>
                    </a:ext>
                  </a:extLst>
                </a:gridCol>
              </a:tblGrid>
              <a:tr h="3816424">
                <a:tc>
                  <a:txBody>
                    <a:bodyPr/>
                    <a:lstStyle/>
                    <a:p>
                      <a:r>
                        <a:rPr lang="en-ZA" sz="1400">
                          <a:effectLst/>
                        </a:rPr>
                        <a:t>Mandate: To control, promote, encourage and co-ordinate the establishment, development and functioning of funds in Namibia. </a:t>
                      </a:r>
                      <a:endParaRPr lang="en-NA" sz="1400">
                        <a:effectLst/>
                      </a:endParaRPr>
                    </a:p>
                    <a:p>
                      <a:r>
                        <a:rPr lang="en-ZA" sz="900">
                          <a:effectLst/>
                        </a:rPr>
                        <a:t> </a:t>
                      </a:r>
                      <a:endParaRPr lang="en-N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ZA" sz="1400">
                          <a:effectLst/>
                        </a:rPr>
                        <a:t>Overall, respondents agree that NAMAF controls Medical Aid funds to the point where it has become authoritarian. Although they serve an administrative function, they present a hurdle to the optimal functioning of the private healthcare sector. There is a need to include direct representation from healthcare providers in order to promote and encourage the development of medical aid funds. </a:t>
                      </a:r>
                      <a:endParaRPr lang="en-N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ZA" sz="1400">
                          <a:effectLst/>
                        </a:rPr>
                        <a:t>Concerns over the sustainability, particularly in reference to affordability, of private medical aids were raised. NAMAF is seen as an opaque institution that has monopolised the funding industry. Success therefore will be consultation and collaboration with healthcare practitioners, democratised access to affordable medical aid funds and continuous active engagement with all stakeholders. </a:t>
                      </a:r>
                      <a:endParaRPr lang="en-N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0180721"/>
                  </a:ext>
                </a:extLst>
              </a:tr>
            </a:tbl>
          </a:graphicData>
        </a:graphic>
      </p:graphicFrame>
      <p:sp>
        <p:nvSpPr>
          <p:cNvPr id="4" name="Date Placeholder 3">
            <a:extLst>
              <a:ext uri="{FF2B5EF4-FFF2-40B4-BE49-F238E27FC236}">
                <a16:creationId xmlns:a16="http://schemas.microsoft.com/office/drawing/2014/main" id="{AFCC9BBA-0691-4B42-AE85-797A5799B0FE}"/>
              </a:ext>
            </a:extLst>
          </p:cNvPr>
          <p:cNvSpPr>
            <a:spLocks noGrp="1"/>
          </p:cNvSpPr>
          <p:nvPr>
            <p:ph type="dt" sz="half" idx="10"/>
          </p:nvPr>
        </p:nvSpPr>
        <p:spPr/>
        <p:txBody>
          <a:bodyPr/>
          <a:lstStyle/>
          <a:p>
            <a:fld id="{1B974A33-DC99-2E4D-967E-5475EE20C64B}" type="datetime6">
              <a:rPr lang="en-ZA" smtClean="0"/>
              <a:pPr/>
              <a:t>November 21</a:t>
            </a:fld>
            <a:endParaRPr lang="en-ZA" dirty="0"/>
          </a:p>
        </p:txBody>
      </p:sp>
      <p:sp>
        <p:nvSpPr>
          <p:cNvPr id="5" name="Slide Number Placeholder 4">
            <a:extLst>
              <a:ext uri="{FF2B5EF4-FFF2-40B4-BE49-F238E27FC236}">
                <a16:creationId xmlns:a16="http://schemas.microsoft.com/office/drawing/2014/main" id="{83F8E918-571E-4990-A6CB-4C31C71B3F65}"/>
              </a:ext>
            </a:extLst>
          </p:cNvPr>
          <p:cNvSpPr>
            <a:spLocks noGrp="1"/>
          </p:cNvSpPr>
          <p:nvPr>
            <p:ph type="sldNum" sz="quarter" idx="12"/>
          </p:nvPr>
        </p:nvSpPr>
        <p:spPr/>
        <p:txBody>
          <a:bodyPr/>
          <a:lstStyle/>
          <a:p>
            <a:fld id="{269B5004-C664-4CDB-9857-7D0417EE87DF}" type="slidenum">
              <a:rPr lang="en-ZA" smtClean="0"/>
              <a:t>5</a:t>
            </a:fld>
            <a:endParaRPr lang="en-ZA" dirty="0"/>
          </a:p>
        </p:txBody>
      </p:sp>
    </p:spTree>
    <p:extLst>
      <p:ext uri="{BB962C8B-B14F-4D97-AF65-F5344CB8AC3E}">
        <p14:creationId xmlns:p14="http://schemas.microsoft.com/office/powerpoint/2010/main" val="3197818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C01E2-A9BA-4239-A580-7BD19BBD0C7A}"/>
              </a:ext>
            </a:extLst>
          </p:cNvPr>
          <p:cNvSpPr>
            <a:spLocks noGrp="1"/>
          </p:cNvSpPr>
          <p:nvPr>
            <p:ph type="title"/>
          </p:nvPr>
        </p:nvSpPr>
        <p:spPr/>
        <p:txBody>
          <a:bodyPr/>
          <a:lstStyle/>
          <a:p>
            <a:r>
              <a:rPr lang="en-US"/>
              <a:t>Hospital Forum Perspective</a:t>
            </a:r>
            <a:endParaRPr lang="en-NA" dirty="0"/>
          </a:p>
        </p:txBody>
      </p:sp>
      <p:graphicFrame>
        <p:nvGraphicFramePr>
          <p:cNvPr id="6" name="Content Placeholder 5">
            <a:extLst>
              <a:ext uri="{FF2B5EF4-FFF2-40B4-BE49-F238E27FC236}">
                <a16:creationId xmlns:a16="http://schemas.microsoft.com/office/drawing/2014/main" id="{BE8D06C1-F131-4BEA-9DF5-7E447304B859}"/>
              </a:ext>
            </a:extLst>
          </p:cNvPr>
          <p:cNvGraphicFramePr>
            <a:graphicFrameLocks noGrp="1"/>
          </p:cNvGraphicFramePr>
          <p:nvPr>
            <p:ph idx="1"/>
            <p:extLst>
              <p:ext uri="{D42A27DB-BD31-4B8C-83A1-F6EECF244321}">
                <p14:modId xmlns:p14="http://schemas.microsoft.com/office/powerpoint/2010/main" val="3109369881"/>
              </p:ext>
            </p:extLst>
          </p:nvPr>
        </p:nvGraphicFramePr>
        <p:xfrm>
          <a:off x="628650" y="1690688"/>
          <a:ext cx="7886700" cy="4258591"/>
        </p:xfrm>
        <a:graphic>
          <a:graphicData uri="http://schemas.openxmlformats.org/drawingml/2006/table">
            <a:tbl>
              <a:tblPr firstRow="1" firstCol="1" bandRow="1">
                <a:tableStyleId>{5C22544A-7EE6-4342-B048-85BDC9FD1C3A}</a:tableStyleId>
              </a:tblPr>
              <a:tblGrid>
                <a:gridCol w="2628900">
                  <a:extLst>
                    <a:ext uri="{9D8B030D-6E8A-4147-A177-3AD203B41FA5}">
                      <a16:colId xmlns:a16="http://schemas.microsoft.com/office/drawing/2014/main" val="3626980809"/>
                    </a:ext>
                  </a:extLst>
                </a:gridCol>
                <a:gridCol w="2628900">
                  <a:extLst>
                    <a:ext uri="{9D8B030D-6E8A-4147-A177-3AD203B41FA5}">
                      <a16:colId xmlns:a16="http://schemas.microsoft.com/office/drawing/2014/main" val="3655933749"/>
                    </a:ext>
                  </a:extLst>
                </a:gridCol>
                <a:gridCol w="2628900">
                  <a:extLst>
                    <a:ext uri="{9D8B030D-6E8A-4147-A177-3AD203B41FA5}">
                      <a16:colId xmlns:a16="http://schemas.microsoft.com/office/drawing/2014/main" val="1358361225"/>
                    </a:ext>
                  </a:extLst>
                </a:gridCol>
              </a:tblGrid>
              <a:tr h="1205085">
                <a:tc>
                  <a:txBody>
                    <a:bodyPr/>
                    <a:lstStyle/>
                    <a:p>
                      <a:pPr algn="l">
                        <a:lnSpc>
                          <a:spcPct val="107000"/>
                        </a:lnSpc>
                        <a:spcAft>
                          <a:spcPts val="800"/>
                        </a:spcAft>
                      </a:pPr>
                      <a:r>
                        <a:rPr lang="en-ZA" sz="900">
                          <a:effectLst/>
                        </a:rPr>
                        <a:t> </a:t>
                      </a:r>
                      <a:endParaRPr lang="en-N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ZA" sz="1400" dirty="0">
                          <a:effectLst/>
                        </a:rPr>
                        <a:t>How well does NAMAF currently do in the fulfilment of these statements?</a:t>
                      </a:r>
                      <a:endParaRPr lang="en-N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ZA" sz="1400" dirty="0">
                          <a:effectLst/>
                        </a:rPr>
                        <a:t>What will success in the maximum fulfilment of these statements look like in three years from now? </a:t>
                      </a:r>
                      <a:endParaRPr lang="en-N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37744828"/>
                  </a:ext>
                </a:extLst>
              </a:tr>
              <a:tr h="3053506">
                <a:tc>
                  <a:txBody>
                    <a:bodyPr/>
                    <a:lstStyle/>
                    <a:p>
                      <a:r>
                        <a:rPr lang="en-ZA" sz="1600" dirty="0">
                          <a:effectLst/>
                        </a:rPr>
                        <a:t>Mandate: To control, promote, encourage and co-ordinate the establishment, development and functioning of funds in Namibia. </a:t>
                      </a:r>
                      <a:endParaRPr lang="en-N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ZA" sz="1600" dirty="0">
                          <a:effectLst/>
                        </a:rPr>
                        <a:t>In general, this group felt that NAMAF was doing well in their commitment to fulfilling this statement. </a:t>
                      </a:r>
                      <a:endParaRPr lang="en-N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ZA" sz="1600" dirty="0">
                          <a:effectLst/>
                        </a:rPr>
                        <a:t>Success, to this group, would be manifested in growth and the addition of valued expertise. There is a need for transparency in terms of communication between NAMAF and its stakeholders as well as regulated specialist pricing. </a:t>
                      </a:r>
                      <a:endParaRPr lang="en-N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4446735"/>
                  </a:ext>
                </a:extLst>
              </a:tr>
            </a:tbl>
          </a:graphicData>
        </a:graphic>
      </p:graphicFrame>
      <p:sp>
        <p:nvSpPr>
          <p:cNvPr id="4" name="Date Placeholder 3">
            <a:extLst>
              <a:ext uri="{FF2B5EF4-FFF2-40B4-BE49-F238E27FC236}">
                <a16:creationId xmlns:a16="http://schemas.microsoft.com/office/drawing/2014/main" id="{42DF449A-76F0-4FC5-B573-66FAD086D568}"/>
              </a:ext>
            </a:extLst>
          </p:cNvPr>
          <p:cNvSpPr>
            <a:spLocks noGrp="1"/>
          </p:cNvSpPr>
          <p:nvPr>
            <p:ph type="dt" sz="half" idx="10"/>
          </p:nvPr>
        </p:nvSpPr>
        <p:spPr/>
        <p:txBody>
          <a:bodyPr/>
          <a:lstStyle/>
          <a:p>
            <a:fld id="{1B974A33-DC99-2E4D-967E-5475EE20C64B}" type="datetime6">
              <a:rPr lang="en-ZA" smtClean="0"/>
              <a:pPr/>
              <a:t>November 21</a:t>
            </a:fld>
            <a:endParaRPr lang="en-ZA" dirty="0"/>
          </a:p>
        </p:txBody>
      </p:sp>
      <p:sp>
        <p:nvSpPr>
          <p:cNvPr id="5" name="Slide Number Placeholder 4">
            <a:extLst>
              <a:ext uri="{FF2B5EF4-FFF2-40B4-BE49-F238E27FC236}">
                <a16:creationId xmlns:a16="http://schemas.microsoft.com/office/drawing/2014/main" id="{186E7B42-85EE-4568-9DAF-44771A02DEE4}"/>
              </a:ext>
            </a:extLst>
          </p:cNvPr>
          <p:cNvSpPr>
            <a:spLocks noGrp="1"/>
          </p:cNvSpPr>
          <p:nvPr>
            <p:ph type="sldNum" sz="quarter" idx="12"/>
          </p:nvPr>
        </p:nvSpPr>
        <p:spPr/>
        <p:txBody>
          <a:bodyPr/>
          <a:lstStyle/>
          <a:p>
            <a:fld id="{269B5004-C664-4CDB-9857-7D0417EE87DF}" type="slidenum">
              <a:rPr lang="en-ZA" smtClean="0"/>
              <a:t>6</a:t>
            </a:fld>
            <a:endParaRPr lang="en-ZA" dirty="0"/>
          </a:p>
        </p:txBody>
      </p:sp>
    </p:spTree>
    <p:extLst>
      <p:ext uri="{BB962C8B-B14F-4D97-AF65-F5344CB8AC3E}">
        <p14:creationId xmlns:p14="http://schemas.microsoft.com/office/powerpoint/2010/main" val="2794762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9AC17-FFE3-434E-AB29-906C1B708C07}"/>
              </a:ext>
            </a:extLst>
          </p:cNvPr>
          <p:cNvSpPr>
            <a:spLocks noGrp="1"/>
          </p:cNvSpPr>
          <p:nvPr>
            <p:ph type="title"/>
          </p:nvPr>
        </p:nvSpPr>
        <p:spPr/>
        <p:txBody>
          <a:bodyPr/>
          <a:lstStyle/>
          <a:p>
            <a:r>
              <a:rPr lang="en-US"/>
              <a:t>Principal Officers Perspective</a:t>
            </a:r>
            <a:endParaRPr lang="en-NA" dirty="0"/>
          </a:p>
        </p:txBody>
      </p:sp>
      <p:graphicFrame>
        <p:nvGraphicFramePr>
          <p:cNvPr id="6" name="Content Placeholder 5">
            <a:extLst>
              <a:ext uri="{FF2B5EF4-FFF2-40B4-BE49-F238E27FC236}">
                <a16:creationId xmlns:a16="http://schemas.microsoft.com/office/drawing/2014/main" id="{8913234D-84AC-4518-8166-65835CC0B83F}"/>
              </a:ext>
            </a:extLst>
          </p:cNvPr>
          <p:cNvGraphicFramePr>
            <a:graphicFrameLocks noGrp="1"/>
          </p:cNvGraphicFramePr>
          <p:nvPr>
            <p:ph idx="1"/>
            <p:extLst>
              <p:ext uri="{D42A27DB-BD31-4B8C-83A1-F6EECF244321}">
                <p14:modId xmlns:p14="http://schemas.microsoft.com/office/powerpoint/2010/main" val="1057257043"/>
              </p:ext>
            </p:extLst>
          </p:nvPr>
        </p:nvGraphicFramePr>
        <p:xfrm>
          <a:off x="628650" y="1772817"/>
          <a:ext cx="7886700" cy="5672448"/>
        </p:xfrm>
        <a:graphic>
          <a:graphicData uri="http://schemas.openxmlformats.org/drawingml/2006/table">
            <a:tbl>
              <a:tblPr firstRow="1" firstCol="1" bandRow="1">
                <a:tableStyleId>{5C22544A-7EE6-4342-B048-85BDC9FD1C3A}</a:tableStyleId>
              </a:tblPr>
              <a:tblGrid>
                <a:gridCol w="2628900">
                  <a:extLst>
                    <a:ext uri="{9D8B030D-6E8A-4147-A177-3AD203B41FA5}">
                      <a16:colId xmlns:a16="http://schemas.microsoft.com/office/drawing/2014/main" val="2382714777"/>
                    </a:ext>
                  </a:extLst>
                </a:gridCol>
                <a:gridCol w="2628900">
                  <a:extLst>
                    <a:ext uri="{9D8B030D-6E8A-4147-A177-3AD203B41FA5}">
                      <a16:colId xmlns:a16="http://schemas.microsoft.com/office/drawing/2014/main" val="1033100426"/>
                    </a:ext>
                  </a:extLst>
                </a:gridCol>
                <a:gridCol w="2628900">
                  <a:extLst>
                    <a:ext uri="{9D8B030D-6E8A-4147-A177-3AD203B41FA5}">
                      <a16:colId xmlns:a16="http://schemas.microsoft.com/office/drawing/2014/main" val="1305062262"/>
                    </a:ext>
                  </a:extLst>
                </a:gridCol>
              </a:tblGrid>
              <a:tr h="432047">
                <a:tc>
                  <a:txBody>
                    <a:bodyPr/>
                    <a:lstStyle/>
                    <a:p>
                      <a:pPr algn="l">
                        <a:lnSpc>
                          <a:spcPct val="107000"/>
                        </a:lnSpc>
                        <a:spcAft>
                          <a:spcPts val="800"/>
                        </a:spcAft>
                      </a:pPr>
                      <a:r>
                        <a:rPr lang="en-ZA" sz="900">
                          <a:effectLst/>
                        </a:rPr>
                        <a:t>Top three strategic challenges for private healthcare in Namibia over the next three years</a:t>
                      </a:r>
                      <a:endParaRPr lang="en-N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ZA" sz="900">
                          <a:effectLst/>
                        </a:rPr>
                        <a:t>Why should this be regarded as a priority for the strategy renewal process? </a:t>
                      </a:r>
                      <a:endParaRPr lang="en-N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ZA" sz="900">
                          <a:effectLst/>
                        </a:rPr>
                        <a:t>What would you like to see NAMAF achieve as a result of prioritising this topic?</a:t>
                      </a:r>
                      <a:endParaRPr lang="en-N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59478400"/>
                  </a:ext>
                </a:extLst>
              </a:tr>
              <a:tr h="2273645">
                <a:tc>
                  <a:txBody>
                    <a:bodyPr/>
                    <a:lstStyle/>
                    <a:p>
                      <a:pPr algn="l">
                        <a:lnSpc>
                          <a:spcPct val="107000"/>
                        </a:lnSpc>
                        <a:spcAft>
                          <a:spcPts val="800"/>
                        </a:spcAft>
                      </a:pPr>
                      <a:r>
                        <a:rPr lang="en-ZA" sz="1600">
                          <a:effectLst/>
                        </a:rPr>
                        <a:t>Affordability </a:t>
                      </a:r>
                      <a:endParaRPr lang="en-N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ZA" sz="1600">
                          <a:effectLst/>
                        </a:rPr>
                        <a:t>Medical aid is unaffordable to most and the sustainability of the industry is under threat. Unaffordability leads to a decline in medical aid membership and that compromise the quality of the system. Medical aid costs are ever-increasing and consumers have limited choice when it comes to choosing well-priced healthcare. Unaffordability also negatively impacts medical aid funds. </a:t>
                      </a:r>
                      <a:endParaRPr lang="en-N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ZA" sz="1400">
                          <a:effectLst/>
                        </a:rPr>
                        <a:t>NAMAF should protect the private healthcare industry from collapse. They should engage with government to enhance the regulation of HCP’s conduct and control tariffs. These tariffs should be published by government as maximum accepted tariffs. Internationally accepted treatment protocols should be adopted for verifiable health outcomes. Furthermore, NAMAF should introduce tangible projects and measurable alternatives to current reimbursement models. Engagement with HCP should be expedited, as should the reduction of members’ co-payments to reduce healthcare spend. Government should also provide clear policy direction regarding the future of medical aids. </a:t>
                      </a:r>
                      <a:endParaRPr lang="en-N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60105382"/>
                  </a:ext>
                </a:extLst>
              </a:tr>
            </a:tbl>
          </a:graphicData>
        </a:graphic>
      </p:graphicFrame>
      <p:sp>
        <p:nvSpPr>
          <p:cNvPr id="4" name="Date Placeholder 3">
            <a:extLst>
              <a:ext uri="{FF2B5EF4-FFF2-40B4-BE49-F238E27FC236}">
                <a16:creationId xmlns:a16="http://schemas.microsoft.com/office/drawing/2014/main" id="{0B2AD61E-2522-44C4-A1F3-4D361FA12002}"/>
              </a:ext>
            </a:extLst>
          </p:cNvPr>
          <p:cNvSpPr>
            <a:spLocks noGrp="1"/>
          </p:cNvSpPr>
          <p:nvPr>
            <p:ph type="dt" sz="half" idx="10"/>
          </p:nvPr>
        </p:nvSpPr>
        <p:spPr/>
        <p:txBody>
          <a:bodyPr/>
          <a:lstStyle/>
          <a:p>
            <a:fld id="{1B974A33-DC99-2E4D-967E-5475EE20C64B}" type="datetime6">
              <a:rPr lang="en-ZA" smtClean="0"/>
              <a:pPr/>
              <a:t>November 21</a:t>
            </a:fld>
            <a:endParaRPr lang="en-ZA" dirty="0"/>
          </a:p>
        </p:txBody>
      </p:sp>
      <p:sp>
        <p:nvSpPr>
          <p:cNvPr id="5" name="Slide Number Placeholder 4">
            <a:extLst>
              <a:ext uri="{FF2B5EF4-FFF2-40B4-BE49-F238E27FC236}">
                <a16:creationId xmlns:a16="http://schemas.microsoft.com/office/drawing/2014/main" id="{97696A9D-F3FD-4944-AAC3-8FB088D5EA78}"/>
              </a:ext>
            </a:extLst>
          </p:cNvPr>
          <p:cNvSpPr>
            <a:spLocks noGrp="1"/>
          </p:cNvSpPr>
          <p:nvPr>
            <p:ph type="sldNum" sz="quarter" idx="12"/>
          </p:nvPr>
        </p:nvSpPr>
        <p:spPr/>
        <p:txBody>
          <a:bodyPr/>
          <a:lstStyle/>
          <a:p>
            <a:fld id="{269B5004-C664-4CDB-9857-7D0417EE87DF}" type="slidenum">
              <a:rPr lang="en-ZA" smtClean="0"/>
              <a:t>7</a:t>
            </a:fld>
            <a:endParaRPr lang="en-ZA" dirty="0"/>
          </a:p>
        </p:txBody>
      </p:sp>
    </p:spTree>
    <p:extLst>
      <p:ext uri="{BB962C8B-B14F-4D97-AF65-F5344CB8AC3E}">
        <p14:creationId xmlns:p14="http://schemas.microsoft.com/office/powerpoint/2010/main" val="421195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2439B-30A2-409B-BB19-5C797F4C3D60}"/>
              </a:ext>
            </a:extLst>
          </p:cNvPr>
          <p:cNvSpPr>
            <a:spLocks noGrp="1"/>
          </p:cNvSpPr>
          <p:nvPr>
            <p:ph type="title"/>
          </p:nvPr>
        </p:nvSpPr>
        <p:spPr/>
        <p:txBody>
          <a:bodyPr/>
          <a:lstStyle/>
          <a:p>
            <a:r>
              <a:rPr lang="en-US"/>
              <a:t>Management Committee Perspective</a:t>
            </a:r>
            <a:endParaRPr lang="en-NA" dirty="0"/>
          </a:p>
        </p:txBody>
      </p:sp>
      <p:pic>
        <p:nvPicPr>
          <p:cNvPr id="8" name="Content Placeholder 7">
            <a:extLst>
              <a:ext uri="{FF2B5EF4-FFF2-40B4-BE49-F238E27FC236}">
                <a16:creationId xmlns:a16="http://schemas.microsoft.com/office/drawing/2014/main" id="{210459CF-FF9E-4431-BB1A-9E13A1781D26}"/>
              </a:ext>
            </a:extLst>
          </p:cNvPr>
          <p:cNvPicPr>
            <a:picLocks noGrp="1" noChangeAspect="1"/>
          </p:cNvPicPr>
          <p:nvPr>
            <p:ph idx="1"/>
          </p:nvPr>
        </p:nvPicPr>
        <p:blipFill>
          <a:blip r:embed="rId2"/>
          <a:stretch>
            <a:fillRect/>
          </a:stretch>
        </p:blipFill>
        <p:spPr>
          <a:xfrm>
            <a:off x="643078" y="1690689"/>
            <a:ext cx="7886700" cy="4402607"/>
          </a:xfrm>
          <a:prstGeom prst="rect">
            <a:avLst/>
          </a:prstGeom>
        </p:spPr>
      </p:pic>
      <p:sp>
        <p:nvSpPr>
          <p:cNvPr id="4" name="Date Placeholder 3">
            <a:extLst>
              <a:ext uri="{FF2B5EF4-FFF2-40B4-BE49-F238E27FC236}">
                <a16:creationId xmlns:a16="http://schemas.microsoft.com/office/drawing/2014/main" id="{E818AF0B-13F3-4BAF-A9F8-EF2D9ED48EB9}"/>
              </a:ext>
            </a:extLst>
          </p:cNvPr>
          <p:cNvSpPr>
            <a:spLocks noGrp="1"/>
          </p:cNvSpPr>
          <p:nvPr>
            <p:ph type="dt" sz="half" idx="10"/>
          </p:nvPr>
        </p:nvSpPr>
        <p:spPr/>
        <p:txBody>
          <a:bodyPr/>
          <a:lstStyle/>
          <a:p>
            <a:fld id="{1B974A33-DC99-2E4D-967E-5475EE20C64B}" type="datetime6">
              <a:rPr lang="en-ZA" smtClean="0"/>
              <a:pPr/>
              <a:t>November 21</a:t>
            </a:fld>
            <a:endParaRPr lang="en-ZA" dirty="0"/>
          </a:p>
        </p:txBody>
      </p:sp>
      <p:sp>
        <p:nvSpPr>
          <p:cNvPr id="5" name="Slide Number Placeholder 4">
            <a:extLst>
              <a:ext uri="{FF2B5EF4-FFF2-40B4-BE49-F238E27FC236}">
                <a16:creationId xmlns:a16="http://schemas.microsoft.com/office/drawing/2014/main" id="{5D277137-F531-4B89-8E31-08F84F2DEFDC}"/>
              </a:ext>
            </a:extLst>
          </p:cNvPr>
          <p:cNvSpPr>
            <a:spLocks noGrp="1"/>
          </p:cNvSpPr>
          <p:nvPr>
            <p:ph type="sldNum" sz="quarter" idx="12"/>
          </p:nvPr>
        </p:nvSpPr>
        <p:spPr/>
        <p:txBody>
          <a:bodyPr/>
          <a:lstStyle/>
          <a:p>
            <a:fld id="{269B5004-C664-4CDB-9857-7D0417EE87DF}" type="slidenum">
              <a:rPr lang="en-ZA" smtClean="0"/>
              <a:t>8</a:t>
            </a:fld>
            <a:endParaRPr lang="en-ZA" dirty="0"/>
          </a:p>
        </p:txBody>
      </p:sp>
    </p:spTree>
    <p:extLst>
      <p:ext uri="{BB962C8B-B14F-4D97-AF65-F5344CB8AC3E}">
        <p14:creationId xmlns:p14="http://schemas.microsoft.com/office/powerpoint/2010/main" val="3332986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34A0C-0829-463B-B1FC-B132777D3C31}"/>
              </a:ext>
            </a:extLst>
          </p:cNvPr>
          <p:cNvSpPr>
            <a:spLocks noGrp="1"/>
          </p:cNvSpPr>
          <p:nvPr>
            <p:ph type="title"/>
          </p:nvPr>
        </p:nvSpPr>
        <p:spPr/>
        <p:txBody>
          <a:bodyPr/>
          <a:lstStyle/>
          <a:p>
            <a:r>
              <a:rPr lang="en-US"/>
              <a:t>Strategic Theme 1</a:t>
            </a:r>
            <a:endParaRPr lang="en-NA" dirty="0"/>
          </a:p>
        </p:txBody>
      </p:sp>
      <p:graphicFrame>
        <p:nvGraphicFramePr>
          <p:cNvPr id="6" name="Content Placeholder 5">
            <a:extLst>
              <a:ext uri="{FF2B5EF4-FFF2-40B4-BE49-F238E27FC236}">
                <a16:creationId xmlns:a16="http://schemas.microsoft.com/office/drawing/2014/main" id="{DB89D622-4E66-44DB-B155-B48B3F1A3E1B}"/>
              </a:ext>
            </a:extLst>
          </p:cNvPr>
          <p:cNvGraphicFramePr>
            <a:graphicFrameLocks noGrp="1"/>
          </p:cNvGraphicFramePr>
          <p:nvPr>
            <p:ph idx="1"/>
            <p:extLst>
              <p:ext uri="{D42A27DB-BD31-4B8C-83A1-F6EECF244321}">
                <p14:modId xmlns:p14="http://schemas.microsoft.com/office/powerpoint/2010/main" val="707667483"/>
              </p:ext>
            </p:extLst>
          </p:nvPr>
        </p:nvGraphicFramePr>
        <p:xfrm>
          <a:off x="655646" y="1690689"/>
          <a:ext cx="7886700" cy="3861158"/>
        </p:xfrm>
        <a:graphic>
          <a:graphicData uri="http://schemas.openxmlformats.org/drawingml/2006/table">
            <a:tbl>
              <a:tblPr firstRow="1" firstCol="1" bandRow="1">
                <a:tableStyleId>{5C22544A-7EE6-4342-B048-85BDC9FD1C3A}</a:tableStyleId>
              </a:tblPr>
              <a:tblGrid>
                <a:gridCol w="2708943">
                  <a:extLst>
                    <a:ext uri="{9D8B030D-6E8A-4147-A177-3AD203B41FA5}">
                      <a16:colId xmlns:a16="http://schemas.microsoft.com/office/drawing/2014/main" val="1204974043"/>
                    </a:ext>
                  </a:extLst>
                </a:gridCol>
                <a:gridCol w="5177757">
                  <a:extLst>
                    <a:ext uri="{9D8B030D-6E8A-4147-A177-3AD203B41FA5}">
                      <a16:colId xmlns:a16="http://schemas.microsoft.com/office/drawing/2014/main" val="764344593"/>
                    </a:ext>
                  </a:extLst>
                </a:gridCol>
              </a:tblGrid>
              <a:tr h="392898">
                <a:tc gridSpan="2">
                  <a:txBody>
                    <a:bodyPr/>
                    <a:lstStyle/>
                    <a:p>
                      <a:pPr algn="ctr">
                        <a:lnSpc>
                          <a:spcPct val="150000"/>
                        </a:lnSpc>
                        <a:spcAft>
                          <a:spcPts val="800"/>
                        </a:spcAft>
                        <a:tabLst>
                          <a:tab pos="270510" algn="l"/>
                        </a:tabLst>
                      </a:pPr>
                      <a:r>
                        <a:rPr lang="en-US" sz="2400" dirty="0">
                          <a:effectLst/>
                        </a:rPr>
                        <a:t> Legislative and governance reform</a:t>
                      </a:r>
                      <a:endParaRPr lang="en-N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NA"/>
                    </a:p>
                  </a:txBody>
                  <a:tcPr/>
                </a:tc>
                <a:extLst>
                  <a:ext uri="{0D108BD9-81ED-4DB2-BD59-A6C34878D82A}">
                    <a16:rowId xmlns:a16="http://schemas.microsoft.com/office/drawing/2014/main" val="3797429503"/>
                  </a:ext>
                </a:extLst>
              </a:tr>
              <a:tr h="392898">
                <a:tc>
                  <a:txBody>
                    <a:bodyPr/>
                    <a:lstStyle/>
                    <a:p>
                      <a:pPr>
                        <a:lnSpc>
                          <a:spcPct val="150000"/>
                        </a:lnSpc>
                        <a:spcAft>
                          <a:spcPts val="800"/>
                        </a:spcAft>
                        <a:tabLst>
                          <a:tab pos="270510" algn="l"/>
                        </a:tabLst>
                      </a:pPr>
                      <a:r>
                        <a:rPr lang="en-US" sz="1100">
                          <a:effectLst/>
                        </a:rPr>
                        <a:t>Goal</a:t>
                      </a:r>
                      <a:endParaRPr lang="en-N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800"/>
                        </a:spcAft>
                        <a:tabLst>
                          <a:tab pos="270510" algn="l"/>
                        </a:tabLst>
                      </a:pPr>
                      <a:r>
                        <a:rPr lang="en-US" sz="1100">
                          <a:effectLst/>
                        </a:rPr>
                        <a:t>W</a:t>
                      </a:r>
                      <a:r>
                        <a:rPr lang="en-NA" sz="1100">
                          <a:effectLst/>
                        </a:rPr>
                        <a:t>hat do we mean</a:t>
                      </a:r>
                      <a:endParaRPr lang="en-N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13706622"/>
                  </a:ext>
                </a:extLst>
              </a:tr>
              <a:tr h="2976325">
                <a:tc>
                  <a:txBody>
                    <a:bodyPr/>
                    <a:lstStyle/>
                    <a:p>
                      <a:pPr algn="just">
                        <a:lnSpc>
                          <a:spcPct val="107000"/>
                        </a:lnSpc>
                        <a:spcAft>
                          <a:spcPts val="800"/>
                        </a:spcAft>
                      </a:pPr>
                      <a:r>
                        <a:rPr lang="en-US" sz="1600" dirty="0">
                          <a:effectLst/>
                        </a:rPr>
                        <a:t>Firm up Namaf as the regulator that provides clear leadership and direction in the governance of the healthcare industry.</a:t>
                      </a:r>
                      <a:endParaRPr lang="en-N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n-US" sz="1600" dirty="0">
                          <a:effectLst/>
                        </a:rPr>
                        <a:t>This strategic theme is focused but limited to the four corners of Namaf’s statutory objects as set out in the Medical Aid Funds Act, 1995 (Act No. 23 of 1995) and regulations, 1997. However, the MAFs Act, 1995 and regulations are inadequate. The following are the ultimate output of this strategic theme by the end strategic period: </a:t>
                      </a:r>
                      <a:endParaRPr lang="en-NA" sz="1600" dirty="0">
                        <a:effectLst/>
                      </a:endParaRPr>
                    </a:p>
                    <a:p>
                      <a:pPr marL="342900" lvl="0" indent="-342900" algn="just">
                        <a:lnSpc>
                          <a:spcPct val="107000"/>
                        </a:lnSpc>
                        <a:buFont typeface="Wingdings" panose="05000000000000000000" pitchFamily="2" charset="2"/>
                        <a:buChar char=""/>
                      </a:pPr>
                      <a:r>
                        <a:rPr lang="en-US" sz="1600" dirty="0" err="1">
                          <a:effectLst/>
                        </a:rPr>
                        <a:t>Gazetted</a:t>
                      </a:r>
                      <a:r>
                        <a:rPr lang="en-US" sz="1600" dirty="0">
                          <a:effectLst/>
                        </a:rPr>
                        <a:t> section 44 regulations.</a:t>
                      </a:r>
                      <a:endParaRPr lang="en-NA" sz="1600" dirty="0">
                        <a:effectLst/>
                      </a:endParaRPr>
                    </a:p>
                    <a:p>
                      <a:pPr marL="342900" lvl="0" indent="-342900" algn="just">
                        <a:lnSpc>
                          <a:spcPct val="107000"/>
                        </a:lnSpc>
                        <a:buFont typeface="Wingdings" panose="05000000000000000000" pitchFamily="2" charset="2"/>
                        <a:buChar char=""/>
                      </a:pPr>
                      <a:r>
                        <a:rPr lang="en-US" sz="1600" dirty="0">
                          <a:effectLst/>
                        </a:rPr>
                        <a:t>Amendments to the Medical Aid Funds Act 1995; and/or</a:t>
                      </a:r>
                      <a:endParaRPr lang="en-NA" sz="1600" dirty="0">
                        <a:effectLst/>
                      </a:endParaRPr>
                    </a:p>
                    <a:p>
                      <a:pPr marL="342900" lvl="0" indent="-342900" algn="just">
                        <a:lnSpc>
                          <a:spcPct val="107000"/>
                        </a:lnSpc>
                        <a:spcAft>
                          <a:spcPts val="800"/>
                        </a:spcAft>
                        <a:buFont typeface="Wingdings" panose="05000000000000000000" pitchFamily="2" charset="2"/>
                        <a:buChar char=""/>
                      </a:pPr>
                      <a:r>
                        <a:rPr lang="en-US" sz="1600" dirty="0">
                          <a:effectLst/>
                        </a:rPr>
                        <a:t>Namaf Bill.</a:t>
                      </a:r>
                      <a:endParaRPr lang="en-N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12884113"/>
                  </a:ext>
                </a:extLst>
              </a:tr>
            </a:tbl>
          </a:graphicData>
        </a:graphic>
      </p:graphicFrame>
      <p:sp>
        <p:nvSpPr>
          <p:cNvPr id="4" name="Date Placeholder 3">
            <a:extLst>
              <a:ext uri="{FF2B5EF4-FFF2-40B4-BE49-F238E27FC236}">
                <a16:creationId xmlns:a16="http://schemas.microsoft.com/office/drawing/2014/main" id="{7C053C92-C931-4DA5-92B5-64C583D5F8F7}"/>
              </a:ext>
            </a:extLst>
          </p:cNvPr>
          <p:cNvSpPr>
            <a:spLocks noGrp="1"/>
          </p:cNvSpPr>
          <p:nvPr>
            <p:ph type="dt" sz="half" idx="10"/>
          </p:nvPr>
        </p:nvSpPr>
        <p:spPr/>
        <p:txBody>
          <a:bodyPr/>
          <a:lstStyle/>
          <a:p>
            <a:fld id="{1B974A33-DC99-2E4D-967E-5475EE20C64B}" type="datetime6">
              <a:rPr lang="en-ZA" smtClean="0"/>
              <a:pPr/>
              <a:t>November 21</a:t>
            </a:fld>
            <a:endParaRPr lang="en-ZA" dirty="0"/>
          </a:p>
        </p:txBody>
      </p:sp>
      <p:sp>
        <p:nvSpPr>
          <p:cNvPr id="5" name="Slide Number Placeholder 4">
            <a:extLst>
              <a:ext uri="{FF2B5EF4-FFF2-40B4-BE49-F238E27FC236}">
                <a16:creationId xmlns:a16="http://schemas.microsoft.com/office/drawing/2014/main" id="{49D8E0AF-EFE2-4438-9D7F-7991BBCB0B52}"/>
              </a:ext>
            </a:extLst>
          </p:cNvPr>
          <p:cNvSpPr>
            <a:spLocks noGrp="1"/>
          </p:cNvSpPr>
          <p:nvPr>
            <p:ph type="sldNum" sz="quarter" idx="12"/>
          </p:nvPr>
        </p:nvSpPr>
        <p:spPr/>
        <p:txBody>
          <a:bodyPr/>
          <a:lstStyle/>
          <a:p>
            <a:fld id="{269B5004-C664-4CDB-9857-7D0417EE87DF}" type="slidenum">
              <a:rPr lang="en-ZA" smtClean="0"/>
              <a:t>9</a:t>
            </a:fld>
            <a:endParaRPr lang="en-ZA" dirty="0"/>
          </a:p>
        </p:txBody>
      </p:sp>
    </p:spTree>
    <p:extLst>
      <p:ext uri="{BB962C8B-B14F-4D97-AF65-F5344CB8AC3E}">
        <p14:creationId xmlns:p14="http://schemas.microsoft.com/office/powerpoint/2010/main" val="11723636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7586</TotalTime>
  <Words>1183</Words>
  <Application>Microsoft Office PowerPoint</Application>
  <PresentationFormat>On-screen Show (4:3)</PresentationFormat>
  <Paragraphs>152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Namibian Association of Medical Aid Funds </vt:lpstr>
      <vt:lpstr>Presentation Lay-out</vt:lpstr>
      <vt:lpstr>Evolution of Namaf since its inception</vt:lpstr>
      <vt:lpstr>Stakeholders</vt:lpstr>
      <vt:lpstr>Healthcare Providers Perspective </vt:lpstr>
      <vt:lpstr>Hospital Forum Perspective</vt:lpstr>
      <vt:lpstr>Principal Officers Perspective</vt:lpstr>
      <vt:lpstr>Management Committee Perspective</vt:lpstr>
      <vt:lpstr>Strategic Theme 1</vt:lpstr>
      <vt:lpstr>Strategic Theme 2</vt:lpstr>
      <vt:lpstr>Strategic Theme 3</vt:lpstr>
      <vt:lpstr>Strategic Theme 4</vt:lpstr>
      <vt:lpstr>Strategic Theme 5</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Johann van Zyl</dc:creator>
  <cp:lastModifiedBy>Stephen Tjiuoro</cp:lastModifiedBy>
  <cp:revision>286</cp:revision>
  <cp:lastPrinted>2021-11-18T14:09:16Z</cp:lastPrinted>
  <dcterms:created xsi:type="dcterms:W3CDTF">2013-07-04T12:52:18Z</dcterms:created>
  <dcterms:modified xsi:type="dcterms:W3CDTF">2021-11-19T06:19:08Z</dcterms:modified>
</cp:coreProperties>
</file>