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01" r:id="rId2"/>
    <p:sldId id="737" r:id="rId3"/>
    <p:sldId id="809" r:id="rId4"/>
    <p:sldId id="833" r:id="rId5"/>
    <p:sldId id="797" r:id="rId6"/>
    <p:sldId id="802" r:id="rId7"/>
    <p:sldId id="803" r:id="rId8"/>
    <p:sldId id="813" r:id="rId9"/>
    <p:sldId id="831" r:id="rId10"/>
    <p:sldId id="804" r:id="rId11"/>
    <p:sldId id="814" r:id="rId12"/>
    <p:sldId id="815" r:id="rId13"/>
    <p:sldId id="817" r:id="rId14"/>
    <p:sldId id="830" r:id="rId15"/>
    <p:sldId id="818" r:id="rId16"/>
    <p:sldId id="823" r:id="rId17"/>
    <p:sldId id="816" r:id="rId18"/>
    <p:sldId id="827" r:id="rId19"/>
    <p:sldId id="824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1F8FF0B1-8569-4485-9D7B-FFE1B1E1CB0B}">
          <p14:sldIdLst>
            <p14:sldId id="801"/>
            <p14:sldId id="737"/>
            <p14:sldId id="809"/>
            <p14:sldId id="833"/>
            <p14:sldId id="797"/>
            <p14:sldId id="802"/>
            <p14:sldId id="803"/>
            <p14:sldId id="813"/>
            <p14:sldId id="831"/>
            <p14:sldId id="804"/>
            <p14:sldId id="814"/>
            <p14:sldId id="815"/>
            <p14:sldId id="817"/>
            <p14:sldId id="830"/>
            <p14:sldId id="818"/>
            <p14:sldId id="823"/>
            <p14:sldId id="816"/>
            <p14:sldId id="827"/>
            <p14:sldId id="824"/>
          </p14:sldIdLst>
        </p14:section>
        <p14:section name="Untitled Section" id="{A2AA22E8-8CAC-477F-9273-BEE6AD89B19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tebele" initials="a" lastIdx="7" clrIdx="0"/>
  <p:cmAuthor id="1" name="lbrandt" initials="l" lastIdx="3" clrIdx="1"/>
  <p:cmAuthor id="2" name="Maria Nakale-Gaomas" initials="MN" lastIdx="1" clrIdx="2"/>
  <p:cmAuthor id="3" name="L'oreal Tjiueza" initials="LT" lastIdx="12" clrIdx="3">
    <p:extLst>
      <p:ext uri="{19B8F6BF-5375-455C-9EA6-DF929625EA0E}">
        <p15:presenceInfo xmlns:p15="http://schemas.microsoft.com/office/powerpoint/2012/main" userId="S-1-5-21-1801674531-1547161642-682003330-4591" providerId="AD"/>
      </p:ext>
    </p:extLst>
  </p:cmAuthor>
  <p:cmAuthor id="4" name="Itaveleni Hedimbi" initials="IH" lastIdx="6" clrIdx="4">
    <p:extLst>
      <p:ext uri="{19B8F6BF-5375-455C-9EA6-DF929625EA0E}">
        <p15:presenceInfo xmlns:p15="http://schemas.microsoft.com/office/powerpoint/2012/main" userId="S-1-5-21-1801674531-1547161642-682003330-4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000"/>
    <a:srgbClr val="9BA945"/>
    <a:srgbClr val="6C5A16"/>
    <a:srgbClr val="AD8F23"/>
    <a:srgbClr val="FFCC00"/>
    <a:srgbClr val="CC9900"/>
    <a:srgbClr val="666699"/>
    <a:srgbClr val="99FF33"/>
    <a:srgbClr val="B38C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85" autoAdjust="0"/>
    <p:restoredTop sz="85278" autoAdjust="0"/>
  </p:normalViewPr>
  <p:slideViewPr>
    <p:cSldViewPr>
      <p:cViewPr varScale="1">
        <p:scale>
          <a:sx n="63" d="100"/>
          <a:sy n="63" d="100"/>
        </p:scale>
        <p:origin x="166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Age demographic</a:t>
            </a:r>
          </a:p>
        </c:rich>
      </c:tx>
      <c:layout>
        <c:manualLayout>
          <c:xMode val="edge"/>
          <c:yMode val="edge"/>
          <c:x val="0.391091790609507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'Beneficiary Age analysis'!$D$41</c:f>
              <c:strCache>
                <c:ptCount val="1"/>
                <c:pt idx="0">
                  <c:v>Industry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'Beneficiary Age analysis'!$C$42:$C$55</c:f>
              <c:strCache>
                <c:ptCount val="14"/>
                <c:pt idx="0">
                  <c:v>&lt; 1</c:v>
                </c:pt>
                <c:pt idx="1">
                  <c:v>+1 - 5</c:v>
                </c:pt>
                <c:pt idx="2">
                  <c:v>+5 - 10</c:v>
                </c:pt>
                <c:pt idx="3">
                  <c:v>+10 - 20</c:v>
                </c:pt>
                <c:pt idx="4">
                  <c:v>+20 -30</c:v>
                </c:pt>
                <c:pt idx="5">
                  <c:v>+30 - 35</c:v>
                </c:pt>
                <c:pt idx="6">
                  <c:v>+35 - 40</c:v>
                </c:pt>
                <c:pt idx="7">
                  <c:v>+40 - 45</c:v>
                </c:pt>
                <c:pt idx="8">
                  <c:v>+45 - 50</c:v>
                </c:pt>
                <c:pt idx="9">
                  <c:v>+50 - 55</c:v>
                </c:pt>
                <c:pt idx="10">
                  <c:v>+55 - 60</c:v>
                </c:pt>
                <c:pt idx="11">
                  <c:v>+60 - 65</c:v>
                </c:pt>
                <c:pt idx="12">
                  <c:v>+65 - 100</c:v>
                </c:pt>
                <c:pt idx="13">
                  <c:v>+100</c:v>
                </c:pt>
              </c:strCache>
            </c:strRef>
          </c:cat>
          <c:val>
            <c:numRef>
              <c:f>'Beneficiary Age analysis'!$D$42:$D$55</c:f>
              <c:numCache>
                <c:formatCode>0.00%</c:formatCode>
                <c:ptCount val="14"/>
                <c:pt idx="0">
                  <c:v>1.9768489140892066E-2</c:v>
                </c:pt>
                <c:pt idx="1">
                  <c:v>0.10607332200683683</c:v>
                </c:pt>
                <c:pt idx="2">
                  <c:v>0.10094057683253843</c:v>
                </c:pt>
                <c:pt idx="3">
                  <c:v>0.14733997912103658</c:v>
                </c:pt>
                <c:pt idx="4">
                  <c:v>0.14152150328536631</c:v>
                </c:pt>
                <c:pt idx="5">
                  <c:v>9.6099523058972833E-2</c:v>
                </c:pt>
                <c:pt idx="6">
                  <c:v>9.0736495199885372E-2</c:v>
                </c:pt>
                <c:pt idx="7">
                  <c:v>7.9140482672507312E-2</c:v>
                </c:pt>
                <c:pt idx="8">
                  <c:v>6.5814791312713658E-2</c:v>
                </c:pt>
                <c:pt idx="9">
                  <c:v>5.0687777618569997E-2</c:v>
                </c:pt>
                <c:pt idx="10">
                  <c:v>4.0186887192188811E-2</c:v>
                </c:pt>
                <c:pt idx="11">
                  <c:v>2.5679078050477963E-2</c:v>
                </c:pt>
                <c:pt idx="12">
                  <c:v>3.601109450801384E-2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88-4891-B0C1-38C41F0F63C6}"/>
            </c:ext>
          </c:extLst>
        </c:ser>
        <c:ser>
          <c:idx val="1"/>
          <c:order val="1"/>
          <c:tx>
            <c:strRef>
              <c:f>'Beneficiary Age analysis'!$E$41</c:f>
              <c:strCache>
                <c:ptCount val="1"/>
                <c:pt idx="0">
                  <c:v>Open Industry 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'Beneficiary Age analysis'!$C$42:$C$55</c:f>
              <c:strCache>
                <c:ptCount val="14"/>
                <c:pt idx="0">
                  <c:v>&lt; 1</c:v>
                </c:pt>
                <c:pt idx="1">
                  <c:v>+1 - 5</c:v>
                </c:pt>
                <c:pt idx="2">
                  <c:v>+5 - 10</c:v>
                </c:pt>
                <c:pt idx="3">
                  <c:v>+10 - 20</c:v>
                </c:pt>
                <c:pt idx="4">
                  <c:v>+20 -30</c:v>
                </c:pt>
                <c:pt idx="5">
                  <c:v>+30 - 35</c:v>
                </c:pt>
                <c:pt idx="6">
                  <c:v>+35 - 40</c:v>
                </c:pt>
                <c:pt idx="7">
                  <c:v>+40 - 45</c:v>
                </c:pt>
                <c:pt idx="8">
                  <c:v>+45 - 50</c:v>
                </c:pt>
                <c:pt idx="9">
                  <c:v>+50 - 55</c:v>
                </c:pt>
                <c:pt idx="10">
                  <c:v>+55 - 60</c:v>
                </c:pt>
                <c:pt idx="11">
                  <c:v>+60 - 65</c:v>
                </c:pt>
                <c:pt idx="12">
                  <c:v>+65 - 100</c:v>
                </c:pt>
                <c:pt idx="13">
                  <c:v>+100</c:v>
                </c:pt>
              </c:strCache>
            </c:strRef>
          </c:cat>
          <c:val>
            <c:numRef>
              <c:f>'Beneficiary Age analysis'!$E$42:$E$55</c:f>
              <c:numCache>
                <c:formatCode>0.00%</c:formatCode>
                <c:ptCount val="14"/>
                <c:pt idx="0">
                  <c:v>1.9945878386900734E-2</c:v>
                </c:pt>
                <c:pt idx="1">
                  <c:v>0.10730871105709142</c:v>
                </c:pt>
                <c:pt idx="2">
                  <c:v>0.10146082489594202</c:v>
                </c:pt>
                <c:pt idx="3">
                  <c:v>0.14479251470571372</c:v>
                </c:pt>
                <c:pt idx="4">
                  <c:v>0.13939181983924046</c:v>
                </c:pt>
                <c:pt idx="5">
                  <c:v>9.8525415371914088E-2</c:v>
                </c:pt>
                <c:pt idx="6">
                  <c:v>9.2763527536663948E-2</c:v>
                </c:pt>
                <c:pt idx="7">
                  <c:v>8.0070174633933788E-2</c:v>
                </c:pt>
                <c:pt idx="8">
                  <c:v>6.5421793122427213E-2</c:v>
                </c:pt>
                <c:pt idx="9">
                  <c:v>5.0234488768618635E-2</c:v>
                </c:pt>
                <c:pt idx="10">
                  <c:v>3.9524830583297976E-2</c:v>
                </c:pt>
                <c:pt idx="11">
                  <c:v>2.4819116854525231E-2</c:v>
                </c:pt>
                <c:pt idx="12">
                  <c:v>3.574090424373072E-2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88-4891-B0C1-38C41F0F63C6}"/>
            </c:ext>
          </c:extLst>
        </c:ser>
        <c:ser>
          <c:idx val="2"/>
          <c:order val="2"/>
          <c:tx>
            <c:strRef>
              <c:f>'Beneficiary Age analysis'!$F$41</c:f>
              <c:strCache>
                <c:ptCount val="1"/>
                <c:pt idx="0">
                  <c:v>Closed Industry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'Beneficiary Age analysis'!$C$42:$C$55</c:f>
              <c:strCache>
                <c:ptCount val="14"/>
                <c:pt idx="0">
                  <c:v>&lt; 1</c:v>
                </c:pt>
                <c:pt idx="1">
                  <c:v>+1 - 5</c:v>
                </c:pt>
                <c:pt idx="2">
                  <c:v>+5 - 10</c:v>
                </c:pt>
                <c:pt idx="3">
                  <c:v>+10 - 20</c:v>
                </c:pt>
                <c:pt idx="4">
                  <c:v>+20 -30</c:v>
                </c:pt>
                <c:pt idx="5">
                  <c:v>+30 - 35</c:v>
                </c:pt>
                <c:pt idx="6">
                  <c:v>+35 - 40</c:v>
                </c:pt>
                <c:pt idx="7">
                  <c:v>+40 - 45</c:v>
                </c:pt>
                <c:pt idx="8">
                  <c:v>+45 - 50</c:v>
                </c:pt>
                <c:pt idx="9">
                  <c:v>+50 - 55</c:v>
                </c:pt>
                <c:pt idx="10">
                  <c:v>+55 - 60</c:v>
                </c:pt>
                <c:pt idx="11">
                  <c:v>+60 - 65</c:v>
                </c:pt>
                <c:pt idx="12">
                  <c:v>+65 - 100</c:v>
                </c:pt>
                <c:pt idx="13">
                  <c:v>+100</c:v>
                </c:pt>
              </c:strCache>
            </c:strRef>
          </c:cat>
          <c:val>
            <c:numRef>
              <c:f>'Beneficiary Age analysis'!$F$42:$F$55</c:f>
              <c:numCache>
                <c:formatCode>0.00%</c:formatCode>
                <c:ptCount val="14"/>
                <c:pt idx="0">
                  <c:v>1.8294425917103382E-2</c:v>
                </c:pt>
                <c:pt idx="1">
                  <c:v>9.5807527393997144E-2</c:v>
                </c:pt>
                <c:pt idx="2">
                  <c:v>9.6617436874702242E-2</c:v>
                </c:pt>
                <c:pt idx="3">
                  <c:v>0.16850881372081944</c:v>
                </c:pt>
                <c:pt idx="4">
                  <c:v>0.15921867555979038</c:v>
                </c:pt>
                <c:pt idx="5">
                  <c:v>7.5940924249642688E-2</c:v>
                </c:pt>
                <c:pt idx="6">
                  <c:v>7.3892329680800381E-2</c:v>
                </c:pt>
                <c:pt idx="7">
                  <c:v>7.1414959504525963E-2</c:v>
                </c:pt>
                <c:pt idx="8">
                  <c:v>6.9080514530728915E-2</c:v>
                </c:pt>
                <c:pt idx="9">
                  <c:v>5.4454502143878036E-2</c:v>
                </c:pt>
                <c:pt idx="10">
                  <c:v>4.5688423058599333E-2</c:v>
                </c:pt>
                <c:pt idx="11">
                  <c:v>3.2825154835636014E-2</c:v>
                </c:pt>
                <c:pt idx="12">
                  <c:v>3.8256312529776085E-2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88-4891-B0C1-38C41F0F6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306515408"/>
        <c:axId val="-306518128"/>
      </c:barChart>
      <c:catAx>
        <c:axId val="-30651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Age category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18128"/>
        <c:crosses val="autoZero"/>
        <c:auto val="1"/>
        <c:lblAlgn val="ctr"/>
        <c:lblOffset val="100"/>
        <c:noMultiLvlLbl val="0"/>
      </c:catAx>
      <c:valAx>
        <c:axId val="-30651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15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491129581024595"/>
          <c:y val="0.93403148448387785"/>
          <c:w val="0.36702926023135996"/>
          <c:h val="5.99575874595948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/>
              <a:t>Healthcare Expenditure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433369393989337"/>
          <c:y val="0.17834617200245131"/>
          <c:w val="0.8029666437334948"/>
          <c:h val="0.75908274385140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Claims_Typologies!$I$3</c:f>
              <c:strCache>
                <c:ptCount val="1"/>
                <c:pt idx="0">
                  <c:v>Q4 2017</c:v>
                </c:pt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rgbClr val="002060"/>
              </a:solidFill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0"/>
              <c:layout>
                <c:manualLayout>
                  <c:x val="-7.3704372792606325E-3"/>
                  <c:y val="2.19378427787934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97B-48AE-B695-BC5FE75A4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Claims_Typologies!$B$4:$B$14</c:f>
              <c:strCache>
                <c:ptCount val="11"/>
                <c:pt idx="0">
                  <c:v>Hospitals</c:v>
                </c:pt>
                <c:pt idx="1">
                  <c:v>General Practitioners</c:v>
                </c:pt>
                <c:pt idx="2">
                  <c:v>Pharmacies/Medicine</c:v>
                </c:pt>
                <c:pt idx="3">
                  <c:v>Specialists</c:v>
                </c:pt>
                <c:pt idx="4">
                  <c:v>Auxilliary Services</c:v>
                </c:pt>
                <c:pt idx="5">
                  <c:v>Pathologists</c:v>
                </c:pt>
                <c:pt idx="6">
                  <c:v>Optometrists</c:v>
                </c:pt>
                <c:pt idx="7">
                  <c:v>Dentists</c:v>
                </c:pt>
                <c:pt idx="8">
                  <c:v>Radiologists</c:v>
                </c:pt>
                <c:pt idx="9">
                  <c:v>Other</c:v>
                </c:pt>
                <c:pt idx="10">
                  <c:v>IBNR movement</c:v>
                </c:pt>
              </c:strCache>
            </c:strRef>
          </c:cat>
          <c:val>
            <c:numRef>
              <c:f>Claims_Typologies!$I$4:$I$14</c:f>
              <c:numCache>
                <c:formatCode>0.00%</c:formatCode>
                <c:ptCount val="11"/>
                <c:pt idx="0">
                  <c:v>0.38425772533416225</c:v>
                </c:pt>
                <c:pt idx="1">
                  <c:v>8.9031556095798367E-2</c:v>
                </c:pt>
                <c:pt idx="2">
                  <c:v>0.16362942825237894</c:v>
                </c:pt>
                <c:pt idx="3">
                  <c:v>0.12113204504674788</c:v>
                </c:pt>
                <c:pt idx="4">
                  <c:v>5.3798259746155548E-2</c:v>
                </c:pt>
                <c:pt idx="5">
                  <c:v>4.7322727481856973E-2</c:v>
                </c:pt>
                <c:pt idx="6">
                  <c:v>2.9998741671773396E-2</c:v>
                </c:pt>
                <c:pt idx="7">
                  <c:v>4.4860769860132918E-2</c:v>
                </c:pt>
                <c:pt idx="8">
                  <c:v>3.9549613622684145E-2</c:v>
                </c:pt>
                <c:pt idx="9">
                  <c:v>3.6166357781739163E-2</c:v>
                </c:pt>
                <c:pt idx="10">
                  <c:v>-9.7472248934293553E-3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77-404B-A832-F675EA06AB45}"/>
            </c:ext>
          </c:extLst>
        </c:ser>
        <c:ser>
          <c:idx val="1"/>
          <c:order val="1"/>
          <c:tx>
            <c:strRef>
              <c:f>Claims_Typologies!$J$3</c:f>
              <c:strCache>
                <c:ptCount val="1"/>
                <c:pt idx="0">
                  <c:v>Q1 2018</c:v>
                </c:pt>
              </c:strCache>
            </c:strRef>
          </c:tx>
          <c:spPr>
            <a:pattFill prst="narVert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rgbClr val="C00000"/>
              </a:solidFill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3"/>
              <c:layout>
                <c:manualLayout>
                  <c:x val="7.7182826821032323E-3"/>
                  <c:y val="-7.06588941883059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C28-4F5A-A92F-D3D3F6B584B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318774691353711E-2"/>
                  <c:y val="-2.92504570383912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97B-48AE-B695-BC5FE75A463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Claims_Typologies!$B$4:$B$14</c:f>
              <c:strCache>
                <c:ptCount val="11"/>
                <c:pt idx="0">
                  <c:v>Hospitals</c:v>
                </c:pt>
                <c:pt idx="1">
                  <c:v>General Practitioners</c:v>
                </c:pt>
                <c:pt idx="2">
                  <c:v>Pharmacies/Medicine</c:v>
                </c:pt>
                <c:pt idx="3">
                  <c:v>Specialists</c:v>
                </c:pt>
                <c:pt idx="4">
                  <c:v>Auxilliary Services</c:v>
                </c:pt>
                <c:pt idx="5">
                  <c:v>Pathologists</c:v>
                </c:pt>
                <c:pt idx="6">
                  <c:v>Optometrists</c:v>
                </c:pt>
                <c:pt idx="7">
                  <c:v>Dentists</c:v>
                </c:pt>
                <c:pt idx="8">
                  <c:v>Radiologists</c:v>
                </c:pt>
                <c:pt idx="9">
                  <c:v>Other</c:v>
                </c:pt>
                <c:pt idx="10">
                  <c:v>IBNR movement</c:v>
                </c:pt>
              </c:strCache>
            </c:strRef>
          </c:cat>
          <c:val>
            <c:numRef>
              <c:f>Claims_Typologies!$J$4:$J$14</c:f>
              <c:numCache>
                <c:formatCode>0.00%</c:formatCode>
                <c:ptCount val="11"/>
                <c:pt idx="0">
                  <c:v>0.34945123281829388</c:v>
                </c:pt>
                <c:pt idx="1">
                  <c:v>7.8137021538110904E-2</c:v>
                </c:pt>
                <c:pt idx="2">
                  <c:v>0.15576132498903997</c:v>
                </c:pt>
                <c:pt idx="3">
                  <c:v>0.12182984824852328</c:v>
                </c:pt>
                <c:pt idx="4">
                  <c:v>4.8693920135261901E-2</c:v>
                </c:pt>
                <c:pt idx="5">
                  <c:v>5.1959122503175699E-2</c:v>
                </c:pt>
                <c:pt idx="6">
                  <c:v>3.2856502160632545E-2</c:v>
                </c:pt>
                <c:pt idx="7">
                  <c:v>4.2796865202168147E-2</c:v>
                </c:pt>
                <c:pt idx="8">
                  <c:v>4.677931813530254E-2</c:v>
                </c:pt>
                <c:pt idx="9">
                  <c:v>3.3132933533869605E-2</c:v>
                </c:pt>
                <c:pt idx="10">
                  <c:v>3.8601910735621518E-2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77-404B-A832-F675EA06AB4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-306524112"/>
        <c:axId val="-306516496"/>
      </c:barChart>
      <c:catAx>
        <c:axId val="-30652411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100"/>
                  <a:t>Claims typology </a:t>
                </a:r>
              </a:p>
            </c:rich>
          </c:tx>
          <c:layout>
            <c:manualLayout>
              <c:xMode val="edge"/>
              <c:yMode val="edge"/>
              <c:x val="1.5211592047619231E-2"/>
              <c:y val="0.35076666647240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16496"/>
        <c:crosses val="autoZero"/>
        <c:auto val="1"/>
        <c:lblAlgn val="ctr"/>
        <c:lblOffset val="100"/>
        <c:noMultiLvlLbl val="0"/>
      </c:catAx>
      <c:valAx>
        <c:axId val="-306516496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2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2046732885401855"/>
          <c:y val="0.10162819399533136"/>
          <c:w val="0.20926359604910638"/>
          <c:h val="6.8177793637764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/>
              <a:t>Non-healthcare Expenditure </a:t>
            </a:r>
          </a:p>
        </c:rich>
      </c:tx>
      <c:layout>
        <c:manualLayout>
          <c:xMode val="edge"/>
          <c:yMode val="edge"/>
          <c:x val="0.33070987654320994"/>
          <c:y val="2.2448261287155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269429862933803"/>
          <c:y val="0.165799168287112"/>
          <c:w val="0.54831620005832604"/>
          <c:h val="0.562797647035558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'IS Graphs - Q1 2018 '!$B$52</c:f>
              <c:strCache>
                <c:ptCount val="1"/>
                <c:pt idx="0">
                  <c:v>Administrative expenses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'!$F$52:$J$52</c:f>
              <c:numCache>
                <c:formatCode>0.00%</c:formatCode>
                <c:ptCount val="5"/>
                <c:pt idx="0">
                  <c:v>0.65411062160291933</c:v>
                </c:pt>
                <c:pt idx="1">
                  <c:v>0.6221718222066992</c:v>
                </c:pt>
                <c:pt idx="2">
                  <c:v>0.64975874681721479</c:v>
                </c:pt>
                <c:pt idx="3">
                  <c:v>0.64580979259201765</c:v>
                </c:pt>
                <c:pt idx="4">
                  <c:v>0.68535864791838341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78-4E92-B904-09B3C2AE1A04}"/>
            </c:ext>
          </c:extLst>
        </c:ser>
        <c:ser>
          <c:idx val="1"/>
          <c:order val="1"/>
          <c:tx>
            <c:strRef>
              <c:f>'IS Graphs - Q1 2018 '!$B$53</c:f>
              <c:strCache>
                <c:ptCount val="1"/>
                <c:pt idx="0">
                  <c:v>Operational expenses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'!$F$53:$J$53</c:f>
              <c:numCache>
                <c:formatCode>0.00%</c:formatCode>
                <c:ptCount val="5"/>
                <c:pt idx="0">
                  <c:v>0.13693296970792454</c:v>
                </c:pt>
                <c:pt idx="1">
                  <c:v>0.14913866556833763</c:v>
                </c:pt>
                <c:pt idx="2">
                  <c:v>0.14811796968384</c:v>
                </c:pt>
                <c:pt idx="3">
                  <c:v>0.19161800311856919</c:v>
                </c:pt>
                <c:pt idx="4">
                  <c:v>0.16974138839844854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78-4E92-B904-09B3C2AE1A04}"/>
            </c:ext>
          </c:extLst>
        </c:ser>
        <c:ser>
          <c:idx val="2"/>
          <c:order val="2"/>
          <c:tx>
            <c:strRef>
              <c:f>'IS Graphs - Q1 2018 '!$B$54</c:f>
              <c:strCache>
                <c:ptCount val="1"/>
                <c:pt idx="0">
                  <c:v>Managed Care: management services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'!$F$54:$J$54</c:f>
              <c:numCache>
                <c:formatCode>0.00%</c:formatCode>
                <c:ptCount val="5"/>
                <c:pt idx="0">
                  <c:v>0.13123341167031882</c:v>
                </c:pt>
                <c:pt idx="1">
                  <c:v>0.13611441019316817</c:v>
                </c:pt>
                <c:pt idx="2">
                  <c:v>0.13831991049432138</c:v>
                </c:pt>
                <c:pt idx="3">
                  <c:v>0.14718686193831951</c:v>
                </c:pt>
                <c:pt idx="4">
                  <c:v>0.14955942661376784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78-4E92-B904-09B3C2AE1A04}"/>
            </c:ext>
          </c:extLst>
        </c:ser>
        <c:ser>
          <c:idx val="4"/>
          <c:order val="4"/>
          <c:tx>
            <c:strRef>
              <c:f>'IS Graphs - Q1 2018 '!$B$56</c:f>
              <c:strCache>
                <c:ptCount val="1"/>
                <c:pt idx="0">
                  <c:v>Net reinsurance expense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'!$F$56:$J$56</c:f>
              <c:numCache>
                <c:formatCode>0.00%</c:formatCode>
                <c:ptCount val="5"/>
                <c:pt idx="0">
                  <c:v>7.7722997018837212E-2</c:v>
                </c:pt>
                <c:pt idx="1">
                  <c:v>9.2575102031795059E-2</c:v>
                </c:pt>
                <c:pt idx="2">
                  <c:v>6.3803373004623881E-2</c:v>
                </c:pt>
                <c:pt idx="3">
                  <c:v>1.5385342351093624E-2</c:v>
                </c:pt>
                <c:pt idx="4">
                  <c:v>7.6892716083027821E-2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A78-4E92-B904-09B3C2AE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-306515952"/>
        <c:axId val="-306521936"/>
      </c:barChart>
      <c:barChart>
        <c:barDir val="col"/>
        <c:grouping val="clustered"/>
        <c:varyColors val="0"/>
        <c:ser>
          <c:idx val="3"/>
          <c:order val="3"/>
          <c:tx>
            <c:strRef>
              <c:f>'IS Graphs - Q1 2018 '!$B$55</c:f>
              <c:strCache>
                <c:ptCount val="1"/>
                <c:pt idx="0">
                  <c:v>Consultant Fees/Professional fees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'!$F$55:$J$55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78-4E92-B904-09B3C2AE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06515952"/>
        <c:axId val="-306521936"/>
      </c:barChart>
      <c:lineChart>
        <c:grouping val="standard"/>
        <c:varyColors val="0"/>
        <c:ser>
          <c:idx val="5"/>
          <c:order val="5"/>
          <c:tx>
            <c:strRef>
              <c:f>'IS Graphs - Q1 2018 '!$B$57</c:f>
              <c:strCache>
                <c:ptCount val="1"/>
                <c:pt idx="0">
                  <c:v>Total Non-healthcare expenditure as a % of gross contributions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'IS Graphs - Q1 2018 '!$F$51:$J$51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'IS Graphs - Q1 2018 '!$F$57:$J$57</c:f>
              <c:numCache>
                <c:formatCode>0.00%</c:formatCode>
                <c:ptCount val="5"/>
                <c:pt idx="0">
                  <c:v>0.10122183047739428</c:v>
                </c:pt>
                <c:pt idx="1">
                  <c:v>0.10630439100114293</c:v>
                </c:pt>
                <c:pt idx="2">
                  <c:v>0.102711354423386</c:v>
                </c:pt>
                <c:pt idx="3">
                  <c:v>0.1023470150454847</c:v>
                </c:pt>
                <c:pt idx="4">
                  <c:v>0.10328360403552175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8A78-4E92-B904-09B3C2AE1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6514320"/>
        <c:axId val="-306514864"/>
      </c:lineChart>
      <c:catAx>
        <c:axId val="-30651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21936"/>
        <c:crosses val="autoZero"/>
        <c:auto val="1"/>
        <c:lblAlgn val="ctr"/>
        <c:lblOffset val="100"/>
        <c:noMultiLvlLbl val="0"/>
      </c:catAx>
      <c:valAx>
        <c:axId val="-3065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 (%)</a:t>
                </a:r>
              </a:p>
            </c:rich>
          </c:tx>
          <c:layout>
            <c:manualLayout>
              <c:xMode val="edge"/>
              <c:yMode val="edge"/>
              <c:x val="0.13233134052687859"/>
              <c:y val="0.39957036372238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15952"/>
        <c:crosses val="autoZero"/>
        <c:crossBetween val="between"/>
      </c:valAx>
      <c:valAx>
        <c:axId val="-3065148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Percentage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06514320"/>
        <c:crosses val="max"/>
        <c:crossBetween val="between"/>
      </c:valAx>
      <c:catAx>
        <c:axId val="-306514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0651486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r>
              <a:rPr lang="en-US" sz="1600" b="1" dirty="0"/>
              <a:t>Assets</a:t>
            </a:r>
            <a:r>
              <a:rPr lang="en-US" sz="1600" b="1" baseline="0" dirty="0"/>
              <a:t> and </a:t>
            </a:r>
            <a:r>
              <a:rPr lang="en-US" sz="1600" b="1" dirty="0"/>
              <a:t>liabilities </a:t>
            </a:r>
          </a:p>
        </c:rich>
      </c:tx>
      <c:layout>
        <c:manualLayout>
          <c:xMode val="edge"/>
          <c:yMode val="edge"/>
          <c:x val="0.36603921568627457"/>
          <c:y val="2.46115144589244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15051021078771"/>
          <c:y val="9.6527523534770371E-2"/>
          <c:w val="0.60265227400418742"/>
          <c:h val="0.6917155531320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'BS Graphs - Q1 2018'!$B$4</c:f>
              <c:strCache>
                <c:ptCount val="1"/>
                <c:pt idx="0">
                  <c:v>Total Industry Assets N$ ('000)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'BS Graphs - Q1 2018'!$E$3:$I$3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'BS Graphs - Q1 2018'!$E$4:$I$4</c:f>
              <c:numCache>
                <c:formatCode>_(* #,##0_);_(* \(#,##0\);_(* "-"_);_(@_)</c:formatCode>
                <c:ptCount val="5"/>
                <c:pt idx="0">
                  <c:v>1554696.7862499999</c:v>
                </c:pt>
                <c:pt idx="1">
                  <c:v>1541783.3177300002</c:v>
                </c:pt>
                <c:pt idx="2">
                  <c:v>1593753.5389699999</c:v>
                </c:pt>
                <c:pt idx="3">
                  <c:v>1766513.3579999998</c:v>
                </c:pt>
                <c:pt idx="4">
                  <c:v>1810720.5140000002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9E2-4B41-BD59-E0513EEEBF17}"/>
            </c:ext>
          </c:extLst>
        </c:ser>
        <c:ser>
          <c:idx val="1"/>
          <c:order val="1"/>
          <c:tx>
            <c:strRef>
              <c:f>'BS Graphs - Q1 2018'!$B$5</c:f>
              <c:strCache>
                <c:ptCount val="1"/>
                <c:pt idx="0">
                  <c:v>Total Industry Liabilities N$ ('000)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'BS Graphs - Q1 2018'!$E$3:$I$3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'BS Graphs - Q1 2018'!$E$5:$I$5</c:f>
              <c:numCache>
                <c:formatCode>_(* #,##0_);_(* \(#,##0\);_(* "-"_);_(@_)</c:formatCode>
                <c:ptCount val="5"/>
                <c:pt idx="0">
                  <c:v>352025.43255000003</c:v>
                </c:pt>
                <c:pt idx="1">
                  <c:v>370284.36589999998</c:v>
                </c:pt>
                <c:pt idx="2">
                  <c:v>385570.59625999996</c:v>
                </c:pt>
                <c:pt idx="3">
                  <c:v>412011.85</c:v>
                </c:pt>
                <c:pt idx="4">
                  <c:v>402951.71300000005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E2-4B41-BD59-E0513EEEB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06513776"/>
        <c:axId val="-306523024"/>
      </c:barChart>
      <c:lineChart>
        <c:grouping val="standard"/>
        <c:varyColors val="0"/>
        <c:ser>
          <c:idx val="2"/>
          <c:order val="2"/>
          <c:tx>
            <c:strRef>
              <c:f>'BS Graphs - Q1 2018'!$B$6</c:f>
              <c:strCache>
                <c:ptCount val="1"/>
                <c:pt idx="0">
                  <c:v>Current Ratio (current assets:current liabilites) 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'BS Graphs - Q1 2018'!$E$3:$I$3</c:f>
              <c:strCache>
                <c:ptCount val="5"/>
                <c:pt idx="0">
                  <c:v>Q1 2017</c:v>
                </c:pt>
                <c:pt idx="1">
                  <c:v>Q2 2017</c:v>
                </c:pt>
                <c:pt idx="2">
                  <c:v>Q3 2017</c:v>
                </c:pt>
                <c:pt idx="3">
                  <c:v>Q4 2017</c:v>
                </c:pt>
                <c:pt idx="4">
                  <c:v>Q1 2018</c:v>
                </c:pt>
              </c:strCache>
            </c:strRef>
          </c:cat>
          <c:val>
            <c:numRef>
              <c:f>'BS Graphs - Q1 2018'!$E$6:$I$6</c:f>
              <c:numCache>
                <c:formatCode>_(* #,##0.00_);_(* \(#,##0.00\);_(* "-"_);_(@_)</c:formatCode>
                <c:ptCount val="5"/>
                <c:pt idx="0">
                  <c:v>4.2218535191740925</c:v>
                </c:pt>
                <c:pt idx="1">
                  <c:v>3.9781194465223848</c:v>
                </c:pt>
                <c:pt idx="2">
                  <c:v>3.9553157521939717</c:v>
                </c:pt>
                <c:pt idx="3">
                  <c:v>4.1209349100031947</c:v>
                </c:pt>
                <c:pt idx="4">
                  <c:v>4.32345374345139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9E2-4B41-BD59-E0513EEEBF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06513232"/>
        <c:axId val="-306526832"/>
      </c:lineChart>
      <c:catAx>
        <c:axId val="-30651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06523024"/>
        <c:crosses val="autoZero"/>
        <c:auto val="1"/>
        <c:lblAlgn val="ctr"/>
        <c:lblOffset val="100"/>
        <c:noMultiLvlLbl val="0"/>
      </c:catAx>
      <c:valAx>
        <c:axId val="-306523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 sz="1100"/>
                  <a:t>N$ ('000)</a:t>
                </a:r>
              </a:p>
            </c:rich>
          </c:tx>
          <c:layout>
            <c:manualLayout>
              <c:xMode val="edge"/>
              <c:yMode val="edge"/>
              <c:x val="3.9667846193296268E-2"/>
              <c:y val="0.32054460012156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11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06513776"/>
        <c:crosses val="autoZero"/>
        <c:crossBetween val="between"/>
      </c:valAx>
      <c:valAx>
        <c:axId val="-30652683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r>
                  <a:rPr lang="en-US"/>
                  <a:t>Ratio</a:t>
                </a:r>
              </a:p>
            </c:rich>
          </c:tx>
          <c:layout>
            <c:manualLayout>
              <c:xMode val="edge"/>
              <c:yMode val="edge"/>
              <c:x val="0.9524331411056228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US" sz="9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.00_);_(* \(#,##0.0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  <c:crossAx val="-306513232"/>
        <c:crosses val="max"/>
        <c:crossBetween val="between"/>
      </c:valAx>
      <c:catAx>
        <c:axId val="-306513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306526832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lang="en-US"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 rtl="0">
        <a:defRPr lang="en-US" sz="900" b="0" i="0" u="none" strike="noStrik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7FA674-6B3D-4653-BA09-6A935FBFC86B}" type="doc">
      <dgm:prSet loTypeId="urn:microsoft.com/office/officeart/2005/8/layout/radial1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609D2C-7D60-4CAB-8F9B-E22DE22D0510}">
      <dgm:prSet phldrT="[Text]"/>
      <dgm:spPr/>
      <dgm:t>
        <a:bodyPr/>
        <a:lstStyle/>
        <a:p>
          <a:r>
            <a:rPr lang="en-US" b="1" dirty="0" smtClean="0">
              <a:ln>
                <a:noFill/>
              </a:ln>
            </a:rPr>
            <a:t>NAMFISA</a:t>
          </a:r>
          <a:endParaRPr lang="en-US" b="1" dirty="0">
            <a:ln>
              <a:noFill/>
            </a:ln>
          </a:endParaRPr>
        </a:p>
      </dgm:t>
    </dgm:pt>
    <dgm:pt modelId="{1AD51597-E79E-40BC-B4E6-5B3A84EDC312}" type="parTrans" cxnId="{B1D2C045-3EE0-43DC-84E9-2671D8AF467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49349A6-7B07-482F-96D5-54F212862085}" type="sibTrans" cxnId="{B1D2C045-3EE0-43DC-84E9-2671D8AF467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3811B731-FB62-4631-AA33-C2FF4D5E0569}">
      <dgm:prSet phldrT="[Text]"/>
      <dgm:spPr/>
      <dgm:t>
        <a:bodyPr/>
        <a:lstStyle/>
        <a:p>
          <a:r>
            <a:rPr lang="en-US" b="1" dirty="0">
              <a:ln>
                <a:noFill/>
              </a:ln>
            </a:rPr>
            <a:t>Long-term Insurance</a:t>
          </a:r>
        </a:p>
      </dgm:t>
    </dgm:pt>
    <dgm:pt modelId="{60671B63-EE55-44E6-941D-80AC911D6EE6}" type="parTrans" cxnId="{5FE17F32-E9EF-47EC-B8B7-5A8EFF28EF88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CE54E638-1CD4-4783-9A66-3E7CE7CC9557}" type="sibTrans" cxnId="{5FE17F32-E9EF-47EC-B8B7-5A8EFF28EF8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1570E426-0317-4DC7-A103-F4DB817FDC96}">
      <dgm:prSet phldrT="[Text]"/>
      <dgm:spPr/>
      <dgm:t>
        <a:bodyPr/>
        <a:lstStyle/>
        <a:p>
          <a:r>
            <a:rPr lang="en-US" b="1" dirty="0">
              <a:ln>
                <a:noFill/>
              </a:ln>
            </a:rPr>
            <a:t>Participation Bonds</a:t>
          </a:r>
        </a:p>
      </dgm:t>
    </dgm:pt>
    <dgm:pt modelId="{36D799CF-A524-4D47-8BA5-412053202310}" type="parTrans" cxnId="{543D0FC6-19FF-401B-B7A5-E6AAE6185422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B60D7A86-6CD6-40FD-8728-FF8C79E83E11}" type="sibTrans" cxnId="{543D0FC6-19FF-401B-B7A5-E6AAE6185422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E1EEFDD-F0C6-4467-8981-8FF3181DA095}">
      <dgm:prSet phldrT="[Text]"/>
      <dgm:spPr/>
      <dgm:t>
        <a:bodyPr/>
        <a:lstStyle/>
        <a:p>
          <a:r>
            <a:rPr lang="en-US" b="1" dirty="0">
              <a:ln>
                <a:noFill/>
              </a:ln>
            </a:rPr>
            <a:t>Micro Lenders (Usury)</a:t>
          </a:r>
        </a:p>
      </dgm:t>
    </dgm:pt>
    <dgm:pt modelId="{FBAB8A33-B7A9-4D57-BE0A-0F84D6FB1677}" type="parTrans" cxnId="{54E79317-138F-4844-82B5-E97063397653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DBFA6E44-4C1F-4D98-9308-0E1F5B978E73}" type="sibTrans" cxnId="{54E79317-138F-4844-82B5-E97063397653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124C367-9138-4DA2-8C87-0F62AD4EC805}">
      <dgm:prSet/>
      <dgm:spPr/>
      <dgm:t>
        <a:bodyPr/>
        <a:lstStyle/>
        <a:p>
          <a:r>
            <a:rPr lang="en-US" b="1" dirty="0">
              <a:ln>
                <a:noFill/>
              </a:ln>
            </a:rPr>
            <a:t>Stock Exchange</a:t>
          </a:r>
        </a:p>
      </dgm:t>
    </dgm:pt>
    <dgm:pt modelId="{52BE4E4E-4AEA-483F-A00D-3D6B3B3C5917}" type="parTrans" cxnId="{A4787D9C-6B6A-4DB6-A46D-B11E98859671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34A724BE-7412-4B98-A273-4E074C9BE864}" type="sibTrans" cxnId="{A4787D9C-6B6A-4DB6-A46D-B11E98859671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77711AC5-66C5-4006-9210-347EC849666E}">
      <dgm:prSet/>
      <dgm:spPr/>
      <dgm:t>
        <a:bodyPr/>
        <a:lstStyle/>
        <a:p>
          <a:r>
            <a:rPr lang="en-US" b="1" dirty="0">
              <a:ln>
                <a:noFill/>
              </a:ln>
            </a:rPr>
            <a:t>Short-term Insurance</a:t>
          </a:r>
        </a:p>
      </dgm:t>
    </dgm:pt>
    <dgm:pt modelId="{B1ECFA10-F511-4154-80BA-2C89A3D3C67E}" type="parTrans" cxnId="{6D797E46-B5A5-483B-BAEA-89C5FC4455FB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9E05C0DD-EC55-4F8C-B9D9-24FDD1A73D66}" type="sibTrans" cxnId="{6D797E46-B5A5-483B-BAEA-89C5FC4455FB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637C9C8B-DB9D-479C-B475-FDB9A27BC46B}">
      <dgm:prSet/>
      <dgm:spPr/>
      <dgm:t>
        <a:bodyPr/>
        <a:lstStyle/>
        <a:p>
          <a:r>
            <a:rPr lang="en-US" b="1" dirty="0">
              <a:ln>
                <a:noFill/>
              </a:ln>
            </a:rPr>
            <a:t>Unit Trusts</a:t>
          </a:r>
        </a:p>
      </dgm:t>
    </dgm:pt>
    <dgm:pt modelId="{F5BE79DF-4D23-4CC3-A1E1-B4CA893F5A26}" type="parTrans" cxnId="{29BAF2CE-724D-4169-87B4-F0CA01979F5C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EB3EFE6B-3AE3-43C5-8CBD-8670F5DEB1C6}" type="sibTrans" cxnId="{29BAF2CE-724D-4169-87B4-F0CA01979F5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F7DF5078-7BD3-47D5-8EA4-677C37462CEE}">
      <dgm:prSet/>
      <dgm:spPr/>
      <dgm:t>
        <a:bodyPr/>
        <a:lstStyle/>
        <a:p>
          <a:r>
            <a:rPr lang="en-US" b="1" dirty="0">
              <a:ln>
                <a:noFill/>
              </a:ln>
            </a:rPr>
            <a:t>Friendly </a:t>
          </a:r>
          <a:r>
            <a:rPr lang="en-US" b="1" dirty="0" smtClean="0">
              <a:ln>
                <a:noFill/>
              </a:ln>
            </a:rPr>
            <a:t>Societies</a:t>
          </a:r>
          <a:endParaRPr lang="en-US" b="1" dirty="0">
            <a:ln>
              <a:noFill/>
            </a:ln>
          </a:endParaRPr>
        </a:p>
      </dgm:t>
    </dgm:pt>
    <dgm:pt modelId="{31EE225B-B60E-4DBB-85A4-C17BE7E714B1}" type="parTrans" cxnId="{D452414C-EABC-4EAD-87ED-FF1D2B78C6BC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66F28DDF-D9A4-44C5-9955-BB5A2E0F92D6}" type="sibTrans" cxnId="{D452414C-EABC-4EAD-87ED-FF1D2B78C6BC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C4B23C4D-5B98-4221-9DB5-15ADE896FC26}">
      <dgm:prSet custT="1"/>
      <dgm:spPr/>
      <dgm:t>
        <a:bodyPr/>
        <a:lstStyle/>
        <a:p>
          <a:r>
            <a:rPr lang="en-US" sz="1000" b="1" dirty="0">
              <a:ln>
                <a:noFill/>
              </a:ln>
              <a:solidFill>
                <a:srgbClr val="FFFF00"/>
              </a:solidFill>
            </a:rPr>
            <a:t>Medical Aid Funds</a:t>
          </a:r>
        </a:p>
      </dgm:t>
    </dgm:pt>
    <dgm:pt modelId="{12CD76B5-8E1C-4A63-B510-69A1806B7683}" type="parTrans" cxnId="{935982F3-8B46-4C94-996E-D4851938054B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9990AB9A-6022-44D8-B4A8-D0F7DB5F2114}" type="sibTrans" cxnId="{935982F3-8B46-4C94-996E-D4851938054B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9D501EC4-CB43-4843-809B-5B43730B9B87}">
      <dgm:prSet/>
      <dgm:spPr/>
      <dgm:t>
        <a:bodyPr/>
        <a:lstStyle/>
        <a:p>
          <a:r>
            <a:rPr lang="en-US" b="1" dirty="0">
              <a:ln>
                <a:noFill/>
              </a:ln>
            </a:rPr>
            <a:t>Pension Funds</a:t>
          </a:r>
        </a:p>
      </dgm:t>
    </dgm:pt>
    <dgm:pt modelId="{F614F9A1-71C1-4D20-A854-90CA931518AB}" type="parTrans" cxnId="{3BB32F39-D784-49AF-ABFB-27A906ECF468}">
      <dgm:prSet/>
      <dgm:spPr/>
      <dgm:t>
        <a:bodyPr/>
        <a:lstStyle/>
        <a:p>
          <a:endParaRPr lang="en-US" dirty="0">
            <a:ln>
              <a:noFill/>
            </a:ln>
          </a:endParaRPr>
        </a:p>
      </dgm:t>
    </dgm:pt>
    <dgm:pt modelId="{5B63464F-C137-4A33-8078-74C61489284B}" type="sibTrans" cxnId="{3BB32F39-D784-49AF-ABFB-27A906ECF468}">
      <dgm:prSet/>
      <dgm:spPr/>
      <dgm:t>
        <a:bodyPr/>
        <a:lstStyle/>
        <a:p>
          <a:endParaRPr lang="en-US">
            <a:ln>
              <a:noFill/>
            </a:ln>
          </a:endParaRPr>
        </a:p>
      </dgm:t>
    </dgm:pt>
    <dgm:pt modelId="{52EFA5F9-9806-44A7-88B9-06F834EC4639}" type="pres">
      <dgm:prSet presAssocID="{D87FA674-6B3D-4653-BA09-6A935FBFC86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9C0E09-7C98-4F8F-ABC4-D673351C23B3}" type="pres">
      <dgm:prSet presAssocID="{E8609D2C-7D60-4CAB-8F9B-E22DE22D0510}" presName="centerShape" presStyleLbl="node0" presStyleIdx="0" presStyleCnt="1" custScaleX="129678"/>
      <dgm:spPr/>
      <dgm:t>
        <a:bodyPr/>
        <a:lstStyle/>
        <a:p>
          <a:endParaRPr lang="en-US"/>
        </a:p>
      </dgm:t>
    </dgm:pt>
    <dgm:pt modelId="{ABCAA86E-19EE-45DA-8430-531245A2A7EB}" type="pres">
      <dgm:prSet presAssocID="{60671B63-EE55-44E6-941D-80AC911D6EE6}" presName="Name9" presStyleLbl="parChTrans1D2" presStyleIdx="0" presStyleCnt="9"/>
      <dgm:spPr/>
      <dgm:t>
        <a:bodyPr/>
        <a:lstStyle/>
        <a:p>
          <a:endParaRPr lang="en-US"/>
        </a:p>
      </dgm:t>
    </dgm:pt>
    <dgm:pt modelId="{84B0FB3F-E120-476E-A8C0-EFB93BEB6BD1}" type="pres">
      <dgm:prSet presAssocID="{60671B63-EE55-44E6-941D-80AC911D6EE6}" presName="connTx" presStyleLbl="parChTrans1D2" presStyleIdx="0" presStyleCnt="9"/>
      <dgm:spPr/>
      <dgm:t>
        <a:bodyPr/>
        <a:lstStyle/>
        <a:p>
          <a:endParaRPr lang="en-US"/>
        </a:p>
      </dgm:t>
    </dgm:pt>
    <dgm:pt modelId="{9548A702-7A90-4F81-96D7-AC1E1E0BF829}" type="pres">
      <dgm:prSet presAssocID="{3811B731-FB62-4631-AA33-C2FF4D5E0569}" presName="node" presStyleLbl="node1" presStyleIdx="0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2FF6-CB01-427D-B918-1439213A67ED}" type="pres">
      <dgm:prSet presAssocID="{B1ECFA10-F511-4154-80BA-2C89A3D3C67E}" presName="Name9" presStyleLbl="parChTrans1D2" presStyleIdx="1" presStyleCnt="9"/>
      <dgm:spPr/>
      <dgm:t>
        <a:bodyPr/>
        <a:lstStyle/>
        <a:p>
          <a:endParaRPr lang="en-US"/>
        </a:p>
      </dgm:t>
    </dgm:pt>
    <dgm:pt modelId="{A2C9DA44-4768-41CF-AFB8-BF7506BB97E7}" type="pres">
      <dgm:prSet presAssocID="{B1ECFA10-F511-4154-80BA-2C89A3D3C67E}" presName="connTx" presStyleLbl="parChTrans1D2" presStyleIdx="1" presStyleCnt="9"/>
      <dgm:spPr/>
      <dgm:t>
        <a:bodyPr/>
        <a:lstStyle/>
        <a:p>
          <a:endParaRPr lang="en-US"/>
        </a:p>
      </dgm:t>
    </dgm:pt>
    <dgm:pt modelId="{30226104-5BCB-4634-887D-843553F4AC0C}" type="pres">
      <dgm:prSet presAssocID="{77711AC5-66C5-4006-9210-347EC849666E}" presName="node" presStyleLbl="node1" presStyleIdx="1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24511-3A30-40F0-8736-047A30C2CAF4}" type="pres">
      <dgm:prSet presAssocID="{12CD76B5-8E1C-4A63-B510-69A1806B7683}" presName="Name9" presStyleLbl="parChTrans1D2" presStyleIdx="2" presStyleCnt="9"/>
      <dgm:spPr/>
      <dgm:t>
        <a:bodyPr/>
        <a:lstStyle/>
        <a:p>
          <a:endParaRPr lang="en-US"/>
        </a:p>
      </dgm:t>
    </dgm:pt>
    <dgm:pt modelId="{666B1DB5-967B-48FD-ABF5-09760F5A0AD6}" type="pres">
      <dgm:prSet presAssocID="{12CD76B5-8E1C-4A63-B510-69A1806B7683}" presName="connTx" presStyleLbl="parChTrans1D2" presStyleIdx="2" presStyleCnt="9"/>
      <dgm:spPr/>
      <dgm:t>
        <a:bodyPr/>
        <a:lstStyle/>
        <a:p>
          <a:endParaRPr lang="en-US"/>
        </a:p>
      </dgm:t>
    </dgm:pt>
    <dgm:pt modelId="{DFF029BA-1B3A-457D-BA95-E365DA2C9549}" type="pres">
      <dgm:prSet presAssocID="{C4B23C4D-5B98-4221-9DB5-15ADE896FC26}" presName="node" presStyleLbl="node1" presStyleIdx="2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38703-347E-4929-8F49-0C96ECE88A60}" type="pres">
      <dgm:prSet presAssocID="{F614F9A1-71C1-4D20-A854-90CA931518AB}" presName="Name9" presStyleLbl="parChTrans1D2" presStyleIdx="3" presStyleCnt="9"/>
      <dgm:spPr/>
      <dgm:t>
        <a:bodyPr/>
        <a:lstStyle/>
        <a:p>
          <a:endParaRPr lang="en-US"/>
        </a:p>
      </dgm:t>
    </dgm:pt>
    <dgm:pt modelId="{2EF14AC1-A994-465D-99EA-6BEB57EA1386}" type="pres">
      <dgm:prSet presAssocID="{F614F9A1-71C1-4D20-A854-90CA931518AB}" presName="connTx" presStyleLbl="parChTrans1D2" presStyleIdx="3" presStyleCnt="9"/>
      <dgm:spPr/>
      <dgm:t>
        <a:bodyPr/>
        <a:lstStyle/>
        <a:p>
          <a:endParaRPr lang="en-US"/>
        </a:p>
      </dgm:t>
    </dgm:pt>
    <dgm:pt modelId="{AB5DF28C-E06E-4804-A36D-0BFB25CA2A9E}" type="pres">
      <dgm:prSet presAssocID="{9D501EC4-CB43-4843-809B-5B43730B9B87}" presName="node" presStyleLbl="node1" presStyleIdx="3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1AC7A1-0FBF-4ED6-86CE-DB72F8D84FC4}" type="pres">
      <dgm:prSet presAssocID="{31EE225B-B60E-4DBB-85A4-C17BE7E714B1}" presName="Name9" presStyleLbl="parChTrans1D2" presStyleIdx="4" presStyleCnt="9"/>
      <dgm:spPr/>
      <dgm:t>
        <a:bodyPr/>
        <a:lstStyle/>
        <a:p>
          <a:endParaRPr lang="en-US"/>
        </a:p>
      </dgm:t>
    </dgm:pt>
    <dgm:pt modelId="{3CD8CEFE-05E2-4ED3-94B3-014B346C2951}" type="pres">
      <dgm:prSet presAssocID="{31EE225B-B60E-4DBB-85A4-C17BE7E714B1}" presName="connTx" presStyleLbl="parChTrans1D2" presStyleIdx="4" presStyleCnt="9"/>
      <dgm:spPr/>
      <dgm:t>
        <a:bodyPr/>
        <a:lstStyle/>
        <a:p>
          <a:endParaRPr lang="en-US"/>
        </a:p>
      </dgm:t>
    </dgm:pt>
    <dgm:pt modelId="{170B9449-4315-4EB4-8D13-F07FF2116AD5}" type="pres">
      <dgm:prSet presAssocID="{F7DF5078-7BD3-47D5-8EA4-677C37462CEE}" presName="node" presStyleLbl="node1" presStyleIdx="4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8D584-A96D-410F-9CE3-5F8335556B70}" type="pres">
      <dgm:prSet presAssocID="{F5BE79DF-4D23-4CC3-A1E1-B4CA893F5A26}" presName="Name9" presStyleLbl="parChTrans1D2" presStyleIdx="5" presStyleCnt="9"/>
      <dgm:spPr/>
      <dgm:t>
        <a:bodyPr/>
        <a:lstStyle/>
        <a:p>
          <a:endParaRPr lang="en-US"/>
        </a:p>
      </dgm:t>
    </dgm:pt>
    <dgm:pt modelId="{3E91BCCB-4CEF-4E97-81D5-A16DB8ECB8C8}" type="pres">
      <dgm:prSet presAssocID="{F5BE79DF-4D23-4CC3-A1E1-B4CA893F5A26}" presName="connTx" presStyleLbl="parChTrans1D2" presStyleIdx="5" presStyleCnt="9"/>
      <dgm:spPr/>
      <dgm:t>
        <a:bodyPr/>
        <a:lstStyle/>
        <a:p>
          <a:endParaRPr lang="en-US"/>
        </a:p>
      </dgm:t>
    </dgm:pt>
    <dgm:pt modelId="{A0F6B51E-623A-4401-912F-CE1DDBDCE8BA}" type="pres">
      <dgm:prSet presAssocID="{637C9C8B-DB9D-479C-B475-FDB9A27BC46B}" presName="node" presStyleLbl="node1" presStyleIdx="5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67EDB-9363-4139-8235-C527F98C64A4}" type="pres">
      <dgm:prSet presAssocID="{52BE4E4E-4AEA-483F-A00D-3D6B3B3C5917}" presName="Name9" presStyleLbl="parChTrans1D2" presStyleIdx="6" presStyleCnt="9"/>
      <dgm:spPr/>
      <dgm:t>
        <a:bodyPr/>
        <a:lstStyle/>
        <a:p>
          <a:endParaRPr lang="en-US"/>
        </a:p>
      </dgm:t>
    </dgm:pt>
    <dgm:pt modelId="{076237DC-20A0-4635-9278-9142A58120FF}" type="pres">
      <dgm:prSet presAssocID="{52BE4E4E-4AEA-483F-A00D-3D6B3B3C5917}" presName="connTx" presStyleLbl="parChTrans1D2" presStyleIdx="6" presStyleCnt="9"/>
      <dgm:spPr/>
      <dgm:t>
        <a:bodyPr/>
        <a:lstStyle/>
        <a:p>
          <a:endParaRPr lang="en-US"/>
        </a:p>
      </dgm:t>
    </dgm:pt>
    <dgm:pt modelId="{C0CB67F8-23C1-49F1-91D7-FE342F10B080}" type="pres">
      <dgm:prSet presAssocID="{9124C367-9138-4DA2-8C87-0F62AD4EC805}" presName="node" presStyleLbl="node1" presStyleIdx="6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9F94D-E7A6-4517-82C4-E7F2AEADE25E}" type="pres">
      <dgm:prSet presAssocID="{36D799CF-A524-4D47-8BA5-412053202310}" presName="Name9" presStyleLbl="parChTrans1D2" presStyleIdx="7" presStyleCnt="9"/>
      <dgm:spPr/>
      <dgm:t>
        <a:bodyPr/>
        <a:lstStyle/>
        <a:p>
          <a:endParaRPr lang="en-US"/>
        </a:p>
      </dgm:t>
    </dgm:pt>
    <dgm:pt modelId="{AE7CDD25-7DC4-46B1-8A3C-0C5E1419BA96}" type="pres">
      <dgm:prSet presAssocID="{36D799CF-A524-4D47-8BA5-412053202310}" presName="connTx" presStyleLbl="parChTrans1D2" presStyleIdx="7" presStyleCnt="9"/>
      <dgm:spPr/>
      <dgm:t>
        <a:bodyPr/>
        <a:lstStyle/>
        <a:p>
          <a:endParaRPr lang="en-US"/>
        </a:p>
      </dgm:t>
    </dgm:pt>
    <dgm:pt modelId="{D31DC343-DD5C-4995-8E1A-805D835668E8}" type="pres">
      <dgm:prSet presAssocID="{1570E426-0317-4DC7-A103-F4DB817FDC96}" presName="node" presStyleLbl="node1" presStyleIdx="7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F9B8E-CAB4-4635-87F0-96AA8396FDB3}" type="pres">
      <dgm:prSet presAssocID="{FBAB8A33-B7A9-4D57-BE0A-0F84D6FB1677}" presName="Name9" presStyleLbl="parChTrans1D2" presStyleIdx="8" presStyleCnt="9"/>
      <dgm:spPr/>
      <dgm:t>
        <a:bodyPr/>
        <a:lstStyle/>
        <a:p>
          <a:endParaRPr lang="en-US"/>
        </a:p>
      </dgm:t>
    </dgm:pt>
    <dgm:pt modelId="{9032EB4B-A195-4C94-8FD5-42FEEFC23EF3}" type="pres">
      <dgm:prSet presAssocID="{FBAB8A33-B7A9-4D57-BE0A-0F84D6FB1677}" presName="connTx" presStyleLbl="parChTrans1D2" presStyleIdx="8" presStyleCnt="9"/>
      <dgm:spPr/>
      <dgm:t>
        <a:bodyPr/>
        <a:lstStyle/>
        <a:p>
          <a:endParaRPr lang="en-US"/>
        </a:p>
      </dgm:t>
    </dgm:pt>
    <dgm:pt modelId="{2C7C444A-783C-4BFD-869C-FF04F13F01F4}" type="pres">
      <dgm:prSet presAssocID="{FE1EEFDD-F0C6-4467-8981-8FF3181DA095}" presName="node" presStyleLbl="node1" presStyleIdx="8" presStyleCnt="9" custScaleX="129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5982F3-8B46-4C94-996E-D4851938054B}" srcId="{E8609D2C-7D60-4CAB-8F9B-E22DE22D0510}" destId="{C4B23C4D-5B98-4221-9DB5-15ADE896FC26}" srcOrd="2" destOrd="0" parTransId="{12CD76B5-8E1C-4A63-B510-69A1806B7683}" sibTransId="{9990AB9A-6022-44D8-B4A8-D0F7DB5F2114}"/>
    <dgm:cxn modelId="{3BB32F39-D784-49AF-ABFB-27A906ECF468}" srcId="{E8609D2C-7D60-4CAB-8F9B-E22DE22D0510}" destId="{9D501EC4-CB43-4843-809B-5B43730B9B87}" srcOrd="3" destOrd="0" parTransId="{F614F9A1-71C1-4D20-A854-90CA931518AB}" sibTransId="{5B63464F-C137-4A33-8078-74C61489284B}"/>
    <dgm:cxn modelId="{A90CFD12-2212-403C-A664-DFEE102FA878}" type="presOf" srcId="{9D501EC4-CB43-4843-809B-5B43730B9B87}" destId="{AB5DF28C-E06E-4804-A36D-0BFB25CA2A9E}" srcOrd="0" destOrd="0" presId="urn:microsoft.com/office/officeart/2005/8/layout/radial1"/>
    <dgm:cxn modelId="{532AFA04-D2C9-486B-AFFB-5EE3433A52A6}" type="presOf" srcId="{FBAB8A33-B7A9-4D57-BE0A-0F84D6FB1677}" destId="{BE9F9B8E-CAB4-4635-87F0-96AA8396FDB3}" srcOrd="0" destOrd="0" presId="urn:microsoft.com/office/officeart/2005/8/layout/radial1"/>
    <dgm:cxn modelId="{543D0FC6-19FF-401B-B7A5-E6AAE6185422}" srcId="{E8609D2C-7D60-4CAB-8F9B-E22DE22D0510}" destId="{1570E426-0317-4DC7-A103-F4DB817FDC96}" srcOrd="7" destOrd="0" parTransId="{36D799CF-A524-4D47-8BA5-412053202310}" sibTransId="{B60D7A86-6CD6-40FD-8728-FF8C79E83E11}"/>
    <dgm:cxn modelId="{952E9172-DC5F-4937-B626-AE807CE1B123}" type="presOf" srcId="{60671B63-EE55-44E6-941D-80AC911D6EE6}" destId="{ABCAA86E-19EE-45DA-8430-531245A2A7EB}" srcOrd="0" destOrd="0" presId="urn:microsoft.com/office/officeart/2005/8/layout/radial1"/>
    <dgm:cxn modelId="{1D8399E3-6526-4517-829C-90D09EC7C1E6}" type="presOf" srcId="{12CD76B5-8E1C-4A63-B510-69A1806B7683}" destId="{666B1DB5-967B-48FD-ABF5-09760F5A0AD6}" srcOrd="1" destOrd="0" presId="urn:microsoft.com/office/officeart/2005/8/layout/radial1"/>
    <dgm:cxn modelId="{D452414C-EABC-4EAD-87ED-FF1D2B78C6BC}" srcId="{E8609D2C-7D60-4CAB-8F9B-E22DE22D0510}" destId="{F7DF5078-7BD3-47D5-8EA4-677C37462CEE}" srcOrd="4" destOrd="0" parTransId="{31EE225B-B60E-4DBB-85A4-C17BE7E714B1}" sibTransId="{66F28DDF-D9A4-44C5-9955-BB5A2E0F92D6}"/>
    <dgm:cxn modelId="{67CF3787-D7F6-49C0-91BC-1D3140403A26}" type="presOf" srcId="{9124C367-9138-4DA2-8C87-0F62AD4EC805}" destId="{C0CB67F8-23C1-49F1-91D7-FE342F10B080}" srcOrd="0" destOrd="0" presId="urn:microsoft.com/office/officeart/2005/8/layout/radial1"/>
    <dgm:cxn modelId="{97566EB2-0E6E-4688-B8BF-587784AE2FF1}" type="presOf" srcId="{36D799CF-A524-4D47-8BA5-412053202310}" destId="{AE7CDD25-7DC4-46B1-8A3C-0C5E1419BA96}" srcOrd="1" destOrd="0" presId="urn:microsoft.com/office/officeart/2005/8/layout/radial1"/>
    <dgm:cxn modelId="{18A62ADC-0C22-40D8-A75F-8D65E624EB40}" type="presOf" srcId="{B1ECFA10-F511-4154-80BA-2C89A3D3C67E}" destId="{A2C9DA44-4768-41CF-AFB8-BF7506BB97E7}" srcOrd="1" destOrd="0" presId="urn:microsoft.com/office/officeart/2005/8/layout/radial1"/>
    <dgm:cxn modelId="{76AEA5B7-85D9-4488-A1F1-846D875D32EF}" type="presOf" srcId="{1570E426-0317-4DC7-A103-F4DB817FDC96}" destId="{D31DC343-DD5C-4995-8E1A-805D835668E8}" srcOrd="0" destOrd="0" presId="urn:microsoft.com/office/officeart/2005/8/layout/radial1"/>
    <dgm:cxn modelId="{7D567A75-8FB0-4D20-9EA3-5B2DD1504382}" type="presOf" srcId="{637C9C8B-DB9D-479C-B475-FDB9A27BC46B}" destId="{A0F6B51E-623A-4401-912F-CE1DDBDCE8BA}" srcOrd="0" destOrd="0" presId="urn:microsoft.com/office/officeart/2005/8/layout/radial1"/>
    <dgm:cxn modelId="{398CF32E-6318-4E91-AEA2-259E978DA056}" type="presOf" srcId="{77711AC5-66C5-4006-9210-347EC849666E}" destId="{30226104-5BCB-4634-887D-843553F4AC0C}" srcOrd="0" destOrd="0" presId="urn:microsoft.com/office/officeart/2005/8/layout/radial1"/>
    <dgm:cxn modelId="{78F75751-3CBF-4908-A019-A86ED86192BF}" type="presOf" srcId="{31EE225B-B60E-4DBB-85A4-C17BE7E714B1}" destId="{AD1AC7A1-0FBF-4ED6-86CE-DB72F8D84FC4}" srcOrd="0" destOrd="0" presId="urn:microsoft.com/office/officeart/2005/8/layout/radial1"/>
    <dgm:cxn modelId="{A68F79B0-A29B-4446-829C-3CE8F4858279}" type="presOf" srcId="{12CD76B5-8E1C-4A63-B510-69A1806B7683}" destId="{52324511-3A30-40F0-8736-047A30C2CAF4}" srcOrd="0" destOrd="0" presId="urn:microsoft.com/office/officeart/2005/8/layout/radial1"/>
    <dgm:cxn modelId="{CCE6DCC8-6740-4708-959E-B3E7E710A155}" type="presOf" srcId="{52BE4E4E-4AEA-483F-A00D-3D6B3B3C5917}" destId="{DF867EDB-9363-4139-8235-C527F98C64A4}" srcOrd="0" destOrd="0" presId="urn:microsoft.com/office/officeart/2005/8/layout/radial1"/>
    <dgm:cxn modelId="{6D797E46-B5A5-483B-BAEA-89C5FC4455FB}" srcId="{E8609D2C-7D60-4CAB-8F9B-E22DE22D0510}" destId="{77711AC5-66C5-4006-9210-347EC849666E}" srcOrd="1" destOrd="0" parTransId="{B1ECFA10-F511-4154-80BA-2C89A3D3C67E}" sibTransId="{9E05C0DD-EC55-4F8C-B9D9-24FDD1A73D66}"/>
    <dgm:cxn modelId="{29D87048-23B2-4402-AB10-011B1D13438C}" type="presOf" srcId="{D87FA674-6B3D-4653-BA09-6A935FBFC86B}" destId="{52EFA5F9-9806-44A7-88B9-06F834EC4639}" srcOrd="0" destOrd="0" presId="urn:microsoft.com/office/officeart/2005/8/layout/radial1"/>
    <dgm:cxn modelId="{076A5800-7193-46DA-BD2D-08E148EDD27B}" type="presOf" srcId="{60671B63-EE55-44E6-941D-80AC911D6EE6}" destId="{84B0FB3F-E120-476E-A8C0-EFB93BEB6BD1}" srcOrd="1" destOrd="0" presId="urn:microsoft.com/office/officeart/2005/8/layout/radial1"/>
    <dgm:cxn modelId="{18BD2A26-094A-4D9A-A9C5-A425C4A286FF}" type="presOf" srcId="{E8609D2C-7D60-4CAB-8F9B-E22DE22D0510}" destId="{039C0E09-7C98-4F8F-ABC4-D673351C23B3}" srcOrd="0" destOrd="0" presId="urn:microsoft.com/office/officeart/2005/8/layout/radial1"/>
    <dgm:cxn modelId="{0B11AE24-166B-4BAF-8C0D-AE6D6D658EC2}" type="presOf" srcId="{3811B731-FB62-4631-AA33-C2FF4D5E0569}" destId="{9548A702-7A90-4F81-96D7-AC1E1E0BF829}" srcOrd="0" destOrd="0" presId="urn:microsoft.com/office/officeart/2005/8/layout/radial1"/>
    <dgm:cxn modelId="{F1AA7F2D-FBD8-4677-84E1-82C9915E1F83}" type="presOf" srcId="{C4B23C4D-5B98-4221-9DB5-15ADE896FC26}" destId="{DFF029BA-1B3A-457D-BA95-E365DA2C9549}" srcOrd="0" destOrd="0" presId="urn:microsoft.com/office/officeart/2005/8/layout/radial1"/>
    <dgm:cxn modelId="{FDA41A12-3FB5-46B7-9C2E-32BF9F083324}" type="presOf" srcId="{FBAB8A33-B7A9-4D57-BE0A-0F84D6FB1677}" destId="{9032EB4B-A195-4C94-8FD5-42FEEFC23EF3}" srcOrd="1" destOrd="0" presId="urn:microsoft.com/office/officeart/2005/8/layout/radial1"/>
    <dgm:cxn modelId="{104781AF-33DC-464A-B48E-E31404F2FEF6}" type="presOf" srcId="{F5BE79DF-4D23-4CC3-A1E1-B4CA893F5A26}" destId="{7528D584-A96D-410F-9CE3-5F8335556B70}" srcOrd="0" destOrd="0" presId="urn:microsoft.com/office/officeart/2005/8/layout/radial1"/>
    <dgm:cxn modelId="{51958B92-164E-4A3E-A3AE-4C2FB49C46BF}" type="presOf" srcId="{B1ECFA10-F511-4154-80BA-2C89A3D3C67E}" destId="{C6332FF6-CB01-427D-B918-1439213A67ED}" srcOrd="0" destOrd="0" presId="urn:microsoft.com/office/officeart/2005/8/layout/radial1"/>
    <dgm:cxn modelId="{B1D2C045-3EE0-43DC-84E9-2671D8AF4678}" srcId="{D87FA674-6B3D-4653-BA09-6A935FBFC86B}" destId="{E8609D2C-7D60-4CAB-8F9B-E22DE22D0510}" srcOrd="0" destOrd="0" parTransId="{1AD51597-E79E-40BC-B4E6-5B3A84EDC312}" sibTransId="{349349A6-7B07-482F-96D5-54F212862085}"/>
    <dgm:cxn modelId="{5FE17F32-E9EF-47EC-B8B7-5A8EFF28EF88}" srcId="{E8609D2C-7D60-4CAB-8F9B-E22DE22D0510}" destId="{3811B731-FB62-4631-AA33-C2FF4D5E0569}" srcOrd="0" destOrd="0" parTransId="{60671B63-EE55-44E6-941D-80AC911D6EE6}" sibTransId="{CE54E638-1CD4-4783-9A66-3E7CE7CC9557}"/>
    <dgm:cxn modelId="{54E79317-138F-4844-82B5-E97063397653}" srcId="{E8609D2C-7D60-4CAB-8F9B-E22DE22D0510}" destId="{FE1EEFDD-F0C6-4467-8981-8FF3181DA095}" srcOrd="8" destOrd="0" parTransId="{FBAB8A33-B7A9-4D57-BE0A-0F84D6FB1677}" sibTransId="{DBFA6E44-4C1F-4D98-9308-0E1F5B978E73}"/>
    <dgm:cxn modelId="{0AEA925B-5E9F-4FB5-B833-8CAABC3B1B2B}" type="presOf" srcId="{F7DF5078-7BD3-47D5-8EA4-677C37462CEE}" destId="{170B9449-4315-4EB4-8D13-F07FF2116AD5}" srcOrd="0" destOrd="0" presId="urn:microsoft.com/office/officeart/2005/8/layout/radial1"/>
    <dgm:cxn modelId="{A23F8EC4-B2A8-414E-8554-7E73B5C1FBF6}" type="presOf" srcId="{F614F9A1-71C1-4D20-A854-90CA931518AB}" destId="{27B38703-347E-4929-8F49-0C96ECE88A60}" srcOrd="0" destOrd="0" presId="urn:microsoft.com/office/officeart/2005/8/layout/radial1"/>
    <dgm:cxn modelId="{90B41F7F-164F-4532-A10F-03C69D517743}" type="presOf" srcId="{36D799CF-A524-4D47-8BA5-412053202310}" destId="{D589F94D-E7A6-4517-82C4-E7F2AEADE25E}" srcOrd="0" destOrd="0" presId="urn:microsoft.com/office/officeart/2005/8/layout/radial1"/>
    <dgm:cxn modelId="{29BAF2CE-724D-4169-87B4-F0CA01979F5C}" srcId="{E8609D2C-7D60-4CAB-8F9B-E22DE22D0510}" destId="{637C9C8B-DB9D-479C-B475-FDB9A27BC46B}" srcOrd="5" destOrd="0" parTransId="{F5BE79DF-4D23-4CC3-A1E1-B4CA893F5A26}" sibTransId="{EB3EFE6B-3AE3-43C5-8CBD-8670F5DEB1C6}"/>
    <dgm:cxn modelId="{E179A163-E3A7-4DA5-A4C8-2E12D7BD94A2}" type="presOf" srcId="{52BE4E4E-4AEA-483F-A00D-3D6B3B3C5917}" destId="{076237DC-20A0-4635-9278-9142A58120FF}" srcOrd="1" destOrd="0" presId="urn:microsoft.com/office/officeart/2005/8/layout/radial1"/>
    <dgm:cxn modelId="{2EFEBACC-8C10-4C74-87CA-91F4DF70DEF7}" type="presOf" srcId="{FE1EEFDD-F0C6-4467-8981-8FF3181DA095}" destId="{2C7C444A-783C-4BFD-869C-FF04F13F01F4}" srcOrd="0" destOrd="0" presId="urn:microsoft.com/office/officeart/2005/8/layout/radial1"/>
    <dgm:cxn modelId="{7DA29F29-F949-451D-B708-DAB053C79AEF}" type="presOf" srcId="{31EE225B-B60E-4DBB-85A4-C17BE7E714B1}" destId="{3CD8CEFE-05E2-4ED3-94B3-014B346C2951}" srcOrd="1" destOrd="0" presId="urn:microsoft.com/office/officeart/2005/8/layout/radial1"/>
    <dgm:cxn modelId="{E6AF9FE9-E624-46DB-8F01-E3C93E49043D}" type="presOf" srcId="{F614F9A1-71C1-4D20-A854-90CA931518AB}" destId="{2EF14AC1-A994-465D-99EA-6BEB57EA1386}" srcOrd="1" destOrd="0" presId="urn:microsoft.com/office/officeart/2005/8/layout/radial1"/>
    <dgm:cxn modelId="{A4787D9C-6B6A-4DB6-A46D-B11E98859671}" srcId="{E8609D2C-7D60-4CAB-8F9B-E22DE22D0510}" destId="{9124C367-9138-4DA2-8C87-0F62AD4EC805}" srcOrd="6" destOrd="0" parTransId="{52BE4E4E-4AEA-483F-A00D-3D6B3B3C5917}" sibTransId="{34A724BE-7412-4B98-A273-4E074C9BE864}"/>
    <dgm:cxn modelId="{CD3BED21-1B27-4516-A996-0F495BC41878}" type="presOf" srcId="{F5BE79DF-4D23-4CC3-A1E1-B4CA893F5A26}" destId="{3E91BCCB-4CEF-4E97-81D5-A16DB8ECB8C8}" srcOrd="1" destOrd="0" presId="urn:microsoft.com/office/officeart/2005/8/layout/radial1"/>
    <dgm:cxn modelId="{BACB40C8-2011-43E9-B00F-D6BAAED29A02}" type="presParOf" srcId="{52EFA5F9-9806-44A7-88B9-06F834EC4639}" destId="{039C0E09-7C98-4F8F-ABC4-D673351C23B3}" srcOrd="0" destOrd="0" presId="urn:microsoft.com/office/officeart/2005/8/layout/radial1"/>
    <dgm:cxn modelId="{1961F3C4-36E3-465D-87F0-42861CBB1C81}" type="presParOf" srcId="{52EFA5F9-9806-44A7-88B9-06F834EC4639}" destId="{ABCAA86E-19EE-45DA-8430-531245A2A7EB}" srcOrd="1" destOrd="0" presId="urn:microsoft.com/office/officeart/2005/8/layout/radial1"/>
    <dgm:cxn modelId="{A7A55C64-DD9D-455D-8909-1F0D47BEF8E9}" type="presParOf" srcId="{ABCAA86E-19EE-45DA-8430-531245A2A7EB}" destId="{84B0FB3F-E120-476E-A8C0-EFB93BEB6BD1}" srcOrd="0" destOrd="0" presId="urn:microsoft.com/office/officeart/2005/8/layout/radial1"/>
    <dgm:cxn modelId="{3FCAFD64-CDA6-4D46-A097-4E09A72EAEB8}" type="presParOf" srcId="{52EFA5F9-9806-44A7-88B9-06F834EC4639}" destId="{9548A702-7A90-4F81-96D7-AC1E1E0BF829}" srcOrd="2" destOrd="0" presId="urn:microsoft.com/office/officeart/2005/8/layout/radial1"/>
    <dgm:cxn modelId="{B2CBD403-1C88-4BFC-9679-A732C736B609}" type="presParOf" srcId="{52EFA5F9-9806-44A7-88B9-06F834EC4639}" destId="{C6332FF6-CB01-427D-B918-1439213A67ED}" srcOrd="3" destOrd="0" presId="urn:microsoft.com/office/officeart/2005/8/layout/radial1"/>
    <dgm:cxn modelId="{689ECB49-6881-4A7B-8B75-C5D34E75122A}" type="presParOf" srcId="{C6332FF6-CB01-427D-B918-1439213A67ED}" destId="{A2C9DA44-4768-41CF-AFB8-BF7506BB97E7}" srcOrd="0" destOrd="0" presId="urn:microsoft.com/office/officeart/2005/8/layout/radial1"/>
    <dgm:cxn modelId="{3D127084-CA60-419C-9363-5E037507A627}" type="presParOf" srcId="{52EFA5F9-9806-44A7-88B9-06F834EC4639}" destId="{30226104-5BCB-4634-887D-843553F4AC0C}" srcOrd="4" destOrd="0" presId="urn:microsoft.com/office/officeart/2005/8/layout/radial1"/>
    <dgm:cxn modelId="{F1B4B5CC-F902-4BBA-992F-97F5F9E0775F}" type="presParOf" srcId="{52EFA5F9-9806-44A7-88B9-06F834EC4639}" destId="{52324511-3A30-40F0-8736-047A30C2CAF4}" srcOrd="5" destOrd="0" presId="urn:microsoft.com/office/officeart/2005/8/layout/radial1"/>
    <dgm:cxn modelId="{35677E9A-022E-4C29-859E-4811BF9E4981}" type="presParOf" srcId="{52324511-3A30-40F0-8736-047A30C2CAF4}" destId="{666B1DB5-967B-48FD-ABF5-09760F5A0AD6}" srcOrd="0" destOrd="0" presId="urn:microsoft.com/office/officeart/2005/8/layout/radial1"/>
    <dgm:cxn modelId="{62CEF845-131C-4E6F-9459-EFEAC0EE28AA}" type="presParOf" srcId="{52EFA5F9-9806-44A7-88B9-06F834EC4639}" destId="{DFF029BA-1B3A-457D-BA95-E365DA2C9549}" srcOrd="6" destOrd="0" presId="urn:microsoft.com/office/officeart/2005/8/layout/radial1"/>
    <dgm:cxn modelId="{761BEBFF-0C20-4F8F-B959-9D2D3D1567CD}" type="presParOf" srcId="{52EFA5F9-9806-44A7-88B9-06F834EC4639}" destId="{27B38703-347E-4929-8F49-0C96ECE88A60}" srcOrd="7" destOrd="0" presId="urn:microsoft.com/office/officeart/2005/8/layout/radial1"/>
    <dgm:cxn modelId="{57C13627-24A1-4D0B-B064-21B46F564FEB}" type="presParOf" srcId="{27B38703-347E-4929-8F49-0C96ECE88A60}" destId="{2EF14AC1-A994-465D-99EA-6BEB57EA1386}" srcOrd="0" destOrd="0" presId="urn:microsoft.com/office/officeart/2005/8/layout/radial1"/>
    <dgm:cxn modelId="{474636A6-D607-4D2F-A681-9B2CB19B3884}" type="presParOf" srcId="{52EFA5F9-9806-44A7-88B9-06F834EC4639}" destId="{AB5DF28C-E06E-4804-A36D-0BFB25CA2A9E}" srcOrd="8" destOrd="0" presId="urn:microsoft.com/office/officeart/2005/8/layout/radial1"/>
    <dgm:cxn modelId="{568894A9-C205-49E4-B1A3-AF0890DA978B}" type="presParOf" srcId="{52EFA5F9-9806-44A7-88B9-06F834EC4639}" destId="{AD1AC7A1-0FBF-4ED6-86CE-DB72F8D84FC4}" srcOrd="9" destOrd="0" presId="urn:microsoft.com/office/officeart/2005/8/layout/radial1"/>
    <dgm:cxn modelId="{5D835B41-D047-4DF2-93F0-7E25B07083F1}" type="presParOf" srcId="{AD1AC7A1-0FBF-4ED6-86CE-DB72F8D84FC4}" destId="{3CD8CEFE-05E2-4ED3-94B3-014B346C2951}" srcOrd="0" destOrd="0" presId="urn:microsoft.com/office/officeart/2005/8/layout/radial1"/>
    <dgm:cxn modelId="{D486A41B-8F2C-45CA-96B7-A12CBF67FF6C}" type="presParOf" srcId="{52EFA5F9-9806-44A7-88B9-06F834EC4639}" destId="{170B9449-4315-4EB4-8D13-F07FF2116AD5}" srcOrd="10" destOrd="0" presId="urn:microsoft.com/office/officeart/2005/8/layout/radial1"/>
    <dgm:cxn modelId="{77B28881-95C4-4F35-85B7-0AE8A77C308D}" type="presParOf" srcId="{52EFA5F9-9806-44A7-88B9-06F834EC4639}" destId="{7528D584-A96D-410F-9CE3-5F8335556B70}" srcOrd="11" destOrd="0" presId="urn:microsoft.com/office/officeart/2005/8/layout/radial1"/>
    <dgm:cxn modelId="{025B423E-11E1-4374-A200-FB46EDE31B05}" type="presParOf" srcId="{7528D584-A96D-410F-9CE3-5F8335556B70}" destId="{3E91BCCB-4CEF-4E97-81D5-A16DB8ECB8C8}" srcOrd="0" destOrd="0" presId="urn:microsoft.com/office/officeart/2005/8/layout/radial1"/>
    <dgm:cxn modelId="{5701DEB1-8229-4061-A1E6-50618127F019}" type="presParOf" srcId="{52EFA5F9-9806-44A7-88B9-06F834EC4639}" destId="{A0F6B51E-623A-4401-912F-CE1DDBDCE8BA}" srcOrd="12" destOrd="0" presId="urn:microsoft.com/office/officeart/2005/8/layout/radial1"/>
    <dgm:cxn modelId="{F5EAA9F0-7003-4960-B7DE-15C70BB903A8}" type="presParOf" srcId="{52EFA5F9-9806-44A7-88B9-06F834EC4639}" destId="{DF867EDB-9363-4139-8235-C527F98C64A4}" srcOrd="13" destOrd="0" presId="urn:microsoft.com/office/officeart/2005/8/layout/radial1"/>
    <dgm:cxn modelId="{5F3389AF-8FE3-4E00-B87D-5A8359EC9486}" type="presParOf" srcId="{DF867EDB-9363-4139-8235-C527F98C64A4}" destId="{076237DC-20A0-4635-9278-9142A58120FF}" srcOrd="0" destOrd="0" presId="urn:microsoft.com/office/officeart/2005/8/layout/radial1"/>
    <dgm:cxn modelId="{BEF4CBE5-724A-4F1E-AC0E-CC02A545B64D}" type="presParOf" srcId="{52EFA5F9-9806-44A7-88B9-06F834EC4639}" destId="{C0CB67F8-23C1-49F1-91D7-FE342F10B080}" srcOrd="14" destOrd="0" presId="urn:microsoft.com/office/officeart/2005/8/layout/radial1"/>
    <dgm:cxn modelId="{5419AF2F-1F7A-4DE8-879C-D73AAD877E76}" type="presParOf" srcId="{52EFA5F9-9806-44A7-88B9-06F834EC4639}" destId="{D589F94D-E7A6-4517-82C4-E7F2AEADE25E}" srcOrd="15" destOrd="0" presId="urn:microsoft.com/office/officeart/2005/8/layout/radial1"/>
    <dgm:cxn modelId="{7FB3441F-4D24-44D4-9C30-F7FEDDAE7960}" type="presParOf" srcId="{D589F94D-E7A6-4517-82C4-E7F2AEADE25E}" destId="{AE7CDD25-7DC4-46B1-8A3C-0C5E1419BA96}" srcOrd="0" destOrd="0" presId="urn:microsoft.com/office/officeart/2005/8/layout/radial1"/>
    <dgm:cxn modelId="{DC289D18-8D37-469F-A523-E07CFB47A068}" type="presParOf" srcId="{52EFA5F9-9806-44A7-88B9-06F834EC4639}" destId="{D31DC343-DD5C-4995-8E1A-805D835668E8}" srcOrd="16" destOrd="0" presId="urn:microsoft.com/office/officeart/2005/8/layout/radial1"/>
    <dgm:cxn modelId="{7387671A-C3C0-4AD1-8C6A-2CCD7B55526F}" type="presParOf" srcId="{52EFA5F9-9806-44A7-88B9-06F834EC4639}" destId="{BE9F9B8E-CAB4-4635-87F0-96AA8396FDB3}" srcOrd="17" destOrd="0" presId="urn:microsoft.com/office/officeart/2005/8/layout/radial1"/>
    <dgm:cxn modelId="{A5F001D6-77EC-405F-BB5C-DFC8F338892C}" type="presParOf" srcId="{BE9F9B8E-CAB4-4635-87F0-96AA8396FDB3}" destId="{9032EB4B-A195-4C94-8FD5-42FEEFC23EF3}" srcOrd="0" destOrd="0" presId="urn:microsoft.com/office/officeart/2005/8/layout/radial1"/>
    <dgm:cxn modelId="{BB9D84A3-45AA-4745-8D74-8EEF53C370C9}" type="presParOf" srcId="{52EFA5F9-9806-44A7-88B9-06F834EC4639}" destId="{2C7C444A-783C-4BFD-869C-FF04F13F01F4}" srcOrd="18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C0E09-7C98-4F8F-ABC4-D673351C23B3}">
      <dsp:nvSpPr>
        <dsp:cNvPr id="0" name=""/>
        <dsp:cNvSpPr/>
      </dsp:nvSpPr>
      <dsp:spPr>
        <a:xfrm>
          <a:off x="1410191" y="1901630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n>
                <a:noFill/>
              </a:ln>
            </a:rPr>
            <a:t>NAMFISA</a:t>
          </a:r>
          <a:endParaRPr lang="en-US" sz="1100" b="1" kern="1200" dirty="0">
            <a:ln>
              <a:noFill/>
            </a:ln>
          </a:endParaRPr>
        </a:p>
      </dsp:txBody>
      <dsp:txXfrm>
        <a:off x="1565219" y="2021178"/>
        <a:ext cx="748542" cy="577232"/>
      </dsp:txXfrm>
    </dsp:sp>
    <dsp:sp modelId="{ABCAA86E-19EE-45DA-8430-531245A2A7EB}">
      <dsp:nvSpPr>
        <dsp:cNvPr id="0" name=""/>
        <dsp:cNvSpPr/>
      </dsp:nvSpPr>
      <dsp:spPr>
        <a:xfrm rot="16200000">
          <a:off x="1571416" y="1514615"/>
          <a:ext cx="736149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736149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>
        <a:off x="1921087" y="1515151"/>
        <a:ext cx="36807" cy="36807"/>
      </dsp:txXfrm>
    </dsp:sp>
    <dsp:sp modelId="{9548A702-7A90-4F81-96D7-AC1E1E0BF829}">
      <dsp:nvSpPr>
        <dsp:cNvPr id="0" name=""/>
        <dsp:cNvSpPr/>
      </dsp:nvSpPr>
      <dsp:spPr>
        <a:xfrm>
          <a:off x="1410191" y="349152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Long-term Insurance</a:t>
          </a:r>
        </a:p>
      </dsp:txBody>
      <dsp:txXfrm>
        <a:off x="1565219" y="468700"/>
        <a:ext cx="748542" cy="577232"/>
      </dsp:txXfrm>
    </dsp:sp>
    <dsp:sp modelId="{C6332FF6-CB01-427D-B918-1439213A67ED}">
      <dsp:nvSpPr>
        <dsp:cNvPr id="0" name=""/>
        <dsp:cNvSpPr/>
      </dsp:nvSpPr>
      <dsp:spPr>
        <a:xfrm rot="18600000">
          <a:off x="2109548" y="1696220"/>
          <a:ext cx="657799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657799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>
        <a:off x="2422002" y="1698715"/>
        <a:ext cx="32889" cy="32889"/>
      </dsp:txXfrm>
    </dsp:sp>
    <dsp:sp modelId="{30226104-5BCB-4634-887D-843553F4AC0C}">
      <dsp:nvSpPr>
        <dsp:cNvPr id="0" name=""/>
        <dsp:cNvSpPr/>
      </dsp:nvSpPr>
      <dsp:spPr>
        <a:xfrm>
          <a:off x="2408105" y="712363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Short-term Insurance</a:t>
          </a:r>
        </a:p>
      </dsp:txBody>
      <dsp:txXfrm>
        <a:off x="2563133" y="831911"/>
        <a:ext cx="748542" cy="577232"/>
      </dsp:txXfrm>
    </dsp:sp>
    <dsp:sp modelId="{52324511-3A30-40F0-8736-047A30C2CAF4}">
      <dsp:nvSpPr>
        <dsp:cNvPr id="0" name=""/>
        <dsp:cNvSpPr/>
      </dsp:nvSpPr>
      <dsp:spPr>
        <a:xfrm rot="21000000">
          <a:off x="2451640" y="2156061"/>
          <a:ext cx="50459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504593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>
        <a:off x="2691322" y="2162387"/>
        <a:ext cx="25229" cy="25229"/>
      </dsp:txXfrm>
    </dsp:sp>
    <dsp:sp modelId="{DFF029BA-1B3A-457D-BA95-E365DA2C9549}">
      <dsp:nvSpPr>
        <dsp:cNvPr id="0" name=""/>
        <dsp:cNvSpPr/>
      </dsp:nvSpPr>
      <dsp:spPr>
        <a:xfrm>
          <a:off x="2939083" y="1632045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>
              <a:ln>
                <a:noFill/>
              </a:ln>
              <a:solidFill>
                <a:srgbClr val="FFFF00"/>
              </a:solidFill>
            </a:rPr>
            <a:t>Medical Aid Funds</a:t>
          </a:r>
        </a:p>
      </dsp:txBody>
      <dsp:txXfrm>
        <a:off x="3094111" y="1751593"/>
        <a:ext cx="748542" cy="577232"/>
      </dsp:txXfrm>
    </dsp:sp>
    <dsp:sp modelId="{27B38703-347E-4929-8F49-0C96ECE88A60}">
      <dsp:nvSpPr>
        <dsp:cNvPr id="0" name=""/>
        <dsp:cNvSpPr/>
      </dsp:nvSpPr>
      <dsp:spPr>
        <a:xfrm rot="1800000">
          <a:off x="2324746" y="2678973"/>
          <a:ext cx="573974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573974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>
        <a:off x="2597384" y="2683564"/>
        <a:ext cx="28698" cy="28698"/>
      </dsp:txXfrm>
    </dsp:sp>
    <dsp:sp modelId="{AB5DF28C-E06E-4804-A36D-0BFB25CA2A9E}">
      <dsp:nvSpPr>
        <dsp:cNvPr id="0" name=""/>
        <dsp:cNvSpPr/>
      </dsp:nvSpPr>
      <dsp:spPr>
        <a:xfrm>
          <a:off x="2754676" y="2677868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Pension Funds</a:t>
          </a:r>
        </a:p>
      </dsp:txBody>
      <dsp:txXfrm>
        <a:off x="2909704" y="2797416"/>
        <a:ext cx="748542" cy="577232"/>
      </dsp:txXfrm>
    </dsp:sp>
    <dsp:sp modelId="{AD1AC7A1-0FBF-4ED6-86CE-DB72F8D84FC4}">
      <dsp:nvSpPr>
        <dsp:cNvPr id="0" name=""/>
        <dsp:cNvSpPr/>
      </dsp:nvSpPr>
      <dsp:spPr>
        <a:xfrm rot="4200000">
          <a:off x="1846940" y="3020279"/>
          <a:ext cx="716078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716078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>
        <a:off x="2187078" y="3021318"/>
        <a:ext cx="35803" cy="35803"/>
      </dsp:txXfrm>
    </dsp:sp>
    <dsp:sp modelId="{170B9449-4315-4EB4-8D13-F07FF2116AD5}">
      <dsp:nvSpPr>
        <dsp:cNvPr id="0" name=""/>
        <dsp:cNvSpPr/>
      </dsp:nvSpPr>
      <dsp:spPr>
        <a:xfrm>
          <a:off x="1941170" y="3360482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Friendly </a:t>
          </a:r>
          <a:r>
            <a:rPr lang="en-US" sz="800" b="1" kern="1200" dirty="0" smtClean="0">
              <a:ln>
                <a:noFill/>
              </a:ln>
            </a:rPr>
            <a:t>Societies</a:t>
          </a:r>
          <a:endParaRPr lang="en-US" sz="800" b="1" kern="1200" dirty="0">
            <a:ln>
              <a:noFill/>
            </a:ln>
          </a:endParaRPr>
        </a:p>
      </dsp:txBody>
      <dsp:txXfrm>
        <a:off x="2096198" y="3480030"/>
        <a:ext cx="748542" cy="577232"/>
      </dsp:txXfrm>
    </dsp:sp>
    <dsp:sp modelId="{7528D584-A96D-410F-9CE3-5F8335556B70}">
      <dsp:nvSpPr>
        <dsp:cNvPr id="0" name=""/>
        <dsp:cNvSpPr/>
      </dsp:nvSpPr>
      <dsp:spPr>
        <a:xfrm rot="6600000">
          <a:off x="1315962" y="3020279"/>
          <a:ext cx="716078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716078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 rot="10800000">
        <a:off x="1656099" y="3021318"/>
        <a:ext cx="35803" cy="35803"/>
      </dsp:txXfrm>
    </dsp:sp>
    <dsp:sp modelId="{A0F6B51E-623A-4401-912F-CE1DDBDCE8BA}">
      <dsp:nvSpPr>
        <dsp:cNvPr id="0" name=""/>
        <dsp:cNvSpPr/>
      </dsp:nvSpPr>
      <dsp:spPr>
        <a:xfrm>
          <a:off x="879212" y="3360482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Unit Trusts</a:t>
          </a:r>
        </a:p>
      </dsp:txBody>
      <dsp:txXfrm>
        <a:off x="1034240" y="3480030"/>
        <a:ext cx="748542" cy="577232"/>
      </dsp:txXfrm>
    </dsp:sp>
    <dsp:sp modelId="{DF867EDB-9363-4139-8235-C527F98C64A4}">
      <dsp:nvSpPr>
        <dsp:cNvPr id="0" name=""/>
        <dsp:cNvSpPr/>
      </dsp:nvSpPr>
      <dsp:spPr>
        <a:xfrm rot="9000000">
          <a:off x="980261" y="2678973"/>
          <a:ext cx="573974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573974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 rot="10800000">
        <a:off x="1252899" y="2683564"/>
        <a:ext cx="28698" cy="28698"/>
      </dsp:txXfrm>
    </dsp:sp>
    <dsp:sp modelId="{C0CB67F8-23C1-49F1-91D7-FE342F10B080}">
      <dsp:nvSpPr>
        <dsp:cNvPr id="0" name=""/>
        <dsp:cNvSpPr/>
      </dsp:nvSpPr>
      <dsp:spPr>
        <a:xfrm>
          <a:off x="65706" y="2677868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Stock Exchange</a:t>
          </a:r>
        </a:p>
      </dsp:txBody>
      <dsp:txXfrm>
        <a:off x="220734" y="2797416"/>
        <a:ext cx="748542" cy="577232"/>
      </dsp:txXfrm>
    </dsp:sp>
    <dsp:sp modelId="{D589F94D-E7A6-4517-82C4-E7F2AEADE25E}">
      <dsp:nvSpPr>
        <dsp:cNvPr id="0" name=""/>
        <dsp:cNvSpPr/>
      </dsp:nvSpPr>
      <dsp:spPr>
        <a:xfrm rot="11400000">
          <a:off x="922748" y="2156061"/>
          <a:ext cx="504593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504593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 rot="10800000">
        <a:off x="1162430" y="2162387"/>
        <a:ext cx="25229" cy="25229"/>
      </dsp:txXfrm>
    </dsp:sp>
    <dsp:sp modelId="{D31DC343-DD5C-4995-8E1A-805D835668E8}">
      <dsp:nvSpPr>
        <dsp:cNvPr id="0" name=""/>
        <dsp:cNvSpPr/>
      </dsp:nvSpPr>
      <dsp:spPr>
        <a:xfrm>
          <a:off x="-118700" y="1632045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Participation Bonds</a:t>
          </a:r>
        </a:p>
      </dsp:txBody>
      <dsp:txXfrm>
        <a:off x="36328" y="1751593"/>
        <a:ext cx="748542" cy="577232"/>
      </dsp:txXfrm>
    </dsp:sp>
    <dsp:sp modelId="{BE9F9B8E-CAB4-4635-87F0-96AA8396FDB3}">
      <dsp:nvSpPr>
        <dsp:cNvPr id="0" name=""/>
        <dsp:cNvSpPr/>
      </dsp:nvSpPr>
      <dsp:spPr>
        <a:xfrm rot="13800000">
          <a:off x="1111634" y="1696220"/>
          <a:ext cx="657799" cy="37880"/>
        </a:xfrm>
        <a:custGeom>
          <a:avLst/>
          <a:gdLst/>
          <a:ahLst/>
          <a:cxnLst/>
          <a:rect l="0" t="0" r="0" b="0"/>
          <a:pathLst>
            <a:path>
              <a:moveTo>
                <a:pt x="0" y="18940"/>
              </a:moveTo>
              <a:lnTo>
                <a:pt x="657799" y="1894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>
            <a:ln>
              <a:noFill/>
            </a:ln>
          </a:endParaRPr>
        </a:p>
      </dsp:txBody>
      <dsp:txXfrm rot="10800000">
        <a:off x="1424089" y="1698715"/>
        <a:ext cx="32889" cy="32889"/>
      </dsp:txXfrm>
    </dsp:sp>
    <dsp:sp modelId="{2C7C444A-783C-4BFD-869C-FF04F13F01F4}">
      <dsp:nvSpPr>
        <dsp:cNvPr id="0" name=""/>
        <dsp:cNvSpPr/>
      </dsp:nvSpPr>
      <dsp:spPr>
        <a:xfrm>
          <a:off x="412278" y="712363"/>
          <a:ext cx="1058598" cy="8163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>
              <a:ln>
                <a:noFill/>
              </a:ln>
            </a:rPr>
            <a:t>Micro Lenders (Usury)</a:t>
          </a:r>
        </a:p>
      </dsp:txBody>
      <dsp:txXfrm>
        <a:off x="567306" y="831911"/>
        <a:ext cx="748542" cy="57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0.0555</cdr:x>
      <cdr:y>0.06483</cdr:y>
    </cdr:from>
    <cdr:to>
      <cdr:x>0.16661</cdr:x>
      <cdr:y>0.2572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6768" y="30815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0.0555</cdr:x>
      <cdr:y>0.13001</cdr:y>
    </cdr:from>
    <cdr:to>
      <cdr:x>0.25411</cdr:x>
      <cdr:y>0.35854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6768" y="617968"/>
          <a:ext cx="1634480" cy="1086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0.038</cdr:x>
      <cdr:y>0.09043</cdr:y>
    </cdr:from>
    <cdr:to>
      <cdr:x>0.14911</cdr:x>
      <cdr:y>0.2828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12752" y="429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0.06425</cdr:x>
      <cdr:y>0.09531</cdr:y>
    </cdr:from>
    <cdr:to>
      <cdr:x>0.178</cdr:x>
      <cdr:y>0.31766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8776" y="453044"/>
          <a:ext cx="936104" cy="10569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79E8B2-52B7-4E5A-8251-1121D775C6AC}" type="datetimeFigureOut">
              <a:rPr lang="en-US" smtClean="0"/>
              <a:pPr/>
              <a:t>7/20/2018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0432E-D4C8-4C2A-89EE-70AD06F744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645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D9F92-015D-44F6-8653-4B8C53646CB7}" type="datetimeFigureOut">
              <a:rPr lang="en-US" smtClean="0"/>
              <a:pPr/>
              <a:t>7/20/2018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C9727-9AE5-4D94-A06E-0BBCCFBE856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40436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701916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7816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Chapter 7 of the FIM</a:t>
            </a:r>
            <a:r>
              <a:rPr lang="en-ZA" baseline="0" dirty="0" smtClean="0"/>
              <a:t> Bill was drafted  on the premise of accounting for the following: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7181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51523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659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04677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75487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1052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Following standards have been drafted and discussed</a:t>
            </a:r>
            <a:r>
              <a:rPr lang="en-ZA" baseline="0" dirty="0" smtClean="0"/>
              <a:t> with industry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7121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10236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/>
              <a:t>The Following standards have been drafted and discussed</a:t>
            </a:r>
            <a:r>
              <a:rPr lang="en-ZA" baseline="0" dirty="0" smtClean="0"/>
              <a:t> with industry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86755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3254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Medical</a:t>
            </a:r>
            <a:r>
              <a:rPr lang="en-ZA" baseline="0" dirty="0" smtClean="0"/>
              <a:t> aid is a  benefit for most employed citizens in the private sector BUT excludes those in the sectors such as security, gas attendants, retail </a:t>
            </a:r>
            <a:r>
              <a:rPr lang="en-ZA" baseline="0" dirty="0" err="1" smtClean="0"/>
              <a:t>etc</a:t>
            </a:r>
            <a:endParaRPr lang="en-Z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21% of the population have access to private healthcare – thus about 1.8 million people excluded (rely on public healthcare)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Membership growth decreased from 3.3% in 2013 to 2.4% in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Unemployment high (29.1%) – no sight of improvement in the near future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1686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Medical</a:t>
            </a:r>
            <a:r>
              <a:rPr lang="en-ZA" baseline="0" dirty="0" smtClean="0"/>
              <a:t> aid is a  benefit for most employed citizens in the private sector BUT excludes those in the sectors such as security, gas attendants, retail </a:t>
            </a:r>
            <a:r>
              <a:rPr lang="en-ZA" baseline="0" dirty="0" err="1" smtClean="0"/>
              <a:t>etc</a:t>
            </a:r>
            <a:endParaRPr lang="en-Z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21% of the population have access to private healthcare – thus about 1.8 million people excluded (rely on public healthcare)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Membership growth decreased from 3.3% in 2013 to 2.4% in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Unemployment high (29.1%) – no sight of improvement in the near future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2306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68%</a:t>
            </a:r>
            <a:r>
              <a:rPr lang="en-ZA" baseline="0" dirty="0" smtClean="0"/>
              <a:t> of total members are less than 40 years old.  So there is evidence of cross subsidization – which is welcomed because the spirit of the Act is in the interest of the wellbeing of the public and cross subsidisation is also important.</a:t>
            </a:r>
          </a:p>
          <a:p>
            <a:endParaRPr lang="en-ZA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Therefore – benefit design should also cater for the young and healthy in terms of their needs.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31317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Tariffs are not</a:t>
            </a:r>
            <a:r>
              <a:rPr lang="en-ZA" baseline="0" dirty="0" smtClean="0"/>
              <a:t> regulated. Healthcare providers thus charge any fee – leading to high healthcare expenditure which contributes to lack of financial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Lack of financial inclusion is exasperated by high premiums resulting form high healthcare costs which results in unaffordability of cover and thus financial exclusion.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Premiums are increased annually to maintain adequate reserve 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Health inflation 15% versus 5.4% CPI inflation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Out of pocket N$935K 2017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On average members deplete their Benefits by July of each financial year and have to incur out of pocket expenditure in addition to monthly </a:t>
            </a:r>
            <a:r>
              <a:rPr lang="en-ZA" baseline="0" dirty="0" err="1" smtClean="0"/>
              <a:t>premuims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8431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dirty="0" smtClean="0"/>
              <a:t>Administrative</a:t>
            </a:r>
            <a:r>
              <a:rPr lang="en-ZA" baseline="0" dirty="0" smtClean="0"/>
              <a:t> expenses  account for approximately 65% of non-healthcare expenditure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There is a need to evaluate whether members are getting value for the money they are paying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aseline="0" dirty="0" smtClean="0"/>
              <a:t>It is imperative that we perform a cost benefit analysis to ascertain that every dollar expended by a member that is paid over to a service provider is value for money for that member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5310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dirty="0" smtClean="0"/>
              <a:t>The</a:t>
            </a:r>
            <a:r>
              <a:rPr lang="en-ZA" sz="1800" baseline="0" dirty="0" smtClean="0"/>
              <a:t> graph demonstrates a sufficient capitalised sector in that its Assets exceed liabilities – which is great BUT also SHOWS the degree of overcharge in terms of health costs.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800" baseline="0" dirty="0" smtClean="0"/>
              <a:t>What  they charge in premiums by FAR exceed their obligations in terms claims.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3344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C9727-9AE5-4D94-A06E-0BBCCFBE8566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1170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5F174-1D27-4C30-BDE8-B35C166C8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F78A8-B0C5-4DBE-9873-76D6F713F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9841A-7E69-495C-ACBF-F0EFF107F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FF71-5241-4094-A0FB-DE9597D9CA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AA72D-8A45-4CCE-8C0A-1702271560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58DB-F004-4EBD-B44D-C2B2BA8B8B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07F64-5C39-414E-8F64-68604AB32C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8C1B-5BFC-4A2F-9613-8AE85F587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E8A4-B44E-47E8-A208-F70641DC2B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f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37B06-4D24-4B7C-A3D6-AEE98F1007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f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f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0242-5080-4ABF-9D99-D1F116FB8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CA1FC6F1-95B8-49C5-AB30-4AC1EF558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f-Z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namfisa.com.na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fisa.com.n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692697"/>
            <a:ext cx="7772400" cy="144016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CC9900"/>
                </a:solidFill>
              </a:rPr>
              <a:t/>
            </a:r>
            <a:br>
              <a:rPr lang="en-US" sz="4000" b="1" dirty="0" smtClean="0">
                <a:solidFill>
                  <a:srgbClr val="CC9900"/>
                </a:solidFill>
              </a:rPr>
            </a:br>
            <a:r>
              <a:rPr lang="en-US" sz="4000" b="1" dirty="0" smtClean="0">
                <a:solidFill>
                  <a:srgbClr val="CC9900"/>
                </a:solidFill>
              </a:rPr>
              <a:t>NAMIBIAN </a:t>
            </a:r>
            <a:r>
              <a:rPr lang="en-US" sz="4000" b="1" dirty="0">
                <a:solidFill>
                  <a:srgbClr val="CC9900"/>
                </a:solidFill>
              </a:rPr>
              <a:t>ASSOCIATION OF MEDICAL AID </a:t>
            </a:r>
            <a:r>
              <a:rPr lang="en-US" sz="4000" b="1" dirty="0" smtClean="0">
                <a:solidFill>
                  <a:srgbClr val="CC9900"/>
                </a:solidFill>
              </a:rPr>
              <a:t>FUNDS</a:t>
            </a:r>
            <a:br>
              <a:rPr lang="en-US" sz="4000" b="1" dirty="0" smtClean="0">
                <a:solidFill>
                  <a:srgbClr val="CC9900"/>
                </a:solidFill>
              </a:rPr>
            </a:br>
            <a:r>
              <a:rPr lang="en-US" sz="4000" b="1" dirty="0">
                <a:solidFill>
                  <a:srgbClr val="CC9900"/>
                </a:solidFill>
              </a:rPr>
              <a:t/>
            </a:r>
            <a:br>
              <a:rPr lang="en-US" sz="4000" b="1" dirty="0">
                <a:solidFill>
                  <a:srgbClr val="CC9900"/>
                </a:solidFill>
              </a:rPr>
            </a:br>
            <a:r>
              <a:rPr lang="en-US" sz="2400" b="1" dirty="0">
                <a:solidFill>
                  <a:srgbClr val="CC9900"/>
                </a:solidFill>
              </a:rPr>
              <a:t>TRUSTEE DEVELOPMENT TRAINING PROGRAMME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24" y="3114659"/>
            <a:ext cx="6400800" cy="2061368"/>
          </a:xfrm>
        </p:spPr>
        <p:txBody>
          <a:bodyPr/>
          <a:lstStyle/>
          <a:p>
            <a:r>
              <a:rPr lang="en-US" sz="2400" b="1" dirty="0" smtClean="0"/>
              <a:t>NIPAM – OLYMPIA</a:t>
            </a:r>
          </a:p>
          <a:p>
            <a:r>
              <a:rPr lang="en-US" sz="2400" b="1" dirty="0" smtClean="0"/>
              <a:t>20 July 2018</a:t>
            </a:r>
          </a:p>
          <a:p>
            <a:endParaRPr lang="en-US" sz="2400" b="1" dirty="0"/>
          </a:p>
          <a:p>
            <a:r>
              <a:rPr lang="en-US" sz="1800" b="1" dirty="0" smtClean="0"/>
              <a:t>Kenneth Matomola</a:t>
            </a:r>
          </a:p>
          <a:p>
            <a:r>
              <a:rPr lang="en-US" sz="1800" b="1" dirty="0" smtClean="0"/>
              <a:t>Registrar of Medical Aid Funds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72207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pic>
        <p:nvPicPr>
          <p:cNvPr id="11" name="Picture 10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2411288" cy="612775"/>
          </a:xfrm>
        </p:spPr>
        <p:txBody>
          <a:bodyPr/>
          <a:lstStyle/>
          <a:p>
            <a:pPr>
              <a:defRPr/>
            </a:pPr>
            <a:fld id="{5F55F174-1D27-4C30-BDE8-B35C166C8698}" type="slidenum">
              <a:rPr lang="en-US" sz="1200" smtClean="0"/>
              <a:pPr>
                <a:defRPr/>
              </a:pPr>
              <a:t>1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53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REGULATORY CHALLENGES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8089" y="1114305"/>
            <a:ext cx="8229600" cy="4765973"/>
          </a:xfrm>
        </p:spPr>
        <p:txBody>
          <a:bodyPr/>
          <a:lstStyle/>
          <a:p>
            <a:r>
              <a:rPr lang="en-US" sz="2400" dirty="0" smtClean="0"/>
              <a:t>Outdated Regulations (Act of 1995) - </a:t>
            </a:r>
            <a:r>
              <a:rPr lang="en-US" sz="2000" dirty="0" smtClean="0"/>
              <a:t>borrowed from RSA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Narrow regulatory powers which does not encourage innovation, entrepreneurship and create “unintended” malpractices i.e.: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/>
              <a:t>Gym </a:t>
            </a:r>
            <a:r>
              <a:rPr lang="en-US" sz="1800" dirty="0" smtClean="0"/>
              <a:t>rebates</a:t>
            </a:r>
            <a:endParaRPr lang="en-US" sz="18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Discounts and Saving </a:t>
            </a:r>
            <a:r>
              <a:rPr lang="en-US" sz="1800" dirty="0"/>
              <a:t>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No </a:t>
            </a:r>
            <a:r>
              <a:rPr lang="en-US" sz="2000" dirty="0" smtClean="0"/>
              <a:t>demarcation between  </a:t>
            </a:r>
            <a:r>
              <a:rPr lang="en-US" sz="2000" dirty="0"/>
              <a:t>insurance vs medical </a:t>
            </a:r>
            <a:r>
              <a:rPr lang="en-US" sz="2000" dirty="0" smtClean="0"/>
              <a:t>aid</a:t>
            </a:r>
            <a:endParaRPr lang="en-US" sz="2000" dirty="0"/>
          </a:p>
          <a:p>
            <a:r>
              <a:rPr lang="en-US" sz="2000" dirty="0" smtClean="0"/>
              <a:t>Weak enforcement powers</a:t>
            </a:r>
          </a:p>
          <a:p>
            <a:pPr algn="just">
              <a:lnSpc>
                <a:spcPct val="150000"/>
              </a:lnSpc>
              <a:buClr>
                <a:srgbClr val="996600"/>
              </a:buClr>
              <a:defRPr/>
            </a:pPr>
            <a:r>
              <a:rPr lang="en-GB" sz="2000" dirty="0" smtClean="0"/>
              <a:t>Compliance driven </a:t>
            </a:r>
            <a:r>
              <a:rPr lang="en-GB" sz="2000" dirty="0"/>
              <a:t>approach to supervision while </a:t>
            </a:r>
            <a:r>
              <a:rPr lang="en-GB" sz="2000" dirty="0" smtClean="0"/>
              <a:t>approaches </a:t>
            </a:r>
            <a:r>
              <a:rPr lang="en-GB" sz="2000" dirty="0"/>
              <a:t>to supervision over the last 50 years have </a:t>
            </a:r>
            <a:r>
              <a:rPr lang="en-GB" sz="2000" dirty="0" smtClean="0"/>
              <a:t>evolved</a:t>
            </a:r>
          </a:p>
          <a:p>
            <a:pPr algn="just">
              <a:lnSpc>
                <a:spcPct val="150000"/>
              </a:lnSpc>
              <a:buClr>
                <a:srgbClr val="996600"/>
              </a:buClr>
              <a:defRPr/>
            </a:pPr>
            <a:r>
              <a:rPr lang="en-GB" sz="2000" dirty="0" smtClean="0"/>
              <a:t>The </a:t>
            </a:r>
            <a:r>
              <a:rPr lang="en-GB" sz="2000" dirty="0"/>
              <a:t>Board of NAMFISA is an administrative board and has no regulatory </a:t>
            </a:r>
            <a:r>
              <a:rPr lang="en-GB" sz="2000" dirty="0" smtClean="0"/>
              <a:t>functions.</a:t>
            </a:r>
            <a:endParaRPr lang="en-US" sz="2000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6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PRINCIPLES OF FIM BILL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004924"/>
            <a:ext cx="8521664" cy="49218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Risk Based </a:t>
            </a:r>
            <a:r>
              <a:rPr lang="en-US" sz="2000" dirty="0">
                <a:cs typeface="Times New Roman" pitchFamily="18" charset="0"/>
              </a:rPr>
              <a:t>S</a:t>
            </a:r>
            <a:r>
              <a:rPr lang="en-US" sz="2000" dirty="0" smtClean="0">
                <a:cs typeface="Times New Roman" pitchFamily="18" charset="0"/>
              </a:rPr>
              <a:t>upervision </a:t>
            </a:r>
          </a:p>
          <a:p>
            <a:pPr marL="857250" lvl="1" indent="-457200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800" dirty="0" smtClean="0">
                <a:cs typeface="Times New Roman" pitchFamily="18" charset="0"/>
              </a:rPr>
              <a:t>Focused on key risk facing an entity vs compliance.  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2000" dirty="0" smtClean="0">
                <a:cs typeface="Times New Roman" pitchFamily="18" charset="0"/>
              </a:rPr>
              <a:t>Empower the Authority with enabling legislation e.g.</a:t>
            </a:r>
          </a:p>
          <a:p>
            <a:pPr lvl="1" algn="just">
              <a:spcAft>
                <a:spcPts val="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C</a:t>
            </a:r>
            <a:r>
              <a:rPr lang="en-US" sz="1800" dirty="0" smtClean="0">
                <a:cs typeface="Times New Roman" pitchFamily="18" charset="0"/>
              </a:rPr>
              <a:t>orporate governance</a:t>
            </a:r>
            <a:endParaRPr lang="en-US" sz="1800" dirty="0">
              <a:cs typeface="Times New Roman" pitchFamily="18" charset="0"/>
            </a:endParaRPr>
          </a:p>
          <a:p>
            <a:pPr lvl="1" algn="just">
              <a:spcAft>
                <a:spcPts val="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Investment </a:t>
            </a:r>
            <a:r>
              <a:rPr lang="en-US" sz="1800" dirty="0" smtClean="0">
                <a:cs typeface="Times New Roman" pitchFamily="18" charset="0"/>
              </a:rPr>
              <a:t>limits</a:t>
            </a:r>
            <a:endParaRPr lang="en-US" sz="1800" dirty="0">
              <a:cs typeface="Times New Roman" pitchFamily="18" charset="0"/>
            </a:endParaRPr>
          </a:p>
          <a:p>
            <a:pPr lvl="1" algn="just">
              <a:spcAft>
                <a:spcPts val="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Solvency </a:t>
            </a:r>
            <a:r>
              <a:rPr lang="en-US" sz="1800" dirty="0" smtClean="0">
                <a:cs typeface="Times New Roman" pitchFamily="18" charset="0"/>
              </a:rPr>
              <a:t>requirements</a:t>
            </a:r>
            <a:endParaRPr lang="en-US" sz="1800" dirty="0">
              <a:cs typeface="Times New Roman" pitchFamily="18" charset="0"/>
            </a:endParaRPr>
          </a:p>
          <a:p>
            <a:pPr lvl="1" algn="just">
              <a:spcAft>
                <a:spcPts val="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cs typeface="Times New Roman" pitchFamily="18" charset="0"/>
              </a:rPr>
              <a:t>Regulation of </a:t>
            </a:r>
            <a:r>
              <a:rPr lang="en-US" sz="1800" dirty="0" smtClean="0">
                <a:cs typeface="Times New Roman" pitchFamily="18" charset="0"/>
              </a:rPr>
              <a:t>Brokers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 startAt="3"/>
            </a:pPr>
            <a:r>
              <a:rPr lang="en-US" sz="2000" dirty="0" smtClean="0">
                <a:cs typeface="Times New Roman" pitchFamily="18" charset="0"/>
              </a:rPr>
              <a:t>Enhance </a:t>
            </a:r>
            <a:r>
              <a:rPr lang="en-US" sz="2000" dirty="0">
                <a:cs typeface="Times New Roman" pitchFamily="18" charset="0"/>
              </a:rPr>
              <a:t>the enforcement powers of the </a:t>
            </a:r>
            <a:r>
              <a:rPr lang="en-US" sz="2000" dirty="0" smtClean="0">
                <a:cs typeface="Times New Roman" pitchFamily="18" charset="0"/>
              </a:rPr>
              <a:t>Registrar</a:t>
            </a:r>
          </a:p>
          <a:p>
            <a:pPr marL="857250" lvl="1" indent="-457200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cs typeface="Times New Roman" pitchFamily="18" charset="0"/>
              </a:rPr>
              <a:t>Increased administrative penalties .e. g </a:t>
            </a:r>
            <a:r>
              <a:rPr lang="en-US" sz="1600" dirty="0">
                <a:cs typeface="Times New Roman" pitchFamily="18" charset="0"/>
              </a:rPr>
              <a:t>a board member who contravenes or fails to comply with certain provisions of Chapter 7 commits an offence and is liable on conviction to a fine not exceeding N$2 500 000 or to imprisonment for a period not exceeding five years, or to both such fine and imprisonment.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 startAt="3"/>
            </a:pPr>
            <a:r>
              <a:rPr lang="en-US" sz="2000" dirty="0" smtClean="0">
                <a:cs typeface="Times New Roman" pitchFamily="18" charset="0"/>
              </a:rPr>
              <a:t>Address </a:t>
            </a:r>
            <a:r>
              <a:rPr lang="en-US" sz="2000" dirty="0">
                <a:cs typeface="Times New Roman" pitchFamily="18" charset="0"/>
              </a:rPr>
              <a:t>market conduct malpractices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endParaRPr lang="en-US" sz="18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38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KEY NEW PROVISIONS IN FIM BILL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039465"/>
            <a:ext cx="8521664" cy="5158551"/>
          </a:xfrm>
        </p:spPr>
        <p:txBody>
          <a:bodyPr/>
          <a:lstStyle/>
          <a:p>
            <a:pPr algn="just">
              <a:lnSpc>
                <a:spcPct val="150000"/>
              </a:lnSpc>
              <a:buClr>
                <a:srgbClr val="996600"/>
              </a:buClr>
            </a:pPr>
            <a:r>
              <a:rPr lang="en-US" sz="2000" dirty="0"/>
              <a:t>NAMFISA may impose conditions on the registration of an applicant as it considers </a:t>
            </a:r>
            <a:r>
              <a:rPr lang="en-US" sz="2000" dirty="0" smtClean="0"/>
              <a:t>necessary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cs typeface="Times New Roman" pitchFamily="18" charset="0"/>
              </a:rPr>
              <a:t>On paper entity ticks all the boxes but understanding </a:t>
            </a:r>
            <a:r>
              <a:rPr lang="en-US" sz="1600" dirty="0" smtClean="0">
                <a:cs typeface="Times New Roman" pitchFamily="18" charset="0"/>
              </a:rPr>
              <a:t>and managing the business compromised to failure/closure</a:t>
            </a:r>
          </a:p>
          <a:p>
            <a:pPr algn="just">
              <a:lnSpc>
                <a:spcPct val="150000"/>
              </a:lnSpc>
              <a:buClr>
                <a:srgbClr val="996600"/>
              </a:buClr>
            </a:pPr>
            <a:r>
              <a:rPr lang="en-US" sz="2000" dirty="0" smtClean="0"/>
              <a:t>Supervision of Administrators and Brokers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ea typeface="+mn-ea"/>
              </a:rPr>
              <a:t>The </a:t>
            </a:r>
            <a:r>
              <a:rPr lang="en-US" sz="1600" dirty="0">
                <a:ea typeface="+mn-ea"/>
              </a:rPr>
              <a:t>registration of medical aid fund broker expires on March 31 of each year or on such other date as NAMFISA may specify;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ea"/>
              </a:rPr>
              <a:t>The registration must be renewed for a period of one year as from the expiry date;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ea typeface="+mn-ea"/>
              </a:rPr>
              <a:t>Standard on Fees payable and by whom still to be drafted </a:t>
            </a:r>
            <a:endParaRPr lang="en-US" sz="1600" dirty="0" smtClean="0">
              <a:ea typeface="+mn-ea"/>
            </a:endParaRPr>
          </a:p>
          <a:p>
            <a:pPr algn="just">
              <a:lnSpc>
                <a:spcPct val="150000"/>
              </a:lnSpc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Requirement </a:t>
            </a:r>
            <a:r>
              <a:rPr lang="en-US" sz="2000" dirty="0"/>
              <a:t>for an insurance coverage for an individual or an entity or any other Financial guarantee for errors and omissions</a:t>
            </a:r>
          </a:p>
          <a:p>
            <a:pPr marL="457200" indent="-457200" algn="just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>
                <a:srgbClr val="996600"/>
              </a:buClr>
            </a:pPr>
            <a:endParaRPr lang="en-US" sz="2000" dirty="0">
              <a:cs typeface="Times New Roman" pitchFamily="18" charset="0"/>
            </a:endParaRP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endParaRPr lang="en-US" sz="18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86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CC9900"/>
                </a:solidFill>
              </a:rPr>
              <a:t>KEY NEW PROVISIONS IN FIM BILL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6677" y="1003055"/>
            <a:ext cx="8521664" cy="4921833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A</a:t>
            </a:r>
            <a:r>
              <a:rPr lang="en-US" sz="2400" dirty="0" smtClean="0">
                <a:cs typeface="Times New Roman" pitchFamily="18" charset="0"/>
              </a:rPr>
              <a:t>ddition </a:t>
            </a:r>
            <a:r>
              <a:rPr lang="en-US" sz="2400" dirty="0">
                <a:cs typeface="Times New Roman" pitchFamily="18" charset="0"/>
              </a:rPr>
              <a:t>of more grounds for </a:t>
            </a:r>
            <a:r>
              <a:rPr lang="en-US" sz="2400" dirty="0" smtClean="0">
                <a:cs typeface="Times New Roman" pitchFamily="18" charset="0"/>
              </a:rPr>
              <a:t>cancellation, </a:t>
            </a:r>
            <a:r>
              <a:rPr lang="en-US" sz="2400" dirty="0" err="1" smtClean="0">
                <a:cs typeface="Times New Roman" pitchFamily="18" charset="0"/>
              </a:rPr>
              <a:t>e.g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n-US" sz="2400" dirty="0">
              <a:cs typeface="Times New Roman" pitchFamily="18" charset="0"/>
            </a:endParaRP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material misrepresentation or </a:t>
            </a:r>
            <a:r>
              <a:rPr lang="en-US" sz="2000" dirty="0" smtClean="0">
                <a:cs typeface="Times New Roman" pitchFamily="18" charset="0"/>
              </a:rPr>
              <a:t>failure </a:t>
            </a:r>
            <a:r>
              <a:rPr lang="en-US" sz="2000" dirty="0">
                <a:cs typeface="Times New Roman" pitchFamily="18" charset="0"/>
              </a:rPr>
              <a:t>to provide information that was materially relevant in its application for </a:t>
            </a:r>
            <a:r>
              <a:rPr lang="en-US" sz="2000" dirty="0" smtClean="0">
                <a:cs typeface="Times New Roman" pitchFamily="18" charset="0"/>
              </a:rPr>
              <a:t>registration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provide </a:t>
            </a:r>
            <a:r>
              <a:rPr lang="en-US" sz="2000" dirty="0">
                <a:cs typeface="Times New Roman" pitchFamily="18" charset="0"/>
              </a:rPr>
              <a:t>financial services without professional integrity, prudence, proper skill and due </a:t>
            </a:r>
            <a:r>
              <a:rPr lang="en-US" sz="2000" dirty="0" smtClean="0">
                <a:cs typeface="Times New Roman" pitchFamily="18" charset="0"/>
              </a:rPr>
              <a:t>diligence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cs typeface="Times New Roman" pitchFamily="18" charset="0"/>
              </a:rPr>
              <a:t>members </a:t>
            </a:r>
            <a:r>
              <a:rPr lang="en-US" sz="2000" dirty="0">
                <a:cs typeface="Times New Roman" pitchFamily="18" charset="0"/>
              </a:rPr>
              <a:t>of the </a:t>
            </a:r>
            <a:r>
              <a:rPr lang="en-US" sz="2000" dirty="0" smtClean="0">
                <a:cs typeface="Times New Roman" pitchFamily="18" charset="0"/>
              </a:rPr>
              <a:t>Board </a:t>
            </a:r>
            <a:r>
              <a:rPr lang="en-US" sz="2000" dirty="0">
                <a:cs typeface="Times New Roman" pitchFamily="18" charset="0"/>
              </a:rPr>
              <a:t>of </a:t>
            </a:r>
            <a:r>
              <a:rPr lang="en-US" sz="2000" dirty="0" smtClean="0">
                <a:cs typeface="Times New Roman" pitchFamily="18" charset="0"/>
              </a:rPr>
              <a:t>Trustees</a:t>
            </a:r>
            <a:r>
              <a:rPr lang="en-US" sz="2000" dirty="0">
                <a:cs typeface="Times New Roman" pitchFamily="18" charset="0"/>
              </a:rPr>
              <a:t>, the </a:t>
            </a:r>
            <a:r>
              <a:rPr lang="en-US" sz="2000" dirty="0" smtClean="0">
                <a:cs typeface="Times New Roman" pitchFamily="18" charset="0"/>
              </a:rPr>
              <a:t>Principal </a:t>
            </a:r>
            <a:r>
              <a:rPr lang="en-US" sz="2000" dirty="0">
                <a:cs typeface="Times New Roman" pitchFamily="18" charset="0"/>
              </a:rPr>
              <a:t>O</a:t>
            </a:r>
            <a:r>
              <a:rPr lang="en-US" sz="2000" dirty="0" smtClean="0">
                <a:cs typeface="Times New Roman" pitchFamily="18" charset="0"/>
              </a:rPr>
              <a:t>fficer </a:t>
            </a:r>
            <a:r>
              <a:rPr lang="en-US" sz="2000" dirty="0">
                <a:cs typeface="Times New Roman" pitchFamily="18" charset="0"/>
              </a:rPr>
              <a:t>or other </a:t>
            </a:r>
            <a:r>
              <a:rPr lang="en-US" sz="2000" dirty="0" smtClean="0">
                <a:cs typeface="Times New Roman" pitchFamily="18" charset="0"/>
              </a:rPr>
              <a:t>Officer </a:t>
            </a:r>
            <a:r>
              <a:rPr lang="en-US" sz="2000" dirty="0">
                <a:cs typeface="Times New Roman" pitchFamily="18" charset="0"/>
              </a:rPr>
              <a:t>no longer </a:t>
            </a:r>
            <a:r>
              <a:rPr lang="en-US" sz="2000" dirty="0" smtClean="0">
                <a:cs typeface="Times New Roman" pitchFamily="18" charset="0"/>
              </a:rPr>
              <a:t>meeting </a:t>
            </a:r>
            <a:r>
              <a:rPr lang="en-US" sz="2000" dirty="0">
                <a:cs typeface="Times New Roman" pitchFamily="18" charset="0"/>
              </a:rPr>
              <a:t>the fit and proper </a:t>
            </a:r>
            <a:r>
              <a:rPr lang="en-US" sz="2000" dirty="0" smtClean="0">
                <a:cs typeface="Times New Roman" pitchFamily="18" charset="0"/>
              </a:rPr>
              <a:t>requirements.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Introduction of a provision permitting NAMFISA to provisionally suspend the registration or take control of the assets of a registered Medical Aid Fund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endParaRPr lang="en-US" sz="2400" dirty="0" smtClean="0">
              <a:cs typeface="Times New Roman" pitchFamily="18" charset="0"/>
            </a:endParaRPr>
          </a:p>
          <a:p>
            <a:pPr marL="0" indent="0" algn="just">
              <a:spcAft>
                <a:spcPts val="1200"/>
              </a:spcAft>
              <a:buClr>
                <a:srgbClr val="996600"/>
              </a:buCl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>
                <a:srgbClr val="996600"/>
              </a:buClr>
            </a:pPr>
            <a:endParaRPr lang="en-US" sz="2000" dirty="0">
              <a:cs typeface="Times New Roman" pitchFamily="18" charset="0"/>
            </a:endParaRP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endParaRPr lang="en-US" sz="18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68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938" y="133183"/>
            <a:ext cx="8507486" cy="11430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CC9900"/>
                </a:solidFill>
              </a:rPr>
              <a:t>KEY NEW PROVISIONS IN FIM </a:t>
            </a:r>
            <a:r>
              <a:rPr lang="en-US" sz="3600" b="1" dirty="0" smtClean="0">
                <a:solidFill>
                  <a:srgbClr val="CC9900"/>
                </a:solidFill>
              </a:rPr>
              <a:t>BILL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1143"/>
            <a:ext cx="8229600" cy="5465185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996600"/>
              </a:buClr>
            </a:pPr>
            <a:r>
              <a:rPr lang="en-US" sz="2200" dirty="0" smtClean="0">
                <a:cs typeface="Times New Roman" pitchFamily="18" charset="0"/>
              </a:rPr>
              <a:t>Governance criteria imposed – borrowing from King Code Boards </a:t>
            </a:r>
            <a:r>
              <a:rPr lang="en-US" sz="2000" b="1" dirty="0" smtClean="0">
                <a:solidFill>
                  <a:srgbClr val="000000"/>
                </a:solidFill>
              </a:rPr>
              <a:t>have </a:t>
            </a:r>
            <a:r>
              <a:rPr lang="en-US" sz="2000" b="1" dirty="0">
                <a:solidFill>
                  <a:srgbClr val="000000"/>
                </a:solidFill>
              </a:rPr>
              <a:t>the duty to, </a:t>
            </a:r>
            <a:r>
              <a:rPr lang="en-US" sz="2000" b="1" i="1" dirty="0">
                <a:solidFill>
                  <a:srgbClr val="000000"/>
                </a:solidFill>
              </a:rPr>
              <a:t>inter alia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cs typeface="Times New Roman" pitchFamily="18" charset="0"/>
              </a:rPr>
              <a:t>Principal Officer to be a member of the Board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cs typeface="Times New Roman" pitchFamily="18" charset="0"/>
              </a:rPr>
              <a:t>The Board of a registered Medical Aid to consist of a minimum of 4 members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cs typeface="Times New Roman" pitchFamily="18" charset="0"/>
              </a:rPr>
              <a:t>Requirement for Principal Officer and Members of the Board to be fit and proper</a:t>
            </a:r>
          </a:p>
          <a:p>
            <a:pPr marL="685800"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Certain </a:t>
            </a:r>
            <a:r>
              <a:rPr lang="en-US" sz="1600" b="1" dirty="0">
                <a:solidFill>
                  <a:srgbClr val="000000"/>
                </a:solidFill>
              </a:rPr>
              <a:t>persons not to be appointed as board members 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Ensure </a:t>
            </a:r>
            <a:r>
              <a:rPr lang="en-US" sz="1600" dirty="0">
                <a:solidFill>
                  <a:srgbClr val="000000"/>
                </a:solidFill>
              </a:rPr>
              <a:t>that members’ interests are protected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Act </a:t>
            </a:r>
            <a:r>
              <a:rPr lang="en-US" sz="1600" dirty="0">
                <a:solidFill>
                  <a:srgbClr val="000000"/>
                </a:solidFill>
              </a:rPr>
              <a:t>with due care, diligence, prudence and good faith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>
                <a:solidFill>
                  <a:srgbClr val="000000"/>
                </a:solidFill>
              </a:rPr>
              <a:t>Avoid/manage conflicts of interest where </a:t>
            </a:r>
            <a:r>
              <a:rPr lang="en-US" sz="1600" dirty="0" smtClean="0">
                <a:solidFill>
                  <a:srgbClr val="000000"/>
                </a:solidFill>
              </a:rPr>
              <a:t>applicable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Obtain </a:t>
            </a:r>
            <a:r>
              <a:rPr lang="en-US" sz="1600" dirty="0">
                <a:solidFill>
                  <a:srgbClr val="000000"/>
                </a:solidFill>
              </a:rPr>
              <a:t>expert advise where there is lack of expertise within the board</a:t>
            </a:r>
          </a:p>
          <a:p>
            <a:pPr lvl="1" algn="just">
              <a:lnSpc>
                <a:spcPct val="150000"/>
              </a:lnSpc>
              <a:buClr>
                <a:srgbClr val="996600"/>
              </a:buClr>
              <a:buFont typeface="Courier New" panose="02070309020205020404" pitchFamily="49" charset="0"/>
              <a:buChar char="o"/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Monitor </a:t>
            </a:r>
            <a:r>
              <a:rPr lang="en-US" sz="1600" dirty="0">
                <a:solidFill>
                  <a:srgbClr val="000000"/>
                </a:solidFill>
              </a:rPr>
              <a:t>the performance of the administrator of the </a:t>
            </a:r>
            <a:r>
              <a:rPr lang="en-US" sz="1600" dirty="0" smtClean="0">
                <a:solidFill>
                  <a:srgbClr val="000000"/>
                </a:solidFill>
              </a:rPr>
              <a:t>entity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Courier New" panose="02070309020205020404" pitchFamily="49" charset="0"/>
              <a:buChar char="o"/>
            </a:pPr>
            <a:r>
              <a:rPr lang="en-US" sz="1600" dirty="0" smtClean="0">
                <a:cs typeface="Times New Roman" pitchFamily="18" charset="0"/>
              </a:rPr>
              <a:t>Ensure </a:t>
            </a:r>
            <a:r>
              <a:rPr lang="en-US" sz="1600" dirty="0">
                <a:cs typeface="Times New Roman" pitchFamily="18" charset="0"/>
              </a:rPr>
              <a:t>required Fund contributions are </a:t>
            </a:r>
            <a:r>
              <a:rPr lang="en-US" sz="1600" dirty="0" smtClean="0">
                <a:cs typeface="Times New Roman" pitchFamily="18" charset="0"/>
              </a:rPr>
              <a:t>made</a:t>
            </a:r>
          </a:p>
          <a:p>
            <a:pPr marL="0" indent="0">
              <a:spcAft>
                <a:spcPts val="1200"/>
              </a:spcAft>
              <a:buClr>
                <a:srgbClr val="996600"/>
              </a:buClr>
              <a:buNone/>
            </a:pPr>
            <a:endParaRPr lang="en-US" sz="1800" dirty="0">
              <a:cs typeface="Times New Roman" pitchFamily="18" charset="0"/>
            </a:endParaRP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endParaRPr lang="en-US" sz="18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dirty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CC9900"/>
                </a:solidFill>
              </a:rPr>
              <a:t>KEY NEW PROVISIONS IN FIM BILL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213278"/>
            <a:ext cx="8521664" cy="4921833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NAMFISA may, on the </a:t>
            </a:r>
            <a:r>
              <a:rPr lang="en-US" sz="2400" dirty="0" smtClean="0">
                <a:cs typeface="Times New Roman" pitchFamily="18" charset="0"/>
              </a:rPr>
              <a:t>grounds that </a:t>
            </a:r>
            <a:r>
              <a:rPr lang="en-US" sz="2400" dirty="0">
                <a:cs typeface="Times New Roman" pitchFamily="18" charset="0"/>
              </a:rPr>
              <a:t>a </a:t>
            </a:r>
            <a:r>
              <a:rPr lang="en-US" sz="2400" dirty="0" smtClean="0">
                <a:cs typeface="Times New Roman" pitchFamily="18" charset="0"/>
              </a:rPr>
              <a:t>Principal Officer an/or Trustee </a:t>
            </a:r>
            <a:r>
              <a:rPr lang="en-US" sz="2400" dirty="0">
                <a:cs typeface="Times New Roman" pitchFamily="18" charset="0"/>
              </a:rPr>
              <a:t>is </a:t>
            </a:r>
            <a:r>
              <a:rPr lang="en-US" sz="2400" b="1" u="sng" dirty="0" smtClean="0">
                <a:cs typeface="Times New Roman" pitchFamily="18" charset="0"/>
              </a:rPr>
              <a:t>not </a:t>
            </a:r>
            <a:r>
              <a:rPr lang="en-US" sz="2400" b="1" u="sng" dirty="0">
                <a:cs typeface="Times New Roman" pitchFamily="18" charset="0"/>
              </a:rPr>
              <a:t>fit </a:t>
            </a:r>
            <a:r>
              <a:rPr lang="en-US" sz="2400" b="1" u="sng" dirty="0" smtClean="0">
                <a:cs typeface="Times New Roman" pitchFamily="18" charset="0"/>
              </a:rPr>
              <a:t>and proper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>
                <a:cs typeface="Times New Roman" pitchFamily="18" charset="0"/>
              </a:rPr>
              <a:t>direct the F</a:t>
            </a:r>
            <a:r>
              <a:rPr lang="en-US" sz="2400" dirty="0" smtClean="0">
                <a:cs typeface="Times New Roman" pitchFamily="18" charset="0"/>
              </a:rPr>
              <a:t>und to </a:t>
            </a:r>
            <a:r>
              <a:rPr lang="en-US" sz="2400" b="1" u="sng" dirty="0" smtClean="0">
                <a:cs typeface="Times New Roman" pitchFamily="18" charset="0"/>
              </a:rPr>
              <a:t>appoint a new</a:t>
            </a:r>
            <a:r>
              <a:rPr lang="en-US" sz="2400" dirty="0" smtClean="0">
                <a:cs typeface="Times New Roman" pitchFamily="18" charset="0"/>
              </a:rPr>
              <a:t> Principal Officer and/or Trustee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Introduction </a:t>
            </a:r>
            <a:r>
              <a:rPr lang="en-US" sz="2400" dirty="0">
                <a:cs typeface="Times New Roman" pitchFamily="18" charset="0"/>
              </a:rPr>
              <a:t>of the </a:t>
            </a:r>
            <a:r>
              <a:rPr lang="en-US" sz="2400" b="1" u="sng" dirty="0">
                <a:cs typeface="Times New Roman" pitchFamily="18" charset="0"/>
              </a:rPr>
              <a:t>obligation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on the </a:t>
            </a:r>
            <a:r>
              <a:rPr lang="en-US" sz="2400" dirty="0">
                <a:cs typeface="Times New Roman" pitchFamily="18" charset="0"/>
              </a:rPr>
              <a:t>Board of Trustees to </a:t>
            </a:r>
            <a:r>
              <a:rPr lang="en-US" sz="2400" dirty="0" smtClean="0">
                <a:cs typeface="Times New Roman" pitchFamily="18" charset="0"/>
              </a:rPr>
              <a:t>inform NAMFISA </a:t>
            </a:r>
            <a:r>
              <a:rPr lang="en-US" sz="2400" dirty="0">
                <a:cs typeface="Times New Roman" pitchFamily="18" charset="0"/>
              </a:rPr>
              <a:t>in writing on </a:t>
            </a:r>
            <a:r>
              <a:rPr lang="en-US" sz="2400" dirty="0" smtClean="0">
                <a:cs typeface="Times New Roman" pitchFamily="18" charset="0"/>
              </a:rPr>
              <a:t>becoming aware </a:t>
            </a:r>
            <a:r>
              <a:rPr lang="en-US" sz="2400" dirty="0">
                <a:cs typeface="Times New Roman" pitchFamily="18" charset="0"/>
              </a:rPr>
              <a:t>of any material matter </a:t>
            </a:r>
            <a:r>
              <a:rPr lang="en-US" sz="2400" dirty="0" smtClean="0">
                <a:cs typeface="Times New Roman" pitchFamily="18" charset="0"/>
              </a:rPr>
              <a:t>relating to </a:t>
            </a:r>
            <a:r>
              <a:rPr lang="en-US" sz="2400" dirty="0">
                <a:cs typeface="Times New Roman" pitchFamily="18" charset="0"/>
              </a:rPr>
              <a:t>the affairs of the </a:t>
            </a:r>
            <a:r>
              <a:rPr lang="en-US" sz="2400" dirty="0" smtClean="0">
                <a:cs typeface="Times New Roman" pitchFamily="18" charset="0"/>
              </a:rPr>
              <a:t>fund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NAMFISA may direct the </a:t>
            </a:r>
            <a:r>
              <a:rPr lang="en-US" sz="2400" dirty="0" smtClean="0">
                <a:cs typeface="Times New Roman" pitchFamily="18" charset="0"/>
              </a:rPr>
              <a:t>Board </a:t>
            </a:r>
            <a:r>
              <a:rPr lang="en-US" sz="2400" dirty="0">
                <a:cs typeface="Times New Roman" pitchFamily="18" charset="0"/>
              </a:rPr>
              <a:t>of a </a:t>
            </a:r>
            <a:r>
              <a:rPr lang="en-US" sz="2400" dirty="0" smtClean="0">
                <a:cs typeface="Times New Roman" pitchFamily="18" charset="0"/>
              </a:rPr>
              <a:t>Medical </a:t>
            </a:r>
            <a:r>
              <a:rPr lang="en-US" sz="2400" dirty="0">
                <a:cs typeface="Times New Roman" pitchFamily="18" charset="0"/>
              </a:rPr>
              <a:t>A</a:t>
            </a:r>
            <a:r>
              <a:rPr lang="en-US" sz="2400" dirty="0" smtClean="0">
                <a:cs typeface="Times New Roman" pitchFamily="18" charset="0"/>
              </a:rPr>
              <a:t>id Fund </a:t>
            </a:r>
            <a:r>
              <a:rPr lang="en-US" sz="2400" dirty="0">
                <a:cs typeface="Times New Roman" pitchFamily="18" charset="0"/>
              </a:rPr>
              <a:t>to change the </a:t>
            </a:r>
            <a:r>
              <a:rPr lang="en-US" sz="2400" dirty="0" smtClean="0">
                <a:cs typeface="Times New Roman" pitchFamily="18" charset="0"/>
              </a:rPr>
              <a:t>Auditor </a:t>
            </a:r>
            <a:r>
              <a:rPr lang="en-US" sz="2400" dirty="0">
                <a:cs typeface="Times New Roman" pitchFamily="18" charset="0"/>
              </a:rPr>
              <a:t>and or </a:t>
            </a:r>
            <a:r>
              <a:rPr lang="en-US" sz="2400" dirty="0" smtClean="0">
                <a:cs typeface="Times New Roman" pitchFamily="18" charset="0"/>
              </a:rPr>
              <a:t>Valuator</a:t>
            </a:r>
            <a:endParaRPr lang="en-US" sz="2400" dirty="0">
              <a:cs typeface="Times New Roman" pitchFamily="18" charset="0"/>
            </a:endParaRP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v"/>
            </a:pPr>
            <a:endParaRPr lang="en-US" sz="2400" dirty="0" smtClean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dirty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>
                <a:solidFill>
                  <a:srgbClr val="CC9900"/>
                </a:solidFill>
              </a:rPr>
              <a:t>KEY NEW PROVISIONS IN FIM BILL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276183"/>
            <a:ext cx="8521664" cy="4921833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cs typeface="Times New Roman" pitchFamily="18" charset="0"/>
              </a:rPr>
              <a:t>Risk Based Solvency Requirement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Standard still to be drafted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v"/>
            </a:pPr>
            <a:r>
              <a:rPr lang="en-US" sz="2400" dirty="0" smtClean="0">
                <a:cs typeface="Times New Roman" pitchFamily="18" charset="0"/>
              </a:rPr>
              <a:t>Annual report to include: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 financial position of the M</a:t>
            </a:r>
            <a:r>
              <a:rPr lang="en-US" sz="2000" dirty="0" smtClean="0">
                <a:cs typeface="Times New Roman" pitchFamily="18" charset="0"/>
              </a:rPr>
              <a:t>edical Aid Fund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 investment policy of </a:t>
            </a:r>
            <a:r>
              <a:rPr lang="en-US" sz="2000" dirty="0" smtClean="0">
                <a:cs typeface="Times New Roman" pitchFamily="18" charset="0"/>
              </a:rPr>
              <a:t>the Medical </a:t>
            </a:r>
            <a:r>
              <a:rPr lang="en-US" sz="2000" dirty="0">
                <a:cs typeface="Times New Roman" pitchFamily="18" charset="0"/>
              </a:rPr>
              <a:t>A</a:t>
            </a:r>
            <a:r>
              <a:rPr lang="en-US" sz="2000" dirty="0" smtClean="0">
                <a:cs typeface="Times New Roman" pitchFamily="18" charset="0"/>
              </a:rPr>
              <a:t>id Fund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the activities of the </a:t>
            </a:r>
            <a:r>
              <a:rPr lang="en-US" sz="2000" dirty="0" smtClean="0">
                <a:cs typeface="Times New Roman" pitchFamily="18" charset="0"/>
              </a:rPr>
              <a:t>Board </a:t>
            </a:r>
            <a:r>
              <a:rPr lang="en-US" sz="2000" dirty="0">
                <a:cs typeface="Times New Roman" pitchFamily="18" charset="0"/>
              </a:rPr>
              <a:t>during the year; </a:t>
            </a:r>
            <a:r>
              <a:rPr lang="en-US" sz="2000" dirty="0" smtClean="0">
                <a:cs typeface="Times New Roman" pitchFamily="18" charset="0"/>
              </a:rPr>
              <a:t>and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cs typeface="Times New Roman" pitchFamily="18" charset="0"/>
              </a:rPr>
              <a:t>any other matters required by </a:t>
            </a:r>
            <a:r>
              <a:rPr lang="en-US" sz="2000" dirty="0" smtClean="0">
                <a:cs typeface="Times New Roman" pitchFamily="18" charset="0"/>
              </a:rPr>
              <a:t>the standards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076" y="485819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-1505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DRAFT STANDARDS IN PLACE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199379"/>
            <a:ext cx="8521664" cy="4735685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 smtClean="0">
                <a:cs typeface="Times New Roman" pitchFamily="18" charset="0"/>
              </a:rPr>
              <a:t>MAF.S 7.4 - </a:t>
            </a:r>
            <a:r>
              <a:rPr lang="en-US" sz="1800" b="1" dirty="0" smtClean="0">
                <a:cs typeface="Times New Roman" pitchFamily="18" charset="0"/>
              </a:rPr>
              <a:t>Rules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 smtClean="0">
                <a:cs typeface="Times New Roman" pitchFamily="18" charset="0"/>
              </a:rPr>
              <a:t>MAF.S 7.5 - </a:t>
            </a:r>
            <a:r>
              <a:rPr lang="en-US" sz="1800" b="1" dirty="0" smtClean="0">
                <a:cs typeface="Times New Roman" pitchFamily="18" charset="0"/>
              </a:rPr>
              <a:t>Financial soundness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 smtClean="0">
                <a:cs typeface="Times New Roman" pitchFamily="18" charset="0"/>
              </a:rPr>
              <a:t>MAF.S 7.7- </a:t>
            </a:r>
            <a:r>
              <a:rPr lang="en-US" sz="1800" b="1" dirty="0" smtClean="0">
                <a:cs typeface="Times New Roman" pitchFamily="18" charset="0"/>
              </a:rPr>
              <a:t>Proof </a:t>
            </a:r>
            <a:r>
              <a:rPr lang="en-US" sz="1800" b="1" dirty="0">
                <a:cs typeface="Times New Roman" pitchFamily="18" charset="0"/>
              </a:rPr>
              <a:t>of </a:t>
            </a:r>
            <a:r>
              <a:rPr lang="en-US" sz="1800" b="1" dirty="0" smtClean="0">
                <a:cs typeface="Times New Roman" pitchFamily="18" charset="0"/>
              </a:rPr>
              <a:t>membership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 smtClean="0">
                <a:cs typeface="Times New Roman" pitchFamily="18" charset="0"/>
              </a:rPr>
              <a:t>MAF.S 7.8 - </a:t>
            </a:r>
            <a:r>
              <a:rPr lang="en-US" sz="1800" b="1" dirty="0" smtClean="0">
                <a:cs typeface="Times New Roman" pitchFamily="18" charset="0"/>
              </a:rPr>
              <a:t>Termination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MAF.S </a:t>
            </a:r>
            <a:r>
              <a:rPr lang="en-US" sz="1800" dirty="0" smtClean="0">
                <a:cs typeface="Times New Roman" pitchFamily="18" charset="0"/>
              </a:rPr>
              <a:t>7.10 </a:t>
            </a:r>
            <a:r>
              <a:rPr lang="en-US" sz="1800" dirty="0">
                <a:cs typeface="Times New Roman" pitchFamily="18" charset="0"/>
              </a:rPr>
              <a:t>- </a:t>
            </a:r>
            <a:r>
              <a:rPr lang="en-US" sz="1800" b="1" dirty="0">
                <a:cs typeface="Times New Roman" pitchFamily="18" charset="0"/>
              </a:rPr>
              <a:t>Valuation </a:t>
            </a:r>
            <a:r>
              <a:rPr lang="en-US" sz="1800" b="1" dirty="0" smtClean="0">
                <a:cs typeface="Times New Roman" pitchFamily="18" charset="0"/>
              </a:rPr>
              <a:t>reports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MAF.S </a:t>
            </a:r>
            <a:r>
              <a:rPr lang="en-US" sz="1800" dirty="0" smtClean="0">
                <a:cs typeface="Times New Roman" pitchFamily="18" charset="0"/>
              </a:rPr>
              <a:t>7.11 </a:t>
            </a:r>
            <a:r>
              <a:rPr lang="en-US" sz="1800" dirty="0">
                <a:cs typeface="Times New Roman" pitchFamily="18" charset="0"/>
              </a:rPr>
              <a:t>- </a:t>
            </a:r>
            <a:r>
              <a:rPr lang="en-US" sz="1800" b="1" dirty="0">
                <a:cs typeface="Times New Roman" pitchFamily="18" charset="0"/>
              </a:rPr>
              <a:t>Minimum number of </a:t>
            </a:r>
            <a:r>
              <a:rPr lang="en-US" sz="1800" b="1" dirty="0" smtClean="0">
                <a:cs typeface="Times New Roman" pitchFamily="18" charset="0"/>
              </a:rPr>
              <a:t>members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MAF.S </a:t>
            </a:r>
            <a:r>
              <a:rPr lang="en-US" sz="1800" dirty="0" smtClean="0">
                <a:cs typeface="Times New Roman" pitchFamily="18" charset="0"/>
              </a:rPr>
              <a:t>7.12 </a:t>
            </a:r>
            <a:r>
              <a:rPr lang="en-US" sz="1800" dirty="0">
                <a:cs typeface="Times New Roman" pitchFamily="18" charset="0"/>
              </a:rPr>
              <a:t>- </a:t>
            </a:r>
            <a:r>
              <a:rPr lang="en-US" sz="1800" b="1" dirty="0">
                <a:cs typeface="Times New Roman" pitchFamily="18" charset="0"/>
              </a:rPr>
              <a:t>Annual </a:t>
            </a:r>
            <a:r>
              <a:rPr lang="en-US" sz="1800" b="1" dirty="0" smtClean="0">
                <a:cs typeface="Times New Roman" pitchFamily="18" charset="0"/>
              </a:rPr>
              <a:t>Report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MAF.S </a:t>
            </a:r>
            <a:r>
              <a:rPr lang="en-US" sz="1800" dirty="0" smtClean="0">
                <a:cs typeface="Times New Roman" pitchFamily="18" charset="0"/>
              </a:rPr>
              <a:t>7.13 </a:t>
            </a:r>
            <a:r>
              <a:rPr lang="en-US" sz="1800" dirty="0">
                <a:cs typeface="Times New Roman" pitchFamily="18" charset="0"/>
              </a:rPr>
              <a:t>- </a:t>
            </a:r>
            <a:r>
              <a:rPr lang="en-US" sz="1800" b="1" dirty="0">
                <a:cs typeface="Times New Roman" pitchFamily="18" charset="0"/>
              </a:rPr>
              <a:t>Waiting </a:t>
            </a:r>
            <a:r>
              <a:rPr lang="en-US" sz="1800" b="1" dirty="0" smtClean="0">
                <a:cs typeface="Times New Roman" pitchFamily="18" charset="0"/>
              </a:rPr>
              <a:t>periods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MAF.R 7.1 </a:t>
            </a:r>
            <a:r>
              <a:rPr lang="en-US" sz="1800" b="1" dirty="0">
                <a:cs typeface="Times New Roman" pitchFamily="18" charset="0"/>
              </a:rPr>
              <a:t>- Business of a medical aid fund (Demarcation)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r>
              <a:rPr lang="en-US" sz="1800" dirty="0">
                <a:cs typeface="Times New Roman" pitchFamily="18" charset="0"/>
              </a:rPr>
              <a:t>MAF.S 7.2 - </a:t>
            </a:r>
            <a:r>
              <a:rPr lang="en-US" sz="1800" b="1" dirty="0">
                <a:cs typeface="Times New Roman" pitchFamily="18" charset="0"/>
              </a:rPr>
              <a:t>Investments</a:t>
            </a:r>
          </a:p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endParaRPr lang="en-US" sz="2400" b="1" dirty="0"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996600"/>
              </a:buCl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996600"/>
              </a:buCl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lvl="1">
              <a:spcAft>
                <a:spcPts val="1200"/>
              </a:spcAft>
              <a:buClr>
                <a:srgbClr val="996600"/>
              </a:buClr>
            </a:pPr>
            <a:endParaRPr lang="en-US" sz="2000" dirty="0">
              <a:cs typeface="Times New Roman" pitchFamily="18" charset="0"/>
            </a:endParaRP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endParaRPr lang="en-US" sz="18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89248" y="873553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200" y="346990"/>
            <a:ext cx="8229600" cy="1129551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/>
            </a:r>
            <a:br>
              <a:rPr lang="en-US" sz="3600" b="1" dirty="0" smtClean="0">
                <a:solidFill>
                  <a:srgbClr val="CC9900"/>
                </a:solidFill>
              </a:rPr>
            </a:br>
            <a:r>
              <a:rPr lang="en-US" sz="3600" b="1" dirty="0" smtClean="0">
                <a:solidFill>
                  <a:srgbClr val="CC9900"/>
                </a:solidFill>
              </a:rPr>
              <a:t>POLICY AND SUPERVISORY INTERVENTIONS CONSIDERATIONS</a:t>
            </a:r>
            <a:br>
              <a:rPr lang="en-US" sz="3600" b="1" dirty="0" smtClean="0">
                <a:solidFill>
                  <a:srgbClr val="CC9900"/>
                </a:solidFill>
              </a:rPr>
            </a:br>
            <a:endParaRPr lang="en-US" sz="32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824" y="1545823"/>
            <a:ext cx="8652592" cy="4257554"/>
          </a:xfrm>
        </p:spPr>
        <p:txBody>
          <a:bodyPr/>
          <a:lstStyle/>
          <a:p>
            <a:pPr algn="just">
              <a:spcAft>
                <a:spcPts val="1200"/>
              </a:spcAft>
              <a:buClr>
                <a:srgbClr val="996600"/>
              </a:buClr>
            </a:pPr>
            <a:r>
              <a:rPr lang="en-US" sz="2000" dirty="0" smtClean="0">
                <a:cs typeface="Times New Roman" pitchFamily="18" charset="0"/>
              </a:rPr>
              <a:t>Benefit option review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r>
              <a:rPr lang="en-US" sz="1600" dirty="0">
                <a:cs typeface="Times New Roman" pitchFamily="18" charset="0"/>
              </a:rPr>
              <a:t>Cost benefit analysis 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r>
              <a:rPr lang="en-US" sz="1600" dirty="0" smtClean="0">
                <a:cs typeface="Times New Roman" pitchFamily="18" charset="0"/>
              </a:rPr>
              <a:t>Age vs typology of benefits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r>
              <a:rPr lang="en-US" sz="1600" dirty="0" smtClean="0">
                <a:cs typeface="Times New Roman" pitchFamily="18" charset="0"/>
              </a:rPr>
              <a:t>Low cost benefit options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</a:pPr>
            <a:r>
              <a:rPr lang="en-US" sz="2000" dirty="0" smtClean="0">
                <a:cs typeface="Times New Roman" pitchFamily="18" charset="0"/>
              </a:rPr>
              <a:t>Capacity building</a:t>
            </a:r>
          </a:p>
          <a:p>
            <a:pPr lvl="1" algn="just">
              <a:spcAft>
                <a:spcPts val="1200"/>
              </a:spcAft>
              <a:buClr>
                <a:srgbClr val="996600"/>
              </a:buClr>
            </a:pPr>
            <a:r>
              <a:rPr lang="en-US" sz="2000" dirty="0" smtClean="0">
                <a:cs typeface="Times New Roman" pitchFamily="18" charset="0"/>
              </a:rPr>
              <a:t>Trustee Accreditation </a:t>
            </a:r>
            <a:r>
              <a:rPr lang="en-US" sz="2000" dirty="0" err="1" smtClean="0">
                <a:cs typeface="Times New Roman" pitchFamily="18" charset="0"/>
              </a:rPr>
              <a:t>programme</a:t>
            </a:r>
            <a:r>
              <a:rPr lang="en-US" sz="2000" dirty="0" smtClean="0">
                <a:cs typeface="Times New Roman" pitchFamily="18" charset="0"/>
              </a:rPr>
              <a:t> </a:t>
            </a:r>
          </a:p>
          <a:p>
            <a:pPr lvl="2" algn="just">
              <a:spcAft>
                <a:spcPts val="1200"/>
              </a:spcAft>
              <a:buClr>
                <a:srgbClr val="996600"/>
              </a:buClr>
            </a:pPr>
            <a:r>
              <a:rPr lang="en-US" sz="1400" dirty="0" smtClean="0">
                <a:cs typeface="Times New Roman" pitchFamily="18" charset="0"/>
              </a:rPr>
              <a:t>To become requirement for approval as key person</a:t>
            </a:r>
          </a:p>
          <a:p>
            <a:pPr>
              <a:spcAft>
                <a:spcPts val="1200"/>
              </a:spcAft>
              <a:buClr>
                <a:srgbClr val="996600"/>
              </a:buClr>
            </a:pPr>
            <a:r>
              <a:rPr lang="en-US" sz="2000" dirty="0">
                <a:cs typeface="Times New Roman" pitchFamily="18" charset="0"/>
              </a:rPr>
              <a:t>Cost of healthcare</a:t>
            </a:r>
          </a:p>
          <a:p>
            <a:pPr lvl="1">
              <a:spcAft>
                <a:spcPts val="1200"/>
              </a:spcAft>
              <a:buClr>
                <a:srgbClr val="996600"/>
              </a:buClr>
            </a:pPr>
            <a:r>
              <a:rPr lang="en-US" sz="1600" dirty="0">
                <a:cs typeface="Times New Roman" pitchFamily="18" charset="0"/>
              </a:rPr>
              <a:t>Hospital charges </a:t>
            </a:r>
          </a:p>
          <a:p>
            <a:pPr lvl="1">
              <a:spcAft>
                <a:spcPts val="1200"/>
              </a:spcAft>
              <a:buClr>
                <a:srgbClr val="996600"/>
              </a:buClr>
            </a:pPr>
            <a:r>
              <a:rPr lang="en-US" sz="1600" dirty="0">
                <a:cs typeface="Times New Roman" pitchFamily="18" charset="0"/>
              </a:rPr>
              <a:t>Medical aid pricing </a:t>
            </a:r>
          </a:p>
          <a:p>
            <a:pPr algn="just">
              <a:spcAft>
                <a:spcPts val="1200"/>
              </a:spcAft>
              <a:buClr>
                <a:srgbClr val="996600"/>
              </a:buClr>
            </a:pPr>
            <a:endParaRPr lang="en-US" sz="2200" dirty="0" smtClean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54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076" y="485819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-1505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		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8246" y="1013231"/>
            <a:ext cx="8521664" cy="4921833"/>
          </a:xfrm>
        </p:spPr>
        <p:txBody>
          <a:bodyPr/>
          <a:lstStyle/>
          <a:p>
            <a:pPr marL="457200" indent="-457200">
              <a:spcAft>
                <a:spcPts val="1200"/>
              </a:spcAft>
              <a:buClr>
                <a:srgbClr val="996600"/>
              </a:buClr>
              <a:buFont typeface="+mj-lt"/>
              <a:buAutoNum type="arabicPeriod"/>
            </a:pPr>
            <a:endParaRPr lang="en-US" sz="2400" dirty="0" smtClean="0">
              <a:cs typeface="Times New Roman" pitchFamily="18" charset="0"/>
            </a:endParaRPr>
          </a:p>
          <a:p>
            <a:pPr marL="0" indent="0">
              <a:spcAft>
                <a:spcPts val="1200"/>
              </a:spcAft>
              <a:buClr>
                <a:srgbClr val="996600"/>
              </a:buClr>
              <a:buNone/>
            </a:pPr>
            <a:endParaRPr lang="en-US" sz="2400" dirty="0" smtClean="0">
              <a:cs typeface="Times New Roman" pitchFamily="18" charset="0"/>
            </a:endParaRPr>
          </a:p>
          <a:p>
            <a:pPr marL="457200" lvl="1" indent="0" algn="ctr">
              <a:spcAft>
                <a:spcPts val="1200"/>
              </a:spcAft>
              <a:buClr>
                <a:srgbClr val="996600"/>
              </a:buClr>
              <a:buNone/>
            </a:pPr>
            <a:endParaRPr lang="en-US" sz="2400" dirty="0">
              <a:cs typeface="Times New Roman" pitchFamily="18" charset="0"/>
            </a:endParaRPr>
          </a:p>
          <a:p>
            <a:pPr marL="457200" lvl="1" indent="0" algn="ctr">
              <a:spcAft>
                <a:spcPts val="1200"/>
              </a:spcAft>
              <a:buClr>
                <a:srgbClr val="996600"/>
              </a:buClr>
              <a:buNone/>
            </a:pPr>
            <a:r>
              <a:rPr lang="en-US" sz="3200" b="1" dirty="0" smtClean="0">
                <a:solidFill>
                  <a:srgbClr val="CC9900"/>
                </a:solidFill>
              </a:rPr>
              <a:t>QUESTIONS</a:t>
            </a:r>
            <a:r>
              <a:rPr lang="en-US" sz="3200" b="1" dirty="0">
                <a:solidFill>
                  <a:srgbClr val="CC9900"/>
                </a:solidFill>
              </a:rPr>
              <a:t>??</a:t>
            </a:r>
            <a:endParaRPr lang="en-US" sz="3200" dirty="0">
              <a:cs typeface="Times New Roman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4986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CC9900"/>
                </a:solidFill>
              </a:rPr>
              <a:t>CURRENT REGULATORY AMBIT </a:t>
            </a:r>
            <a:endParaRPr lang="en-US" sz="2800" b="1" dirty="0">
              <a:solidFill>
                <a:srgbClr val="CC9900"/>
              </a:solidFill>
            </a:endParaRP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404986" y="1196752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72207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pic>
        <p:nvPicPr>
          <p:cNvPr id="11" name="Picture 10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26181"/>
              </p:ext>
            </p:extLst>
          </p:nvPr>
        </p:nvGraphicFramePr>
        <p:xfrm>
          <a:off x="404986" y="1465321"/>
          <a:ext cx="387898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729715"/>
              </p:ext>
            </p:extLst>
          </p:nvPr>
        </p:nvGraphicFramePr>
        <p:xfrm>
          <a:off x="4427984" y="1465321"/>
          <a:ext cx="4392488" cy="4267934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797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Size of the Regulated Financial </a:t>
                      </a:r>
                      <a:r>
                        <a:rPr lang="en-US" sz="1600" dirty="0" smtClean="0">
                          <a:effectLst/>
                          <a:latin typeface="+mn-lt"/>
                        </a:rPr>
                        <a:t>Sector 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</a:rPr>
                        <a:t>(at March 2018)</a:t>
                      </a:r>
                      <a:endParaRPr lang="en-US" sz="1400" dirty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46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Number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</a:rPr>
                        <a:t> o</a:t>
                      </a:r>
                      <a:r>
                        <a:rPr lang="en-US" sz="1400" b="1" dirty="0" smtClean="0">
                          <a:effectLst/>
                          <a:latin typeface="+mn-lt"/>
                        </a:rPr>
                        <a:t>f 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institutions</a:t>
                      </a:r>
                      <a:endParaRPr lang="en-US" sz="1400" b="1" dirty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2B2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Number</a:t>
                      </a:r>
                      <a:r>
                        <a:rPr lang="en-US" sz="1400" b="1" baseline="0" dirty="0" smtClean="0">
                          <a:latin typeface="+mn-lt"/>
                        </a:rPr>
                        <a:t> </a:t>
                      </a:r>
                      <a:r>
                        <a:rPr lang="en-US" sz="1400" b="1" dirty="0" smtClean="0">
                          <a:latin typeface="+mn-lt"/>
                        </a:rPr>
                        <a:t>of</a:t>
                      </a:r>
                    </a:p>
                    <a:p>
                      <a:pPr algn="ctr"/>
                      <a:r>
                        <a:rPr lang="en-US" sz="1400" b="1" dirty="0" smtClean="0">
                          <a:latin typeface="+mn-lt"/>
                        </a:rPr>
                        <a:t> intermediaries</a:t>
                      </a:r>
                      <a:r>
                        <a:rPr lang="en-US" sz="1400" b="1" baseline="0" dirty="0" smtClean="0">
                          <a:latin typeface="+mn-lt"/>
                        </a:rPr>
                        <a:t> 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80" marR="68580" marT="0" marB="0">
                    <a:solidFill>
                      <a:srgbClr val="B2B2B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Assets </a:t>
                      </a: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N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$</a:t>
                      </a:r>
                      <a:endParaRPr lang="en-US" sz="1400" b="1" dirty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B2B2B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2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580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n-lt"/>
                        </a:rPr>
                        <a:t> </a:t>
                      </a:r>
                    </a:p>
                    <a:p>
                      <a:r>
                        <a:rPr lang="en-US" sz="1400" b="1" dirty="0" smtClean="0">
                          <a:latin typeface="+mn-lt"/>
                        </a:rPr>
                        <a:t>5</a:t>
                      </a:r>
                      <a:r>
                        <a:rPr lang="en-US" sz="1400" b="1" baseline="0" dirty="0" smtClean="0">
                          <a:latin typeface="+mn-lt"/>
                        </a:rPr>
                        <a:t> 512 </a:t>
                      </a:r>
                    </a:p>
                    <a:p>
                      <a:r>
                        <a:rPr lang="en-US" sz="1400" b="1" baseline="0" dirty="0" smtClean="0">
                          <a:latin typeface="+mn-lt"/>
                        </a:rPr>
                        <a:t>(excludes medical aid intermediaries)</a:t>
                      </a:r>
                      <a:endParaRPr lang="en-US" sz="1400" b="1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N$  288 billion</a:t>
                      </a:r>
                      <a:endParaRPr lang="en-US" sz="1400" b="1" dirty="0" smtClean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E36C0A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CC9900"/>
                </a:solidFill>
              </a:rPr>
              <a:t>CONTEXT OF HEALTH CARE IN NAMIBIA </a:t>
            </a:r>
            <a:endParaRPr lang="en-US" sz="2800" b="1" dirty="0">
              <a:solidFill>
                <a:srgbClr val="CC9900"/>
              </a:solidFill>
            </a:endParaRP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404986" y="1196752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72207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pic>
        <p:nvPicPr>
          <p:cNvPr id="11" name="Picture 10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967664"/>
              </p:ext>
            </p:extLst>
          </p:nvPr>
        </p:nvGraphicFramePr>
        <p:xfrm>
          <a:off x="157018" y="4477809"/>
          <a:ext cx="8281813" cy="116823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5499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827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3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Type of Fund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funds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7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Open Funds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89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Closed Funds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5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91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Total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10</a:t>
                      </a: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0033"/>
              </p:ext>
            </p:extLst>
          </p:nvPr>
        </p:nvGraphicFramePr>
        <p:xfrm>
          <a:off x="157017" y="1733242"/>
          <a:ext cx="828181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59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5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581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Indicator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1139590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2.3 million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Employed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676 000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Principal members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206 000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Total</a:t>
                      </a:r>
                      <a:r>
                        <a:rPr lang="en-US" sz="1600" baseline="0" dirty="0" smtClean="0"/>
                        <a:t> beneficiaries (MAF and PSEMAS)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488 000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812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Public</a:t>
                      </a:r>
                      <a:r>
                        <a:rPr lang="en-US" sz="1600" baseline="0" dirty="0" smtClean="0"/>
                        <a:t> Health care (burden)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1.8million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7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676"/>
          </a:xfrm>
        </p:spPr>
        <p:txBody>
          <a:bodyPr/>
          <a:lstStyle/>
          <a:p>
            <a:pPr algn="l" eaLnBrk="1" hangingPunct="1"/>
            <a:r>
              <a:rPr lang="en-US" sz="2800" b="1" dirty="0" smtClean="0">
                <a:solidFill>
                  <a:srgbClr val="CC9900"/>
                </a:solidFill>
              </a:rPr>
              <a:t>CONTEXT OF HEALTH CARE IN NAMIBIA </a:t>
            </a:r>
            <a:endParaRPr lang="en-US" sz="2800" b="1" dirty="0">
              <a:solidFill>
                <a:srgbClr val="CC9900"/>
              </a:solidFill>
            </a:endParaRPr>
          </a:p>
        </p:txBody>
      </p:sp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404986" y="1196752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072207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pic>
        <p:nvPicPr>
          <p:cNvPr id="11" name="Picture 10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190543"/>
              </p:ext>
            </p:extLst>
          </p:nvPr>
        </p:nvGraphicFramePr>
        <p:xfrm>
          <a:off x="489857" y="1464575"/>
          <a:ext cx="8196943" cy="451163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4867640">
                  <a:extLst>
                    <a:ext uri="{9D8B030D-6E8A-4147-A177-3AD203B41FA5}">
                      <a16:colId xmlns:a16="http://schemas.microsoft.com/office/drawing/2014/main" xmlns="" val="351388385"/>
                    </a:ext>
                  </a:extLst>
                </a:gridCol>
                <a:gridCol w="3329303">
                  <a:extLst>
                    <a:ext uri="{9D8B030D-6E8A-4147-A177-3AD203B41FA5}">
                      <a16:colId xmlns:a16="http://schemas.microsoft.com/office/drawing/2014/main" xmlns="" val="791168966"/>
                    </a:ext>
                  </a:extLst>
                </a:gridCol>
              </a:tblGrid>
              <a:tr h="25303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Fund Administrator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Funds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B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661506"/>
                  </a:ext>
                </a:extLst>
              </a:tr>
              <a:tr h="197669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 smtClean="0">
                          <a:effectLst/>
                        </a:rPr>
                        <a:t>1. Prosperity </a:t>
                      </a:r>
                      <a:r>
                        <a:rPr lang="en-GB" sz="1600" b="0" dirty="0">
                          <a:effectLst/>
                        </a:rPr>
                        <a:t>Health Namibia (Pty) Ltd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>
                          <a:effectLst/>
                        </a:rPr>
                        <a:t>Renaissance Health Medical Aid Fund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 err="1">
                          <a:effectLst/>
                        </a:rPr>
                        <a:t>Namdeb</a:t>
                      </a:r>
                      <a:r>
                        <a:rPr lang="en-GB" sz="1600" b="0" dirty="0">
                          <a:effectLst/>
                        </a:rPr>
                        <a:t> Medical Aid Scheme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 err="1">
                          <a:effectLst/>
                        </a:rPr>
                        <a:t>Napotel</a:t>
                      </a:r>
                      <a:r>
                        <a:rPr lang="en-GB" sz="1600" b="0" dirty="0">
                          <a:effectLst/>
                        </a:rPr>
                        <a:t> Medical Aid Fund</a:t>
                      </a:r>
                      <a:endParaRPr lang="en-US" sz="2000" b="0" dirty="0">
                        <a:effectLst/>
                      </a:endParaRPr>
                    </a:p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>
                          <a:effectLst/>
                        </a:rPr>
                        <a:t>RCC Medical Aid Fund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0403652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 smtClean="0">
                          <a:effectLst/>
                        </a:rPr>
                        <a:t>2. Medscheme </a:t>
                      </a:r>
                      <a:r>
                        <a:rPr lang="en-GB" sz="1600" b="0" dirty="0">
                          <a:effectLst/>
                        </a:rPr>
                        <a:t>(Namibia) (Pty) Ltd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Namibia Health Plan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542341"/>
                  </a:ext>
                </a:extLst>
              </a:tr>
              <a:tr h="76455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 smtClean="0">
                          <a:effectLst/>
                        </a:rPr>
                        <a:t>3. </a:t>
                      </a:r>
                      <a:r>
                        <a:rPr lang="en-GB" sz="1600" b="0" dirty="0" err="1" smtClean="0">
                          <a:effectLst/>
                        </a:rPr>
                        <a:t>Methealth</a:t>
                      </a:r>
                      <a:r>
                        <a:rPr lang="en-GB" sz="1600" b="0" dirty="0" smtClean="0">
                          <a:effectLst/>
                        </a:rPr>
                        <a:t> </a:t>
                      </a:r>
                      <a:r>
                        <a:rPr lang="en-GB" sz="1600" b="0" dirty="0">
                          <a:effectLst/>
                        </a:rPr>
                        <a:t>Namibia Administrators (Pty) Ltd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>
                          <a:effectLst/>
                        </a:rPr>
                        <a:t>Namibia Medical Centre</a:t>
                      </a:r>
                      <a:endParaRPr lang="en-US" sz="2000" b="0" dirty="0">
                        <a:effectLst/>
                      </a:endParaRPr>
                    </a:p>
                    <a:p>
                      <a:pPr marL="285750" marR="0" indent="-28575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1600" b="0" dirty="0" err="1">
                          <a:effectLst/>
                        </a:rPr>
                        <a:t>Bankmed</a:t>
                      </a:r>
                      <a:r>
                        <a:rPr lang="en-GB" sz="1600" b="0" dirty="0">
                          <a:effectLst/>
                        </a:rPr>
                        <a:t> Namibia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7809386"/>
                  </a:ext>
                </a:extLst>
              </a:tr>
              <a:tr h="764550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 smtClean="0">
                          <a:effectLst/>
                        </a:rPr>
                        <a:t>4.</a:t>
                      </a:r>
                      <a:r>
                        <a:rPr lang="en-GB" sz="1600" b="0" baseline="0" dirty="0" smtClean="0">
                          <a:effectLst/>
                        </a:rPr>
                        <a:t> </a:t>
                      </a:r>
                      <a:r>
                        <a:rPr lang="en-GB" sz="1600" b="0" dirty="0" smtClean="0">
                          <a:effectLst/>
                        </a:rPr>
                        <a:t>Paramount </a:t>
                      </a:r>
                      <a:r>
                        <a:rPr lang="en-GB" sz="1600" b="0" dirty="0">
                          <a:effectLst/>
                        </a:rPr>
                        <a:t>Healthcare Medical Aid </a:t>
                      </a:r>
                      <a:r>
                        <a:rPr lang="en-GB" sz="1600" b="0" dirty="0" smtClean="0">
                          <a:effectLst/>
                        </a:rPr>
                        <a:t>Administrators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 err="1">
                          <a:effectLst/>
                        </a:rPr>
                        <a:t>Nammed</a:t>
                      </a:r>
                      <a:r>
                        <a:rPr lang="en-GB" sz="1600" b="0" dirty="0">
                          <a:effectLst/>
                        </a:rPr>
                        <a:t> Medical Aid Fund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8374736"/>
                  </a:ext>
                </a:extLst>
              </a:tr>
              <a:tr h="360501">
                <a:tc>
                  <a:txBody>
                    <a:bodyPr/>
                    <a:lstStyle/>
                    <a:p>
                      <a:pPr marL="0" marR="0" lvl="0" indent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600" b="0" dirty="0" smtClean="0">
                          <a:effectLst/>
                        </a:rPr>
                        <a:t>5.  Janus </a:t>
                      </a:r>
                      <a:r>
                        <a:rPr lang="en-GB" sz="1600" b="0" dirty="0">
                          <a:effectLst/>
                        </a:rPr>
                        <a:t>Investments (Pty) Ltd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dirty="0">
                          <a:effectLst/>
                        </a:rPr>
                        <a:t>Heritage Health Medical Aid Fund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711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79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901672"/>
            <a:ext cx="8424936" cy="517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9945" y="-99678"/>
            <a:ext cx="8815358" cy="1216747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KEY INDICATORS – AGE   DEMOGRAPHY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522" y="529728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68% of total members less than 40 years</a:t>
            </a:r>
            <a:endParaRPr lang="en-US" sz="1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932040" y="1478516"/>
            <a:ext cx="0" cy="28145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ontent Placeholder 2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49734"/>
              </p:ext>
            </p:extLst>
          </p:nvPr>
        </p:nvGraphicFramePr>
        <p:xfrm>
          <a:off x="268524" y="1078472"/>
          <a:ext cx="8229600" cy="4225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40152" y="5168701"/>
            <a:ext cx="3040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B050"/>
                </a:solidFill>
              </a:rPr>
              <a:t>Supervisory actions –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Reviewing of benefits options without compromising cross subsidization principles 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HEALTH CARE EXPENDITURE</a:t>
            </a:r>
            <a:endParaRPr lang="en-US" sz="3600" b="1" dirty="0">
              <a:solidFill>
                <a:srgbClr val="CC9900"/>
              </a:solidFill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669833768"/>
              </p:ext>
            </p:extLst>
          </p:nvPr>
        </p:nvGraphicFramePr>
        <p:xfrm>
          <a:off x="323528" y="1039466"/>
          <a:ext cx="8348896" cy="4461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Down Arrow 3"/>
          <p:cNvSpPr/>
          <p:nvPr/>
        </p:nvSpPr>
        <p:spPr>
          <a:xfrm>
            <a:off x="6804248" y="3717032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dirty="0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dirty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NON-HEALTH CARE EXPENDITURE</a:t>
            </a:r>
            <a:endParaRPr lang="en-US" sz="3600" b="1" dirty="0">
              <a:solidFill>
                <a:srgbClr val="CC99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435223"/>
              </p:ext>
            </p:extLst>
          </p:nvPr>
        </p:nvGraphicFramePr>
        <p:xfrm>
          <a:off x="262606" y="1126955"/>
          <a:ext cx="8229600" cy="4753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262606" y="1595696"/>
            <a:ext cx="1645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65% of 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healthcare expenditure 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administration costs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Excess Assets</a:t>
            </a:r>
            <a:endParaRPr lang="en-US" sz="3600" b="1" dirty="0">
              <a:solidFill>
                <a:srgbClr val="CC9900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2489627"/>
              </p:ext>
            </p:extLst>
          </p:nvPr>
        </p:nvGraphicFramePr>
        <p:xfrm>
          <a:off x="540080" y="1364515"/>
          <a:ext cx="836889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0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Line 8"/>
          <p:cNvSpPr>
            <a:spLocks noChangeShapeType="1"/>
          </p:cNvSpPr>
          <p:nvPr/>
        </p:nvSpPr>
        <p:spPr bwMode="auto">
          <a:xfrm>
            <a:off x="525374" y="968027"/>
            <a:ext cx="8064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f-ZA"/>
          </a:p>
        </p:txBody>
      </p:sp>
      <p:sp>
        <p:nvSpPr>
          <p:cNvPr id="8" name="Rectangle 7"/>
          <p:cNvSpPr/>
          <p:nvPr/>
        </p:nvSpPr>
        <p:spPr>
          <a:xfrm>
            <a:off x="0" y="6072206"/>
            <a:ext cx="9144000" cy="714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143645"/>
            <a:ext cx="9144000" cy="71437"/>
          </a:xfrm>
          <a:prstGeom prst="rect">
            <a:avLst/>
          </a:prstGeom>
          <a:solidFill>
            <a:srgbClr val="99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00958" y="6027003"/>
            <a:ext cx="50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aramond" pitchFamily="18" charset="0"/>
              </a:rPr>
              <a:t>|</a:t>
            </a:r>
            <a:r>
              <a:rPr lang="en-US" sz="4800" dirty="0" smtClean="0">
                <a:latin typeface="Garamond" pitchFamily="18" charset="0"/>
              </a:rPr>
              <a:t> </a:t>
            </a:r>
            <a:endParaRPr lang="en-US" sz="4800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4938" y="499287"/>
            <a:ext cx="8424936" cy="50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200000"/>
              </a:lnSpc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marL="800100" lvl="1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cap="small" smtClean="0">
              <a:solidFill>
                <a:srgbClr val="996600"/>
              </a:solidFill>
              <a:latin typeface="+mj-lt"/>
            </a:endParaRPr>
          </a:p>
          <a:p>
            <a:pPr lvl="0">
              <a:lnSpc>
                <a:spcPct val="200000"/>
              </a:lnSpc>
              <a:defRPr/>
            </a:pPr>
            <a:endParaRPr lang="en-GB" sz="1800" kern="0" smtClean="0">
              <a:latin typeface="+mj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800" kern="0" baseline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\\namfisa-dc-02\NETLOGON\Namfisa_Logo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9" y="6215082"/>
            <a:ext cx="1259631" cy="6429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824" y="133183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solidFill>
                  <a:srgbClr val="CC9900"/>
                </a:solidFill>
              </a:rPr>
              <a:t>SUPERVISORY CHALLENGES</a:t>
            </a:r>
            <a:endParaRPr lang="en-US" sz="3600" b="1" dirty="0">
              <a:solidFill>
                <a:srgbClr val="CC99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4938" y="916106"/>
            <a:ext cx="8770996" cy="5298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 smtClean="0"/>
              <a:t>Governance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Skills and competency of Trustees and Principal Officers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Influence of administrators over funds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Slow or stagnant growth in membership numbers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Compromising sustainability of Funds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Premium increases – higher  than inflation due to high costs (affordability)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Arrear contribution payments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Incentive not to report to Authority due to fear of loosing a group </a:t>
            </a:r>
          </a:p>
          <a:p>
            <a:pPr lvl="2">
              <a:lnSpc>
                <a:spcPct val="150000"/>
              </a:lnSpc>
            </a:pPr>
            <a:r>
              <a:rPr lang="en-US" sz="1600" dirty="0" smtClean="0"/>
              <a:t>Compromise members because claims not being honored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Malpractices</a:t>
            </a:r>
            <a:r>
              <a:rPr lang="en-US" sz="1800" dirty="0"/>
              <a:t> </a:t>
            </a:r>
            <a:r>
              <a:rPr lang="en-US" sz="1800" dirty="0" smtClean="0"/>
              <a:t>due historic business practices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BFFF71-5241-4094-A0FB-DE9597D9CAC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4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31889</TotalTime>
  <Words>1600</Words>
  <Application>Microsoft Office PowerPoint</Application>
  <PresentationFormat>On-screen Show (4:3)</PresentationFormat>
  <Paragraphs>337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Garamond</vt:lpstr>
      <vt:lpstr>Times New Roman</vt:lpstr>
      <vt:lpstr>Wingdings</vt:lpstr>
      <vt:lpstr>Default Design</vt:lpstr>
      <vt:lpstr> NAMIBIAN ASSOCIATION OF MEDICAL AID FUNDS  TRUSTEE DEVELOPMENT TRAINING PROGRAMME</vt:lpstr>
      <vt:lpstr>CURRENT REGULATORY AMBIT </vt:lpstr>
      <vt:lpstr>CONTEXT OF HEALTH CARE IN NAMIBIA </vt:lpstr>
      <vt:lpstr>CONTEXT OF HEALTH CARE IN NAMIBIA </vt:lpstr>
      <vt:lpstr>KEY INDICATORS – AGE   DEMOGRAPHY</vt:lpstr>
      <vt:lpstr>HEALTH CARE EXPENDITURE</vt:lpstr>
      <vt:lpstr>NON-HEALTH CARE EXPENDITURE</vt:lpstr>
      <vt:lpstr>Excess Assets</vt:lpstr>
      <vt:lpstr>SUPERVISORY CHALLENGES</vt:lpstr>
      <vt:lpstr>REGULATORY CHALLENGES</vt:lpstr>
      <vt:lpstr>PRINCIPLES OF FIM BILL</vt:lpstr>
      <vt:lpstr>KEY NEW PROVISIONS IN FIM BILL</vt:lpstr>
      <vt:lpstr>KEY NEW PROVISIONS IN FIM BILL</vt:lpstr>
      <vt:lpstr>KEY NEW PROVISIONS IN FIM BILL</vt:lpstr>
      <vt:lpstr>KEY NEW PROVISIONS IN FIM BILL</vt:lpstr>
      <vt:lpstr>KEY NEW PROVISIONS IN FIM BILL</vt:lpstr>
      <vt:lpstr>DRAFT STANDARDS IN PLACE</vt:lpstr>
      <vt:lpstr> POLICY AND SUPERVISORY INTERVENTIONS CONSIDERATIONS </vt:lpstr>
      <vt:lpstr>  </vt:lpstr>
    </vt:vector>
  </TitlesOfParts>
  <Company>Namfisa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based supervision</dc:title>
  <dc:creator>Christopher Swart</dc:creator>
  <cp:lastModifiedBy>Rachel Kefas</cp:lastModifiedBy>
  <cp:revision>2090</cp:revision>
  <cp:lastPrinted>2018-07-13T11:17:08Z</cp:lastPrinted>
  <dcterms:created xsi:type="dcterms:W3CDTF">2007-11-26T06:54:02Z</dcterms:created>
  <dcterms:modified xsi:type="dcterms:W3CDTF">2018-07-20T06:57:07Z</dcterms:modified>
</cp:coreProperties>
</file>