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1" r:id="rId3"/>
    <p:sldId id="315" r:id="rId4"/>
    <p:sldId id="316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A259"/>
    <a:srgbClr val="FFB700"/>
    <a:srgbClr val="FF495C"/>
    <a:srgbClr val="0071CE"/>
    <a:srgbClr val="00C18B"/>
    <a:srgbClr val="7D868C"/>
    <a:srgbClr val="FF4C00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7FA674-6B3D-4653-BA09-6A935FBFC86B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609D2C-7D60-4CAB-8F9B-E22DE22D0510}">
      <dgm:prSet phldrT="[Text]"/>
      <dgm:spPr>
        <a:solidFill>
          <a:srgbClr val="996600"/>
        </a:solidFill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NAMFISA (2001)</a:t>
          </a:r>
        </a:p>
      </dgm:t>
    </dgm:pt>
    <dgm:pt modelId="{1AD51597-E79E-40BC-B4E6-5B3A84EDC312}" type="parTrans" cxnId="{B1D2C045-3EE0-43DC-84E9-2671D8AF467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9349A6-7B07-482F-96D5-54F212862085}" type="sibTrans" cxnId="{B1D2C045-3EE0-43DC-84E9-2671D8AF467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11B731-FB62-4631-AA33-C2FF4D5E0569}">
      <dgm:prSet phldrT="[Text]"/>
      <dgm:spPr>
        <a:solidFill>
          <a:srgbClr val="996600">
            <a:alpha val="50000"/>
          </a:srgbClr>
        </a:solidFill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Long-term Insurance (1998)</a:t>
          </a:r>
        </a:p>
      </dgm:t>
    </dgm:pt>
    <dgm:pt modelId="{60671B63-EE55-44E6-941D-80AC911D6EE6}" type="parTrans" cxnId="{5FE17F32-E9EF-47EC-B8B7-5A8EFF28EF88}">
      <dgm:prSet/>
      <dgm:spPr>
        <a:ln>
          <a:prstDash val="sysDash"/>
        </a:ln>
      </dgm:spPr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54E638-1CD4-4783-9A66-3E7CE7CC9557}" type="sibTrans" cxnId="{5FE17F32-E9EF-47EC-B8B7-5A8EFF28EF8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70E426-0317-4DC7-A103-F4DB817FDC96}">
      <dgm:prSet phldrT="[Text]"/>
      <dgm:spPr>
        <a:solidFill>
          <a:srgbClr val="996600">
            <a:alpha val="50000"/>
          </a:srgbClr>
        </a:solidFill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Participation Bonds </a:t>
          </a:r>
        </a:p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(1981 Act)</a:t>
          </a:r>
        </a:p>
      </dgm:t>
    </dgm:pt>
    <dgm:pt modelId="{36D799CF-A524-4D47-8BA5-412053202310}" type="parTrans" cxnId="{543D0FC6-19FF-401B-B7A5-E6AAE6185422}">
      <dgm:prSet/>
      <dgm:spPr>
        <a:ln>
          <a:prstDash val="sysDash"/>
        </a:ln>
      </dgm:spPr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0D7A86-6CD6-40FD-8728-FF8C79E83E11}" type="sibTrans" cxnId="{543D0FC6-19FF-401B-B7A5-E6AAE618542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00848A-7B5D-4828-996E-6115FEB98045}">
      <dgm:prSet phldrT="[Text]" custT="1"/>
      <dgm:spPr>
        <a:solidFill>
          <a:srgbClr val="996600">
            <a:alpha val="50000"/>
          </a:srgbClr>
        </a:solidFill>
      </dgm:spPr>
      <dgm:t>
        <a:bodyPr/>
        <a:lstStyle/>
        <a:p>
          <a:r>
            <a:rPr lang="en-US" sz="1000" b="1" dirty="0">
              <a:latin typeface="Arial" panose="020B0604020202020204" pitchFamily="34" charset="0"/>
              <a:cs typeface="Arial" panose="020B0604020202020204" pitchFamily="34" charset="0"/>
            </a:rPr>
            <a:t>Accountants &amp; Auditors (1951 Act)</a:t>
          </a:r>
        </a:p>
      </dgm:t>
    </dgm:pt>
    <dgm:pt modelId="{07D5459F-9C8A-4FB2-8F1E-A512D417EC3E}" type="parTrans" cxnId="{1EBF4EA1-AD0C-4330-8467-705C8C13E469}">
      <dgm:prSet/>
      <dgm:spPr>
        <a:ln>
          <a:prstDash val="sysDash"/>
        </a:ln>
      </dgm:spPr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0CD364-8C7C-4436-AB84-46095B65A98D}" type="sibTrans" cxnId="{1EBF4EA1-AD0C-4330-8467-705C8C13E46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EEFDD-F0C6-4467-8981-8FF3181DA095}">
      <dgm:prSet phldrT="[Text]"/>
      <dgm:spPr>
        <a:solidFill>
          <a:srgbClr val="996600">
            <a:alpha val="50000"/>
          </a:srgbClr>
        </a:solidFill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Micro Lenders (Usury)</a:t>
          </a:r>
        </a:p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(1968)</a:t>
          </a:r>
        </a:p>
      </dgm:t>
    </dgm:pt>
    <dgm:pt modelId="{FBAB8A33-B7A9-4D57-BE0A-0F84D6FB1677}" type="parTrans" cxnId="{54E79317-138F-4844-82B5-E97063397653}">
      <dgm:prSet/>
      <dgm:spPr>
        <a:ln>
          <a:prstDash val="sysDash"/>
        </a:ln>
      </dgm:spPr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FA6E44-4C1F-4D98-9308-0E1F5B978E73}" type="sibTrans" cxnId="{54E79317-138F-4844-82B5-E9706339765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24C367-9138-4DA2-8C87-0F62AD4EC805}">
      <dgm:prSet/>
      <dgm:spPr>
        <a:solidFill>
          <a:srgbClr val="996600">
            <a:alpha val="50000"/>
          </a:srgbClr>
        </a:solidFill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Stock Exchange (1985 Act)</a:t>
          </a:r>
        </a:p>
      </dgm:t>
    </dgm:pt>
    <dgm:pt modelId="{52BE4E4E-4AEA-483F-A00D-3D6B3B3C5917}" type="parTrans" cxnId="{A4787D9C-6B6A-4DB6-A46D-B11E98859671}">
      <dgm:prSet/>
      <dgm:spPr>
        <a:ln>
          <a:prstDash val="sysDash"/>
        </a:ln>
      </dgm:spPr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A724BE-7412-4B98-A273-4E074C9BE864}" type="sibTrans" cxnId="{A4787D9C-6B6A-4DB6-A46D-B11E9885967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711AC5-66C5-4006-9210-347EC849666E}">
      <dgm:prSet/>
      <dgm:spPr>
        <a:solidFill>
          <a:srgbClr val="996600">
            <a:alpha val="50000"/>
          </a:srgbClr>
        </a:solidFill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Short-term Insurance (1998)</a:t>
          </a:r>
        </a:p>
        <a:p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CFA10-F511-4154-80BA-2C89A3D3C67E}" type="parTrans" cxnId="{6D797E46-B5A5-483B-BAEA-89C5FC4455FB}">
      <dgm:prSet/>
      <dgm:spPr>
        <a:ln>
          <a:prstDash val="sysDash"/>
        </a:ln>
      </dgm:spPr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05C0DD-EC55-4F8C-B9D9-24FDD1A73D66}" type="sibTrans" cxnId="{6D797E46-B5A5-483B-BAEA-89C5FC4455F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7C9C8B-DB9D-479C-B475-FDB9A27BC46B}">
      <dgm:prSet/>
      <dgm:spPr>
        <a:solidFill>
          <a:srgbClr val="996600">
            <a:alpha val="50000"/>
          </a:srgbClr>
        </a:solidFill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Unit Trusts (1981 Act)</a:t>
          </a:r>
        </a:p>
      </dgm:t>
    </dgm:pt>
    <dgm:pt modelId="{F5BE79DF-4D23-4CC3-A1E1-B4CA893F5A26}" type="parTrans" cxnId="{29BAF2CE-724D-4169-87B4-F0CA01979F5C}">
      <dgm:prSet/>
      <dgm:spPr>
        <a:ln>
          <a:prstDash val="sysDash"/>
        </a:ln>
      </dgm:spPr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3EFE6B-3AE3-43C5-8CBD-8670F5DEB1C6}" type="sibTrans" cxnId="{29BAF2CE-724D-4169-87B4-F0CA01979F5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DF5078-7BD3-47D5-8EA4-677C37462CEE}">
      <dgm:prSet/>
      <dgm:spPr>
        <a:solidFill>
          <a:srgbClr val="996600">
            <a:alpha val="50000"/>
          </a:srgbClr>
        </a:solidFill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Friendly Societies (1956 Act)</a:t>
          </a:r>
        </a:p>
      </dgm:t>
    </dgm:pt>
    <dgm:pt modelId="{31EE225B-B60E-4DBB-85A4-C17BE7E714B1}" type="parTrans" cxnId="{D452414C-EABC-4EAD-87ED-FF1D2B78C6BC}">
      <dgm:prSet/>
      <dgm:spPr>
        <a:ln>
          <a:prstDash val="sysDash"/>
        </a:ln>
      </dgm:spPr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F28DDF-D9A4-44C5-9955-BB5A2E0F92D6}" type="sibTrans" cxnId="{D452414C-EABC-4EAD-87ED-FF1D2B78C6B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B23C4D-5B98-4221-9DB5-15ADE896FC26}">
      <dgm:prSet custT="1"/>
      <dgm:spPr>
        <a:solidFill>
          <a:srgbClr val="996600">
            <a:alpha val="50000"/>
          </a:srgb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Medical Aid </a:t>
          </a:r>
          <a:r>
            <a: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Funds </a:t>
          </a:r>
          <a:r>
            <a:rPr lang="en-US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- 7</a:t>
          </a:r>
          <a:endParaRPr lang="en-US" sz="14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(1995 Act) </a:t>
          </a:r>
        </a:p>
      </dgm:t>
    </dgm:pt>
    <dgm:pt modelId="{12CD76B5-8E1C-4A63-B510-69A1806B7683}" type="parTrans" cxnId="{935982F3-8B46-4C94-996E-D4851938054B}">
      <dgm:prSet/>
      <dgm:spPr>
        <a:ln>
          <a:prstDash val="sysDash"/>
        </a:ln>
      </dgm:spPr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90AB9A-6022-44D8-B4A8-D0F7DB5F2114}" type="sibTrans" cxnId="{935982F3-8B46-4C94-996E-D4851938054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501EC4-CB43-4843-809B-5B43730B9B87}">
      <dgm:prSet/>
      <dgm:spPr>
        <a:solidFill>
          <a:srgbClr val="996600">
            <a:alpha val="50000"/>
          </a:srgbClr>
        </a:solidFill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Pension Funds </a:t>
          </a:r>
        </a:p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(1956 Act)</a:t>
          </a:r>
        </a:p>
      </dgm:t>
    </dgm:pt>
    <dgm:pt modelId="{F614F9A1-71C1-4D20-A854-90CA931518AB}" type="parTrans" cxnId="{3BB32F39-D784-49AF-ABFB-27A906ECF468}">
      <dgm:prSet/>
      <dgm:spPr>
        <a:ln>
          <a:prstDash val="sysDash"/>
        </a:ln>
      </dgm:spPr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63464F-C137-4A33-8078-74C61489284B}" type="sibTrans" cxnId="{3BB32F39-D784-49AF-ABFB-27A906ECF46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EFA5F9-9806-44A7-88B9-06F834EC4639}" type="pres">
      <dgm:prSet presAssocID="{D87FA674-6B3D-4653-BA09-6A935FBFC86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9C0E09-7C98-4F8F-ABC4-D673351C23B3}" type="pres">
      <dgm:prSet presAssocID="{E8609D2C-7D60-4CAB-8F9B-E22DE22D0510}" presName="centerShape" presStyleLbl="node0" presStyleIdx="0" presStyleCnt="1" custScaleX="129678"/>
      <dgm:spPr/>
      <dgm:t>
        <a:bodyPr/>
        <a:lstStyle/>
        <a:p>
          <a:endParaRPr lang="en-US"/>
        </a:p>
      </dgm:t>
    </dgm:pt>
    <dgm:pt modelId="{ABCAA86E-19EE-45DA-8430-531245A2A7EB}" type="pres">
      <dgm:prSet presAssocID="{60671B63-EE55-44E6-941D-80AC911D6EE6}" presName="Name9" presStyleLbl="parChTrans1D2" presStyleIdx="0" presStyleCnt="10"/>
      <dgm:spPr/>
      <dgm:t>
        <a:bodyPr/>
        <a:lstStyle/>
        <a:p>
          <a:endParaRPr lang="en-US"/>
        </a:p>
      </dgm:t>
    </dgm:pt>
    <dgm:pt modelId="{84B0FB3F-E120-476E-A8C0-EFB93BEB6BD1}" type="pres">
      <dgm:prSet presAssocID="{60671B63-EE55-44E6-941D-80AC911D6EE6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9548A702-7A90-4F81-96D7-AC1E1E0BF829}" type="pres">
      <dgm:prSet presAssocID="{3811B731-FB62-4631-AA33-C2FF4D5E0569}" presName="node" presStyleLbl="node1" presStyleIdx="0" presStyleCnt="10" custScaleX="129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32FF6-CB01-427D-B918-1439213A67ED}" type="pres">
      <dgm:prSet presAssocID="{B1ECFA10-F511-4154-80BA-2C89A3D3C67E}" presName="Name9" presStyleLbl="parChTrans1D2" presStyleIdx="1" presStyleCnt="10"/>
      <dgm:spPr/>
      <dgm:t>
        <a:bodyPr/>
        <a:lstStyle/>
        <a:p>
          <a:endParaRPr lang="en-US"/>
        </a:p>
      </dgm:t>
    </dgm:pt>
    <dgm:pt modelId="{A2C9DA44-4768-41CF-AFB8-BF7506BB97E7}" type="pres">
      <dgm:prSet presAssocID="{B1ECFA10-F511-4154-80BA-2C89A3D3C67E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30226104-5BCB-4634-887D-843553F4AC0C}" type="pres">
      <dgm:prSet presAssocID="{77711AC5-66C5-4006-9210-347EC849666E}" presName="node" presStyleLbl="node1" presStyleIdx="1" presStyleCnt="10" custScaleX="129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24511-3A30-40F0-8736-047A30C2CAF4}" type="pres">
      <dgm:prSet presAssocID="{12CD76B5-8E1C-4A63-B510-69A1806B7683}" presName="Name9" presStyleLbl="parChTrans1D2" presStyleIdx="2" presStyleCnt="10"/>
      <dgm:spPr/>
      <dgm:t>
        <a:bodyPr/>
        <a:lstStyle/>
        <a:p>
          <a:endParaRPr lang="en-US"/>
        </a:p>
      </dgm:t>
    </dgm:pt>
    <dgm:pt modelId="{666B1DB5-967B-48FD-ABF5-09760F5A0AD6}" type="pres">
      <dgm:prSet presAssocID="{12CD76B5-8E1C-4A63-B510-69A1806B7683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DFF029BA-1B3A-457D-BA95-E365DA2C9549}" type="pres">
      <dgm:prSet presAssocID="{C4B23C4D-5B98-4221-9DB5-15ADE896FC26}" presName="node" presStyleLbl="node1" presStyleIdx="2" presStyleCnt="10" custScaleX="199247" custRadScaleRad="185587" custRadScaleInc="34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B38703-347E-4929-8F49-0C96ECE88A60}" type="pres">
      <dgm:prSet presAssocID="{F614F9A1-71C1-4D20-A854-90CA931518AB}" presName="Name9" presStyleLbl="parChTrans1D2" presStyleIdx="3" presStyleCnt="10"/>
      <dgm:spPr/>
      <dgm:t>
        <a:bodyPr/>
        <a:lstStyle/>
        <a:p>
          <a:endParaRPr lang="en-US"/>
        </a:p>
      </dgm:t>
    </dgm:pt>
    <dgm:pt modelId="{2EF14AC1-A994-465D-99EA-6BEB57EA1386}" type="pres">
      <dgm:prSet presAssocID="{F614F9A1-71C1-4D20-A854-90CA931518AB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AB5DF28C-E06E-4804-A36D-0BFB25CA2A9E}" type="pres">
      <dgm:prSet presAssocID="{9D501EC4-CB43-4843-809B-5B43730B9B87}" presName="node" presStyleLbl="node1" presStyleIdx="3" presStyleCnt="10" custScaleX="129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AC7A1-0FBF-4ED6-86CE-DB72F8D84FC4}" type="pres">
      <dgm:prSet presAssocID="{31EE225B-B60E-4DBB-85A4-C17BE7E714B1}" presName="Name9" presStyleLbl="parChTrans1D2" presStyleIdx="4" presStyleCnt="10"/>
      <dgm:spPr/>
      <dgm:t>
        <a:bodyPr/>
        <a:lstStyle/>
        <a:p>
          <a:endParaRPr lang="en-US"/>
        </a:p>
      </dgm:t>
    </dgm:pt>
    <dgm:pt modelId="{3CD8CEFE-05E2-4ED3-94B3-014B346C2951}" type="pres">
      <dgm:prSet presAssocID="{31EE225B-B60E-4DBB-85A4-C17BE7E714B1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170B9449-4315-4EB4-8D13-F07FF2116AD5}" type="pres">
      <dgm:prSet presAssocID="{F7DF5078-7BD3-47D5-8EA4-677C37462CEE}" presName="node" presStyleLbl="node1" presStyleIdx="4" presStyleCnt="10" custScaleX="129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8D584-A96D-410F-9CE3-5F8335556B70}" type="pres">
      <dgm:prSet presAssocID="{F5BE79DF-4D23-4CC3-A1E1-B4CA893F5A26}" presName="Name9" presStyleLbl="parChTrans1D2" presStyleIdx="5" presStyleCnt="10"/>
      <dgm:spPr/>
      <dgm:t>
        <a:bodyPr/>
        <a:lstStyle/>
        <a:p>
          <a:endParaRPr lang="en-US"/>
        </a:p>
      </dgm:t>
    </dgm:pt>
    <dgm:pt modelId="{3E91BCCB-4CEF-4E97-81D5-A16DB8ECB8C8}" type="pres">
      <dgm:prSet presAssocID="{F5BE79DF-4D23-4CC3-A1E1-B4CA893F5A26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A0F6B51E-623A-4401-912F-CE1DDBDCE8BA}" type="pres">
      <dgm:prSet presAssocID="{637C9C8B-DB9D-479C-B475-FDB9A27BC46B}" presName="node" presStyleLbl="node1" presStyleIdx="5" presStyleCnt="10" custScaleX="129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67EDB-9363-4139-8235-C527F98C64A4}" type="pres">
      <dgm:prSet presAssocID="{52BE4E4E-4AEA-483F-A00D-3D6B3B3C5917}" presName="Name9" presStyleLbl="parChTrans1D2" presStyleIdx="6" presStyleCnt="10"/>
      <dgm:spPr/>
      <dgm:t>
        <a:bodyPr/>
        <a:lstStyle/>
        <a:p>
          <a:endParaRPr lang="en-US"/>
        </a:p>
      </dgm:t>
    </dgm:pt>
    <dgm:pt modelId="{076237DC-20A0-4635-9278-9142A58120FF}" type="pres">
      <dgm:prSet presAssocID="{52BE4E4E-4AEA-483F-A00D-3D6B3B3C5917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C0CB67F8-23C1-49F1-91D7-FE342F10B080}" type="pres">
      <dgm:prSet presAssocID="{9124C367-9138-4DA2-8C87-0F62AD4EC805}" presName="node" presStyleLbl="node1" presStyleIdx="6" presStyleCnt="10" custScaleX="129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9F94D-E7A6-4517-82C4-E7F2AEADE25E}" type="pres">
      <dgm:prSet presAssocID="{36D799CF-A524-4D47-8BA5-412053202310}" presName="Name9" presStyleLbl="parChTrans1D2" presStyleIdx="7" presStyleCnt="10"/>
      <dgm:spPr/>
      <dgm:t>
        <a:bodyPr/>
        <a:lstStyle/>
        <a:p>
          <a:endParaRPr lang="en-US"/>
        </a:p>
      </dgm:t>
    </dgm:pt>
    <dgm:pt modelId="{AE7CDD25-7DC4-46B1-8A3C-0C5E1419BA96}" type="pres">
      <dgm:prSet presAssocID="{36D799CF-A524-4D47-8BA5-412053202310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D31DC343-DD5C-4995-8E1A-805D835668E8}" type="pres">
      <dgm:prSet presAssocID="{1570E426-0317-4DC7-A103-F4DB817FDC96}" presName="node" presStyleLbl="node1" presStyleIdx="7" presStyleCnt="10" custScaleX="129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CBA75-DE5B-4172-9CDC-AA77B24DD8EA}" type="pres">
      <dgm:prSet presAssocID="{07D5459F-9C8A-4FB2-8F1E-A512D417EC3E}" presName="Name9" presStyleLbl="parChTrans1D2" presStyleIdx="8" presStyleCnt="10"/>
      <dgm:spPr/>
      <dgm:t>
        <a:bodyPr/>
        <a:lstStyle/>
        <a:p>
          <a:endParaRPr lang="en-US"/>
        </a:p>
      </dgm:t>
    </dgm:pt>
    <dgm:pt modelId="{682280E8-7F25-4DC7-8BBA-6EA23BA5C39F}" type="pres">
      <dgm:prSet presAssocID="{07D5459F-9C8A-4FB2-8F1E-A512D417EC3E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32206E06-0CF5-454A-8341-0DF940AFB703}" type="pres">
      <dgm:prSet presAssocID="{7000848A-7B5D-4828-996E-6115FEB98045}" presName="node" presStyleLbl="node1" presStyleIdx="8" presStyleCnt="10" custScaleX="129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9F9B8E-CAB4-4635-87F0-96AA8396FDB3}" type="pres">
      <dgm:prSet presAssocID="{FBAB8A33-B7A9-4D57-BE0A-0F84D6FB1677}" presName="Name9" presStyleLbl="parChTrans1D2" presStyleIdx="9" presStyleCnt="10"/>
      <dgm:spPr/>
      <dgm:t>
        <a:bodyPr/>
        <a:lstStyle/>
        <a:p>
          <a:endParaRPr lang="en-US"/>
        </a:p>
      </dgm:t>
    </dgm:pt>
    <dgm:pt modelId="{9032EB4B-A195-4C94-8FD5-42FEEFC23EF3}" type="pres">
      <dgm:prSet presAssocID="{FBAB8A33-B7A9-4D57-BE0A-0F84D6FB1677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2C7C444A-783C-4BFD-869C-FF04F13F01F4}" type="pres">
      <dgm:prSet presAssocID="{FE1EEFDD-F0C6-4467-8981-8FF3181DA095}" presName="node" presStyleLbl="node1" presStyleIdx="9" presStyleCnt="10" custScaleX="129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5982F3-8B46-4C94-996E-D4851938054B}" srcId="{E8609D2C-7D60-4CAB-8F9B-E22DE22D0510}" destId="{C4B23C4D-5B98-4221-9DB5-15ADE896FC26}" srcOrd="2" destOrd="0" parTransId="{12CD76B5-8E1C-4A63-B510-69A1806B7683}" sibTransId="{9990AB9A-6022-44D8-B4A8-D0F7DB5F2114}"/>
    <dgm:cxn modelId="{326F40FF-9961-45D6-8E4D-D1F95E6822CB}" type="presOf" srcId="{60671B63-EE55-44E6-941D-80AC911D6EE6}" destId="{84B0FB3F-E120-476E-A8C0-EFB93BEB6BD1}" srcOrd="1" destOrd="0" presId="urn:microsoft.com/office/officeart/2005/8/layout/radial1"/>
    <dgm:cxn modelId="{29BAF2CE-724D-4169-87B4-F0CA01979F5C}" srcId="{E8609D2C-7D60-4CAB-8F9B-E22DE22D0510}" destId="{637C9C8B-DB9D-479C-B475-FDB9A27BC46B}" srcOrd="5" destOrd="0" parTransId="{F5BE79DF-4D23-4CC3-A1E1-B4CA893F5A26}" sibTransId="{EB3EFE6B-3AE3-43C5-8CBD-8670F5DEB1C6}"/>
    <dgm:cxn modelId="{C1898BB3-3EA7-4BDF-8C1D-32EC0BD558B4}" type="presOf" srcId="{FBAB8A33-B7A9-4D57-BE0A-0F84D6FB1677}" destId="{BE9F9B8E-CAB4-4635-87F0-96AA8396FDB3}" srcOrd="0" destOrd="0" presId="urn:microsoft.com/office/officeart/2005/8/layout/radial1"/>
    <dgm:cxn modelId="{815C1F88-D991-491D-A89C-F11B2243DA51}" type="presOf" srcId="{60671B63-EE55-44E6-941D-80AC911D6EE6}" destId="{ABCAA86E-19EE-45DA-8430-531245A2A7EB}" srcOrd="0" destOrd="0" presId="urn:microsoft.com/office/officeart/2005/8/layout/radial1"/>
    <dgm:cxn modelId="{3BB32F39-D784-49AF-ABFB-27A906ECF468}" srcId="{E8609D2C-7D60-4CAB-8F9B-E22DE22D0510}" destId="{9D501EC4-CB43-4843-809B-5B43730B9B87}" srcOrd="3" destOrd="0" parTransId="{F614F9A1-71C1-4D20-A854-90CA931518AB}" sibTransId="{5B63464F-C137-4A33-8078-74C61489284B}"/>
    <dgm:cxn modelId="{D452414C-EABC-4EAD-87ED-FF1D2B78C6BC}" srcId="{E8609D2C-7D60-4CAB-8F9B-E22DE22D0510}" destId="{F7DF5078-7BD3-47D5-8EA4-677C37462CEE}" srcOrd="4" destOrd="0" parTransId="{31EE225B-B60E-4DBB-85A4-C17BE7E714B1}" sibTransId="{66F28DDF-D9A4-44C5-9955-BB5A2E0F92D6}"/>
    <dgm:cxn modelId="{100B65B4-9794-484F-8445-927954D6C8D7}" type="presOf" srcId="{F7DF5078-7BD3-47D5-8EA4-677C37462CEE}" destId="{170B9449-4315-4EB4-8D13-F07FF2116AD5}" srcOrd="0" destOrd="0" presId="urn:microsoft.com/office/officeart/2005/8/layout/radial1"/>
    <dgm:cxn modelId="{1EBF4EA1-AD0C-4330-8467-705C8C13E469}" srcId="{E8609D2C-7D60-4CAB-8F9B-E22DE22D0510}" destId="{7000848A-7B5D-4828-996E-6115FEB98045}" srcOrd="8" destOrd="0" parTransId="{07D5459F-9C8A-4FB2-8F1E-A512D417EC3E}" sibTransId="{E80CD364-8C7C-4436-AB84-46095B65A98D}"/>
    <dgm:cxn modelId="{A4787D9C-6B6A-4DB6-A46D-B11E98859671}" srcId="{E8609D2C-7D60-4CAB-8F9B-E22DE22D0510}" destId="{9124C367-9138-4DA2-8C87-0F62AD4EC805}" srcOrd="6" destOrd="0" parTransId="{52BE4E4E-4AEA-483F-A00D-3D6B3B3C5917}" sibTransId="{34A724BE-7412-4B98-A273-4E074C9BE864}"/>
    <dgm:cxn modelId="{3F8253AE-5CFB-48D4-934A-4A43164B841E}" type="presOf" srcId="{31EE225B-B60E-4DBB-85A4-C17BE7E714B1}" destId="{AD1AC7A1-0FBF-4ED6-86CE-DB72F8D84FC4}" srcOrd="0" destOrd="0" presId="urn:microsoft.com/office/officeart/2005/8/layout/radial1"/>
    <dgm:cxn modelId="{0530D87B-031F-41E5-98D2-D86CD118CA50}" type="presOf" srcId="{B1ECFA10-F511-4154-80BA-2C89A3D3C67E}" destId="{C6332FF6-CB01-427D-B918-1439213A67ED}" srcOrd="0" destOrd="0" presId="urn:microsoft.com/office/officeart/2005/8/layout/radial1"/>
    <dgm:cxn modelId="{B1AF1EB8-187C-4DA4-BAC4-CA0236020616}" type="presOf" srcId="{B1ECFA10-F511-4154-80BA-2C89A3D3C67E}" destId="{A2C9DA44-4768-41CF-AFB8-BF7506BB97E7}" srcOrd="1" destOrd="0" presId="urn:microsoft.com/office/officeart/2005/8/layout/radial1"/>
    <dgm:cxn modelId="{CBFBD4B5-EB64-4964-A6A5-4B58E9BD99A5}" type="presOf" srcId="{12CD76B5-8E1C-4A63-B510-69A1806B7683}" destId="{52324511-3A30-40F0-8736-047A30C2CAF4}" srcOrd="0" destOrd="0" presId="urn:microsoft.com/office/officeart/2005/8/layout/radial1"/>
    <dgm:cxn modelId="{0A1854B3-6C79-4B95-907C-A4DA8B3905CB}" type="presOf" srcId="{F5BE79DF-4D23-4CC3-A1E1-B4CA893F5A26}" destId="{7528D584-A96D-410F-9CE3-5F8335556B70}" srcOrd="0" destOrd="0" presId="urn:microsoft.com/office/officeart/2005/8/layout/radial1"/>
    <dgm:cxn modelId="{FC2786F1-CAFA-4067-A14C-CE70D18F9BAB}" type="presOf" srcId="{3811B731-FB62-4631-AA33-C2FF4D5E0569}" destId="{9548A702-7A90-4F81-96D7-AC1E1E0BF829}" srcOrd="0" destOrd="0" presId="urn:microsoft.com/office/officeart/2005/8/layout/radial1"/>
    <dgm:cxn modelId="{AB59A148-B60E-48A8-B556-0F7737FD3193}" type="presOf" srcId="{31EE225B-B60E-4DBB-85A4-C17BE7E714B1}" destId="{3CD8CEFE-05E2-4ED3-94B3-014B346C2951}" srcOrd="1" destOrd="0" presId="urn:microsoft.com/office/officeart/2005/8/layout/radial1"/>
    <dgm:cxn modelId="{8F97F9A6-827D-428D-AC56-1E63F6E641D6}" type="presOf" srcId="{D87FA674-6B3D-4653-BA09-6A935FBFC86B}" destId="{52EFA5F9-9806-44A7-88B9-06F834EC4639}" srcOrd="0" destOrd="0" presId="urn:microsoft.com/office/officeart/2005/8/layout/radial1"/>
    <dgm:cxn modelId="{24B52514-395B-46FC-AD3C-F1AFFB37B02B}" type="presOf" srcId="{F5BE79DF-4D23-4CC3-A1E1-B4CA893F5A26}" destId="{3E91BCCB-4CEF-4E97-81D5-A16DB8ECB8C8}" srcOrd="1" destOrd="0" presId="urn:microsoft.com/office/officeart/2005/8/layout/radial1"/>
    <dgm:cxn modelId="{C228ECB0-7E27-4374-AD1F-6000EB5C1588}" type="presOf" srcId="{07D5459F-9C8A-4FB2-8F1E-A512D417EC3E}" destId="{682280E8-7F25-4DC7-8BBA-6EA23BA5C39F}" srcOrd="1" destOrd="0" presId="urn:microsoft.com/office/officeart/2005/8/layout/radial1"/>
    <dgm:cxn modelId="{EEEC9747-01C1-4253-8354-1294F3C6A459}" type="presOf" srcId="{1570E426-0317-4DC7-A103-F4DB817FDC96}" destId="{D31DC343-DD5C-4995-8E1A-805D835668E8}" srcOrd="0" destOrd="0" presId="urn:microsoft.com/office/officeart/2005/8/layout/radial1"/>
    <dgm:cxn modelId="{E7BEA242-7732-4247-8B9B-0767F228CC2E}" type="presOf" srcId="{FBAB8A33-B7A9-4D57-BE0A-0F84D6FB1677}" destId="{9032EB4B-A195-4C94-8FD5-42FEEFC23EF3}" srcOrd="1" destOrd="0" presId="urn:microsoft.com/office/officeart/2005/8/layout/radial1"/>
    <dgm:cxn modelId="{99D03125-CF25-4200-8E22-4730042AAD6F}" type="presOf" srcId="{12CD76B5-8E1C-4A63-B510-69A1806B7683}" destId="{666B1DB5-967B-48FD-ABF5-09760F5A0AD6}" srcOrd="1" destOrd="0" presId="urn:microsoft.com/office/officeart/2005/8/layout/radial1"/>
    <dgm:cxn modelId="{7A138E31-32C9-43D1-88A7-5004B3BAF785}" type="presOf" srcId="{E8609D2C-7D60-4CAB-8F9B-E22DE22D0510}" destId="{039C0E09-7C98-4F8F-ABC4-D673351C23B3}" srcOrd="0" destOrd="0" presId="urn:microsoft.com/office/officeart/2005/8/layout/radial1"/>
    <dgm:cxn modelId="{EC2B8D2D-D176-4BEE-A737-1BD3EA1F7CF2}" type="presOf" srcId="{F614F9A1-71C1-4D20-A854-90CA931518AB}" destId="{2EF14AC1-A994-465D-99EA-6BEB57EA1386}" srcOrd="1" destOrd="0" presId="urn:microsoft.com/office/officeart/2005/8/layout/radial1"/>
    <dgm:cxn modelId="{54E79317-138F-4844-82B5-E97063397653}" srcId="{E8609D2C-7D60-4CAB-8F9B-E22DE22D0510}" destId="{FE1EEFDD-F0C6-4467-8981-8FF3181DA095}" srcOrd="9" destOrd="0" parTransId="{FBAB8A33-B7A9-4D57-BE0A-0F84D6FB1677}" sibTransId="{DBFA6E44-4C1F-4D98-9308-0E1F5B978E73}"/>
    <dgm:cxn modelId="{5FE17F32-E9EF-47EC-B8B7-5A8EFF28EF88}" srcId="{E8609D2C-7D60-4CAB-8F9B-E22DE22D0510}" destId="{3811B731-FB62-4631-AA33-C2FF4D5E0569}" srcOrd="0" destOrd="0" parTransId="{60671B63-EE55-44E6-941D-80AC911D6EE6}" sibTransId="{CE54E638-1CD4-4783-9A66-3E7CE7CC9557}"/>
    <dgm:cxn modelId="{6D797E46-B5A5-483B-BAEA-89C5FC4455FB}" srcId="{E8609D2C-7D60-4CAB-8F9B-E22DE22D0510}" destId="{77711AC5-66C5-4006-9210-347EC849666E}" srcOrd="1" destOrd="0" parTransId="{B1ECFA10-F511-4154-80BA-2C89A3D3C67E}" sibTransId="{9E05C0DD-EC55-4F8C-B9D9-24FDD1A73D66}"/>
    <dgm:cxn modelId="{C9E22D42-E033-4DA8-AFAD-ABF638BC935A}" type="presOf" srcId="{52BE4E4E-4AEA-483F-A00D-3D6B3B3C5917}" destId="{DF867EDB-9363-4139-8235-C527F98C64A4}" srcOrd="0" destOrd="0" presId="urn:microsoft.com/office/officeart/2005/8/layout/radial1"/>
    <dgm:cxn modelId="{D42B544E-F8B8-45A5-8F7E-BFD668570756}" type="presOf" srcId="{7000848A-7B5D-4828-996E-6115FEB98045}" destId="{32206E06-0CF5-454A-8341-0DF940AFB703}" srcOrd="0" destOrd="0" presId="urn:microsoft.com/office/officeart/2005/8/layout/radial1"/>
    <dgm:cxn modelId="{D3E0CEF6-A218-4398-9B8E-A1F94064C8D3}" type="presOf" srcId="{36D799CF-A524-4D47-8BA5-412053202310}" destId="{AE7CDD25-7DC4-46B1-8A3C-0C5E1419BA96}" srcOrd="1" destOrd="0" presId="urn:microsoft.com/office/officeart/2005/8/layout/radial1"/>
    <dgm:cxn modelId="{2529F246-8139-4D3C-8DA6-FC0CF11F6E1B}" type="presOf" srcId="{637C9C8B-DB9D-479C-B475-FDB9A27BC46B}" destId="{A0F6B51E-623A-4401-912F-CE1DDBDCE8BA}" srcOrd="0" destOrd="0" presId="urn:microsoft.com/office/officeart/2005/8/layout/radial1"/>
    <dgm:cxn modelId="{F84FEAAC-DBB7-4650-98FE-2E8721EBCA9B}" type="presOf" srcId="{36D799CF-A524-4D47-8BA5-412053202310}" destId="{D589F94D-E7A6-4517-82C4-E7F2AEADE25E}" srcOrd="0" destOrd="0" presId="urn:microsoft.com/office/officeart/2005/8/layout/radial1"/>
    <dgm:cxn modelId="{12F009F3-F5DA-4B60-B734-B1FA9E90308F}" type="presOf" srcId="{07D5459F-9C8A-4FB2-8F1E-A512D417EC3E}" destId="{0FACBA75-DE5B-4172-9CDC-AA77B24DD8EA}" srcOrd="0" destOrd="0" presId="urn:microsoft.com/office/officeart/2005/8/layout/radial1"/>
    <dgm:cxn modelId="{B1D2C045-3EE0-43DC-84E9-2671D8AF4678}" srcId="{D87FA674-6B3D-4653-BA09-6A935FBFC86B}" destId="{E8609D2C-7D60-4CAB-8F9B-E22DE22D0510}" srcOrd="0" destOrd="0" parTransId="{1AD51597-E79E-40BC-B4E6-5B3A84EDC312}" sibTransId="{349349A6-7B07-482F-96D5-54F212862085}"/>
    <dgm:cxn modelId="{C1836796-4976-4EB6-A14F-48AB9893C12C}" type="presOf" srcId="{77711AC5-66C5-4006-9210-347EC849666E}" destId="{30226104-5BCB-4634-887D-843553F4AC0C}" srcOrd="0" destOrd="0" presId="urn:microsoft.com/office/officeart/2005/8/layout/radial1"/>
    <dgm:cxn modelId="{A9B69C4C-43EF-44DC-A090-C9EC4C30242A}" type="presOf" srcId="{52BE4E4E-4AEA-483F-A00D-3D6B3B3C5917}" destId="{076237DC-20A0-4635-9278-9142A58120FF}" srcOrd="1" destOrd="0" presId="urn:microsoft.com/office/officeart/2005/8/layout/radial1"/>
    <dgm:cxn modelId="{C6BB6D58-6004-4975-AD53-A63D6DA77337}" type="presOf" srcId="{9124C367-9138-4DA2-8C87-0F62AD4EC805}" destId="{C0CB67F8-23C1-49F1-91D7-FE342F10B080}" srcOrd="0" destOrd="0" presId="urn:microsoft.com/office/officeart/2005/8/layout/radial1"/>
    <dgm:cxn modelId="{543D0FC6-19FF-401B-B7A5-E6AAE6185422}" srcId="{E8609D2C-7D60-4CAB-8F9B-E22DE22D0510}" destId="{1570E426-0317-4DC7-A103-F4DB817FDC96}" srcOrd="7" destOrd="0" parTransId="{36D799CF-A524-4D47-8BA5-412053202310}" sibTransId="{B60D7A86-6CD6-40FD-8728-FF8C79E83E11}"/>
    <dgm:cxn modelId="{E92AD35F-C90B-466D-884D-14BB049A91F9}" type="presOf" srcId="{F614F9A1-71C1-4D20-A854-90CA931518AB}" destId="{27B38703-347E-4929-8F49-0C96ECE88A60}" srcOrd="0" destOrd="0" presId="urn:microsoft.com/office/officeart/2005/8/layout/radial1"/>
    <dgm:cxn modelId="{3964A079-A2B0-4BE3-B33B-1612651D1A8F}" type="presOf" srcId="{9D501EC4-CB43-4843-809B-5B43730B9B87}" destId="{AB5DF28C-E06E-4804-A36D-0BFB25CA2A9E}" srcOrd="0" destOrd="0" presId="urn:microsoft.com/office/officeart/2005/8/layout/radial1"/>
    <dgm:cxn modelId="{C4CF062F-7EFB-4AFA-9E6E-CA776E4239A3}" type="presOf" srcId="{C4B23C4D-5B98-4221-9DB5-15ADE896FC26}" destId="{DFF029BA-1B3A-457D-BA95-E365DA2C9549}" srcOrd="0" destOrd="0" presId="urn:microsoft.com/office/officeart/2005/8/layout/radial1"/>
    <dgm:cxn modelId="{E8A439A2-4BB8-4286-8934-FD47FE006DCA}" type="presOf" srcId="{FE1EEFDD-F0C6-4467-8981-8FF3181DA095}" destId="{2C7C444A-783C-4BFD-869C-FF04F13F01F4}" srcOrd="0" destOrd="0" presId="urn:microsoft.com/office/officeart/2005/8/layout/radial1"/>
    <dgm:cxn modelId="{59BB481F-AAEB-49A7-84D4-A1FB98E537E3}" type="presParOf" srcId="{52EFA5F9-9806-44A7-88B9-06F834EC4639}" destId="{039C0E09-7C98-4F8F-ABC4-D673351C23B3}" srcOrd="0" destOrd="0" presId="urn:microsoft.com/office/officeart/2005/8/layout/radial1"/>
    <dgm:cxn modelId="{FEE27095-A3BD-446B-9EB2-8A0B14221606}" type="presParOf" srcId="{52EFA5F9-9806-44A7-88B9-06F834EC4639}" destId="{ABCAA86E-19EE-45DA-8430-531245A2A7EB}" srcOrd="1" destOrd="0" presId="urn:microsoft.com/office/officeart/2005/8/layout/radial1"/>
    <dgm:cxn modelId="{ACC58869-0E4A-4FE8-8AF1-CA21FBC551E1}" type="presParOf" srcId="{ABCAA86E-19EE-45DA-8430-531245A2A7EB}" destId="{84B0FB3F-E120-476E-A8C0-EFB93BEB6BD1}" srcOrd="0" destOrd="0" presId="urn:microsoft.com/office/officeart/2005/8/layout/radial1"/>
    <dgm:cxn modelId="{5BBD6240-1800-4A67-97FF-13F83C30EEEB}" type="presParOf" srcId="{52EFA5F9-9806-44A7-88B9-06F834EC4639}" destId="{9548A702-7A90-4F81-96D7-AC1E1E0BF829}" srcOrd="2" destOrd="0" presId="urn:microsoft.com/office/officeart/2005/8/layout/radial1"/>
    <dgm:cxn modelId="{C33BFC55-FF98-4D70-BC9F-90E570C4299E}" type="presParOf" srcId="{52EFA5F9-9806-44A7-88B9-06F834EC4639}" destId="{C6332FF6-CB01-427D-B918-1439213A67ED}" srcOrd="3" destOrd="0" presId="urn:microsoft.com/office/officeart/2005/8/layout/radial1"/>
    <dgm:cxn modelId="{93DB6A2A-6815-400B-9770-1F0127F6FAB4}" type="presParOf" srcId="{C6332FF6-CB01-427D-B918-1439213A67ED}" destId="{A2C9DA44-4768-41CF-AFB8-BF7506BB97E7}" srcOrd="0" destOrd="0" presId="urn:microsoft.com/office/officeart/2005/8/layout/radial1"/>
    <dgm:cxn modelId="{8804B550-450E-4AC4-8AA9-369EACDAF2AC}" type="presParOf" srcId="{52EFA5F9-9806-44A7-88B9-06F834EC4639}" destId="{30226104-5BCB-4634-887D-843553F4AC0C}" srcOrd="4" destOrd="0" presId="urn:microsoft.com/office/officeart/2005/8/layout/radial1"/>
    <dgm:cxn modelId="{262F75F7-EF11-4011-BE30-799B6981CAF9}" type="presParOf" srcId="{52EFA5F9-9806-44A7-88B9-06F834EC4639}" destId="{52324511-3A30-40F0-8736-047A30C2CAF4}" srcOrd="5" destOrd="0" presId="urn:microsoft.com/office/officeart/2005/8/layout/radial1"/>
    <dgm:cxn modelId="{315E2FFB-A3B1-43CD-81DD-C533BD9955CF}" type="presParOf" srcId="{52324511-3A30-40F0-8736-047A30C2CAF4}" destId="{666B1DB5-967B-48FD-ABF5-09760F5A0AD6}" srcOrd="0" destOrd="0" presId="urn:microsoft.com/office/officeart/2005/8/layout/radial1"/>
    <dgm:cxn modelId="{7098689D-285E-49DE-A38F-DF0284F90C4B}" type="presParOf" srcId="{52EFA5F9-9806-44A7-88B9-06F834EC4639}" destId="{DFF029BA-1B3A-457D-BA95-E365DA2C9549}" srcOrd="6" destOrd="0" presId="urn:microsoft.com/office/officeart/2005/8/layout/radial1"/>
    <dgm:cxn modelId="{B122CD8D-467A-47E1-AF36-0FCE05468CA0}" type="presParOf" srcId="{52EFA5F9-9806-44A7-88B9-06F834EC4639}" destId="{27B38703-347E-4929-8F49-0C96ECE88A60}" srcOrd="7" destOrd="0" presId="urn:microsoft.com/office/officeart/2005/8/layout/radial1"/>
    <dgm:cxn modelId="{F5DB45AC-58B8-4910-BE57-0531247BC7BC}" type="presParOf" srcId="{27B38703-347E-4929-8F49-0C96ECE88A60}" destId="{2EF14AC1-A994-465D-99EA-6BEB57EA1386}" srcOrd="0" destOrd="0" presId="urn:microsoft.com/office/officeart/2005/8/layout/radial1"/>
    <dgm:cxn modelId="{51254B1C-45EB-47DA-8A58-BD09A48840A6}" type="presParOf" srcId="{52EFA5F9-9806-44A7-88B9-06F834EC4639}" destId="{AB5DF28C-E06E-4804-A36D-0BFB25CA2A9E}" srcOrd="8" destOrd="0" presId="urn:microsoft.com/office/officeart/2005/8/layout/radial1"/>
    <dgm:cxn modelId="{868B1321-B69D-47E0-B83F-AFDAD35E562E}" type="presParOf" srcId="{52EFA5F9-9806-44A7-88B9-06F834EC4639}" destId="{AD1AC7A1-0FBF-4ED6-86CE-DB72F8D84FC4}" srcOrd="9" destOrd="0" presId="urn:microsoft.com/office/officeart/2005/8/layout/radial1"/>
    <dgm:cxn modelId="{AD55F53C-18F3-4D3A-BD77-3A38BFD3A392}" type="presParOf" srcId="{AD1AC7A1-0FBF-4ED6-86CE-DB72F8D84FC4}" destId="{3CD8CEFE-05E2-4ED3-94B3-014B346C2951}" srcOrd="0" destOrd="0" presId="urn:microsoft.com/office/officeart/2005/8/layout/radial1"/>
    <dgm:cxn modelId="{D3616F1D-C874-4C5E-A9A8-1A7354E2FDD6}" type="presParOf" srcId="{52EFA5F9-9806-44A7-88B9-06F834EC4639}" destId="{170B9449-4315-4EB4-8D13-F07FF2116AD5}" srcOrd="10" destOrd="0" presId="urn:microsoft.com/office/officeart/2005/8/layout/radial1"/>
    <dgm:cxn modelId="{75BBE2D4-6712-48C3-BF74-23BA4A46D8DE}" type="presParOf" srcId="{52EFA5F9-9806-44A7-88B9-06F834EC4639}" destId="{7528D584-A96D-410F-9CE3-5F8335556B70}" srcOrd="11" destOrd="0" presId="urn:microsoft.com/office/officeart/2005/8/layout/radial1"/>
    <dgm:cxn modelId="{499E27BC-0188-4F44-85A7-4FB721CC83AF}" type="presParOf" srcId="{7528D584-A96D-410F-9CE3-5F8335556B70}" destId="{3E91BCCB-4CEF-4E97-81D5-A16DB8ECB8C8}" srcOrd="0" destOrd="0" presId="urn:microsoft.com/office/officeart/2005/8/layout/radial1"/>
    <dgm:cxn modelId="{22BB1C77-C105-4364-8B57-E45688AB57B5}" type="presParOf" srcId="{52EFA5F9-9806-44A7-88B9-06F834EC4639}" destId="{A0F6B51E-623A-4401-912F-CE1DDBDCE8BA}" srcOrd="12" destOrd="0" presId="urn:microsoft.com/office/officeart/2005/8/layout/radial1"/>
    <dgm:cxn modelId="{49986065-F8F2-45BE-A9BC-3BB65EE2ADB7}" type="presParOf" srcId="{52EFA5F9-9806-44A7-88B9-06F834EC4639}" destId="{DF867EDB-9363-4139-8235-C527F98C64A4}" srcOrd="13" destOrd="0" presId="urn:microsoft.com/office/officeart/2005/8/layout/radial1"/>
    <dgm:cxn modelId="{62D64E04-A6A0-4C6E-9B23-7CBB8F41B9BD}" type="presParOf" srcId="{DF867EDB-9363-4139-8235-C527F98C64A4}" destId="{076237DC-20A0-4635-9278-9142A58120FF}" srcOrd="0" destOrd="0" presId="urn:microsoft.com/office/officeart/2005/8/layout/radial1"/>
    <dgm:cxn modelId="{4F145C85-0480-47F4-8F9E-4CC63814FD3C}" type="presParOf" srcId="{52EFA5F9-9806-44A7-88B9-06F834EC4639}" destId="{C0CB67F8-23C1-49F1-91D7-FE342F10B080}" srcOrd="14" destOrd="0" presId="urn:microsoft.com/office/officeart/2005/8/layout/radial1"/>
    <dgm:cxn modelId="{9518651F-9888-41E0-B26C-E42DF675E0D7}" type="presParOf" srcId="{52EFA5F9-9806-44A7-88B9-06F834EC4639}" destId="{D589F94D-E7A6-4517-82C4-E7F2AEADE25E}" srcOrd="15" destOrd="0" presId="urn:microsoft.com/office/officeart/2005/8/layout/radial1"/>
    <dgm:cxn modelId="{7A046199-46FD-4064-806C-8B70891DFC89}" type="presParOf" srcId="{D589F94D-E7A6-4517-82C4-E7F2AEADE25E}" destId="{AE7CDD25-7DC4-46B1-8A3C-0C5E1419BA96}" srcOrd="0" destOrd="0" presId="urn:microsoft.com/office/officeart/2005/8/layout/radial1"/>
    <dgm:cxn modelId="{3A1AE252-A05E-4631-B961-C276411C8464}" type="presParOf" srcId="{52EFA5F9-9806-44A7-88B9-06F834EC4639}" destId="{D31DC343-DD5C-4995-8E1A-805D835668E8}" srcOrd="16" destOrd="0" presId="urn:microsoft.com/office/officeart/2005/8/layout/radial1"/>
    <dgm:cxn modelId="{490668AC-96F8-460F-90F9-20C313353576}" type="presParOf" srcId="{52EFA5F9-9806-44A7-88B9-06F834EC4639}" destId="{0FACBA75-DE5B-4172-9CDC-AA77B24DD8EA}" srcOrd="17" destOrd="0" presId="urn:microsoft.com/office/officeart/2005/8/layout/radial1"/>
    <dgm:cxn modelId="{EA6AFA00-5AA6-480A-BE3C-B235DC4427DA}" type="presParOf" srcId="{0FACBA75-DE5B-4172-9CDC-AA77B24DD8EA}" destId="{682280E8-7F25-4DC7-8BBA-6EA23BA5C39F}" srcOrd="0" destOrd="0" presId="urn:microsoft.com/office/officeart/2005/8/layout/radial1"/>
    <dgm:cxn modelId="{A34E42AE-2661-4707-B691-617EE0FE841D}" type="presParOf" srcId="{52EFA5F9-9806-44A7-88B9-06F834EC4639}" destId="{32206E06-0CF5-454A-8341-0DF940AFB703}" srcOrd="18" destOrd="0" presId="urn:microsoft.com/office/officeart/2005/8/layout/radial1"/>
    <dgm:cxn modelId="{FF88839E-E8E0-47EF-A8F0-ABAE6A05A0AC}" type="presParOf" srcId="{52EFA5F9-9806-44A7-88B9-06F834EC4639}" destId="{BE9F9B8E-CAB4-4635-87F0-96AA8396FDB3}" srcOrd="19" destOrd="0" presId="urn:microsoft.com/office/officeart/2005/8/layout/radial1"/>
    <dgm:cxn modelId="{4539A028-BC72-4044-8DD1-A582CA62640C}" type="presParOf" srcId="{BE9F9B8E-CAB4-4635-87F0-96AA8396FDB3}" destId="{9032EB4B-A195-4C94-8FD5-42FEEFC23EF3}" srcOrd="0" destOrd="0" presId="urn:microsoft.com/office/officeart/2005/8/layout/radial1"/>
    <dgm:cxn modelId="{89A74622-2F82-4862-B95F-40890C359AFC}" type="presParOf" srcId="{52EFA5F9-9806-44A7-88B9-06F834EC4639}" destId="{2C7C444A-783C-4BFD-869C-FF04F13F01F4}" srcOrd="20" destOrd="0" presId="urn:microsoft.com/office/officeart/2005/8/layout/radial1"/>
  </dgm:cxnLst>
  <dgm:bg/>
  <dgm:whole>
    <a:ln>
      <a:solidFill>
        <a:srgbClr val="9966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C0E09-7C98-4F8F-ABC4-D673351C23B3}">
      <dsp:nvSpPr>
        <dsp:cNvPr id="0" name=""/>
        <dsp:cNvSpPr/>
      </dsp:nvSpPr>
      <dsp:spPr>
        <a:xfrm>
          <a:off x="4903863" y="1912369"/>
          <a:ext cx="1166483" cy="899522"/>
        </a:xfrm>
        <a:prstGeom prst="ellipse">
          <a:avLst/>
        </a:prstGeom>
        <a:solidFill>
          <a:srgbClr val="99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latin typeface="Arial" panose="020B0604020202020204" pitchFamily="34" charset="0"/>
              <a:cs typeface="Arial" panose="020B0604020202020204" pitchFamily="34" charset="0"/>
            </a:rPr>
            <a:t>NAMFISA (2001)</a:t>
          </a:r>
        </a:p>
      </dsp:txBody>
      <dsp:txXfrm>
        <a:off x="5074690" y="2044101"/>
        <a:ext cx="824829" cy="636058"/>
      </dsp:txXfrm>
    </dsp:sp>
    <dsp:sp modelId="{ABCAA86E-19EE-45DA-8430-531245A2A7EB}">
      <dsp:nvSpPr>
        <dsp:cNvPr id="0" name=""/>
        <dsp:cNvSpPr/>
      </dsp:nvSpPr>
      <dsp:spPr>
        <a:xfrm rot="16200000">
          <a:off x="4989477" y="1407569"/>
          <a:ext cx="995253" cy="14345"/>
        </a:xfrm>
        <a:custGeom>
          <a:avLst/>
          <a:gdLst/>
          <a:ahLst/>
          <a:cxnLst/>
          <a:rect l="0" t="0" r="0" b="0"/>
          <a:pathLst>
            <a:path>
              <a:moveTo>
                <a:pt x="0" y="7172"/>
              </a:moveTo>
              <a:lnTo>
                <a:pt x="995253" y="7172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62223" y="1389860"/>
        <a:ext cx="49762" cy="49762"/>
      </dsp:txXfrm>
    </dsp:sp>
    <dsp:sp modelId="{9548A702-7A90-4F81-96D7-AC1E1E0BF829}">
      <dsp:nvSpPr>
        <dsp:cNvPr id="0" name=""/>
        <dsp:cNvSpPr/>
      </dsp:nvSpPr>
      <dsp:spPr>
        <a:xfrm>
          <a:off x="4903863" y="17592"/>
          <a:ext cx="1166483" cy="899522"/>
        </a:xfrm>
        <a:prstGeom prst="ellipse">
          <a:avLst/>
        </a:prstGeom>
        <a:solidFill>
          <a:srgbClr val="9966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Long-term Insurance (1998)</a:t>
          </a:r>
        </a:p>
      </dsp:txBody>
      <dsp:txXfrm>
        <a:off x="5074690" y="149324"/>
        <a:ext cx="824829" cy="636058"/>
      </dsp:txXfrm>
    </dsp:sp>
    <dsp:sp modelId="{C6332FF6-CB01-427D-B918-1439213A67ED}">
      <dsp:nvSpPr>
        <dsp:cNvPr id="0" name=""/>
        <dsp:cNvSpPr/>
      </dsp:nvSpPr>
      <dsp:spPr>
        <a:xfrm rot="18360000">
          <a:off x="5581579" y="1588504"/>
          <a:ext cx="924772" cy="14345"/>
        </a:xfrm>
        <a:custGeom>
          <a:avLst/>
          <a:gdLst/>
          <a:ahLst/>
          <a:cxnLst/>
          <a:rect l="0" t="0" r="0" b="0"/>
          <a:pathLst>
            <a:path>
              <a:moveTo>
                <a:pt x="0" y="7172"/>
              </a:moveTo>
              <a:lnTo>
                <a:pt x="924772" y="7172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20846" y="1572557"/>
        <a:ext cx="46238" cy="46238"/>
      </dsp:txXfrm>
    </dsp:sp>
    <dsp:sp modelId="{30226104-5BCB-4634-887D-843553F4AC0C}">
      <dsp:nvSpPr>
        <dsp:cNvPr id="0" name=""/>
        <dsp:cNvSpPr/>
      </dsp:nvSpPr>
      <dsp:spPr>
        <a:xfrm>
          <a:off x="6017584" y="379462"/>
          <a:ext cx="1166483" cy="899522"/>
        </a:xfrm>
        <a:prstGeom prst="ellipse">
          <a:avLst/>
        </a:prstGeom>
        <a:solidFill>
          <a:srgbClr val="9966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Short-term Insurance (1998)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88411" y="511194"/>
        <a:ext cx="824829" cy="636058"/>
      </dsp:txXfrm>
    </dsp:sp>
    <dsp:sp modelId="{52324511-3A30-40F0-8736-047A30C2CAF4}">
      <dsp:nvSpPr>
        <dsp:cNvPr id="0" name=""/>
        <dsp:cNvSpPr/>
      </dsp:nvSpPr>
      <dsp:spPr>
        <a:xfrm rot="20893140">
          <a:off x="6028041" y="2023561"/>
          <a:ext cx="2095997" cy="14345"/>
        </a:xfrm>
        <a:custGeom>
          <a:avLst/>
          <a:gdLst/>
          <a:ahLst/>
          <a:cxnLst/>
          <a:rect l="0" t="0" r="0" b="0"/>
          <a:pathLst>
            <a:path>
              <a:moveTo>
                <a:pt x="0" y="7172"/>
              </a:moveTo>
              <a:lnTo>
                <a:pt x="2095997" y="7172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23640" y="1978334"/>
        <a:ext cx="104799" cy="104799"/>
      </dsp:txXfrm>
    </dsp:sp>
    <dsp:sp modelId="{DFF029BA-1B3A-457D-BA95-E365DA2C9549}">
      <dsp:nvSpPr>
        <dsp:cNvPr id="0" name=""/>
        <dsp:cNvSpPr/>
      </dsp:nvSpPr>
      <dsp:spPr>
        <a:xfrm>
          <a:off x="8033354" y="1194408"/>
          <a:ext cx="1792272" cy="899522"/>
        </a:xfrm>
        <a:prstGeom prst="ellipse">
          <a:avLst/>
        </a:prstGeom>
        <a:solidFill>
          <a:srgbClr val="9966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Medical Aid </a:t>
          </a:r>
          <a:r>
            <a:rPr lang="en-US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Funds </a:t>
          </a:r>
          <a:r>
            <a:rPr lang="en-US" sz="14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- 7</a:t>
          </a:r>
          <a:endParaRPr lang="en-US" sz="14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(1995 Act) </a:t>
          </a:r>
        </a:p>
      </dsp:txBody>
      <dsp:txXfrm>
        <a:off x="8295826" y="1326140"/>
        <a:ext cx="1267328" cy="636058"/>
      </dsp:txXfrm>
    </dsp:sp>
    <dsp:sp modelId="{27B38703-347E-4929-8F49-0C96ECE88A60}">
      <dsp:nvSpPr>
        <dsp:cNvPr id="0" name=""/>
        <dsp:cNvSpPr/>
      </dsp:nvSpPr>
      <dsp:spPr>
        <a:xfrm rot="1080000">
          <a:off x="6005875" y="2647717"/>
          <a:ext cx="764498" cy="14345"/>
        </a:xfrm>
        <a:custGeom>
          <a:avLst/>
          <a:gdLst/>
          <a:ahLst/>
          <a:cxnLst/>
          <a:rect l="0" t="0" r="0" b="0"/>
          <a:pathLst>
            <a:path>
              <a:moveTo>
                <a:pt x="0" y="7172"/>
              </a:moveTo>
              <a:lnTo>
                <a:pt x="764498" y="7172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69012" y="2635777"/>
        <a:ext cx="38224" cy="38224"/>
      </dsp:txXfrm>
    </dsp:sp>
    <dsp:sp modelId="{AB5DF28C-E06E-4804-A36D-0BFB25CA2A9E}">
      <dsp:nvSpPr>
        <dsp:cNvPr id="0" name=""/>
        <dsp:cNvSpPr/>
      </dsp:nvSpPr>
      <dsp:spPr>
        <a:xfrm>
          <a:off x="6705902" y="2497887"/>
          <a:ext cx="1166483" cy="899522"/>
        </a:xfrm>
        <a:prstGeom prst="ellipse">
          <a:avLst/>
        </a:prstGeom>
        <a:solidFill>
          <a:srgbClr val="9966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Pension Funds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(1956 Act)</a:t>
          </a:r>
        </a:p>
      </dsp:txBody>
      <dsp:txXfrm>
        <a:off x="6876729" y="2629619"/>
        <a:ext cx="824829" cy="636058"/>
      </dsp:txXfrm>
    </dsp:sp>
    <dsp:sp modelId="{AD1AC7A1-0FBF-4ED6-86CE-DB72F8D84FC4}">
      <dsp:nvSpPr>
        <dsp:cNvPr id="0" name=""/>
        <dsp:cNvSpPr/>
      </dsp:nvSpPr>
      <dsp:spPr>
        <a:xfrm rot="3240000">
          <a:off x="5581579" y="3121411"/>
          <a:ext cx="924772" cy="14345"/>
        </a:xfrm>
        <a:custGeom>
          <a:avLst/>
          <a:gdLst/>
          <a:ahLst/>
          <a:cxnLst/>
          <a:rect l="0" t="0" r="0" b="0"/>
          <a:pathLst>
            <a:path>
              <a:moveTo>
                <a:pt x="0" y="7172"/>
              </a:moveTo>
              <a:lnTo>
                <a:pt x="924772" y="7172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20846" y="3105464"/>
        <a:ext cx="46238" cy="46238"/>
      </dsp:txXfrm>
    </dsp:sp>
    <dsp:sp modelId="{170B9449-4315-4EB4-8D13-F07FF2116AD5}">
      <dsp:nvSpPr>
        <dsp:cNvPr id="0" name=""/>
        <dsp:cNvSpPr/>
      </dsp:nvSpPr>
      <dsp:spPr>
        <a:xfrm>
          <a:off x="6017584" y="3445275"/>
          <a:ext cx="1166483" cy="899522"/>
        </a:xfrm>
        <a:prstGeom prst="ellipse">
          <a:avLst/>
        </a:prstGeom>
        <a:solidFill>
          <a:srgbClr val="9966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Friendly Societies (1956 Act)</a:t>
          </a:r>
        </a:p>
      </dsp:txBody>
      <dsp:txXfrm>
        <a:off x="6188411" y="3577007"/>
        <a:ext cx="824829" cy="636058"/>
      </dsp:txXfrm>
    </dsp:sp>
    <dsp:sp modelId="{7528D584-A96D-410F-9CE3-5F8335556B70}">
      <dsp:nvSpPr>
        <dsp:cNvPr id="0" name=""/>
        <dsp:cNvSpPr/>
      </dsp:nvSpPr>
      <dsp:spPr>
        <a:xfrm rot="5400000">
          <a:off x="4989477" y="3302346"/>
          <a:ext cx="995253" cy="14345"/>
        </a:xfrm>
        <a:custGeom>
          <a:avLst/>
          <a:gdLst/>
          <a:ahLst/>
          <a:cxnLst/>
          <a:rect l="0" t="0" r="0" b="0"/>
          <a:pathLst>
            <a:path>
              <a:moveTo>
                <a:pt x="0" y="7172"/>
              </a:moveTo>
              <a:lnTo>
                <a:pt x="995253" y="7172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62223" y="3284637"/>
        <a:ext cx="49762" cy="49762"/>
      </dsp:txXfrm>
    </dsp:sp>
    <dsp:sp modelId="{A0F6B51E-623A-4401-912F-CE1DDBDCE8BA}">
      <dsp:nvSpPr>
        <dsp:cNvPr id="0" name=""/>
        <dsp:cNvSpPr/>
      </dsp:nvSpPr>
      <dsp:spPr>
        <a:xfrm>
          <a:off x="4903863" y="3807145"/>
          <a:ext cx="1166483" cy="899522"/>
        </a:xfrm>
        <a:prstGeom prst="ellipse">
          <a:avLst/>
        </a:prstGeom>
        <a:solidFill>
          <a:srgbClr val="9966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Unit Trusts (1981 Act)</a:t>
          </a:r>
        </a:p>
      </dsp:txBody>
      <dsp:txXfrm>
        <a:off x="5074690" y="3938877"/>
        <a:ext cx="824829" cy="636058"/>
      </dsp:txXfrm>
    </dsp:sp>
    <dsp:sp modelId="{DF867EDB-9363-4139-8235-C527F98C64A4}">
      <dsp:nvSpPr>
        <dsp:cNvPr id="0" name=""/>
        <dsp:cNvSpPr/>
      </dsp:nvSpPr>
      <dsp:spPr>
        <a:xfrm rot="7560000">
          <a:off x="4467857" y="3121411"/>
          <a:ext cx="924772" cy="14345"/>
        </a:xfrm>
        <a:custGeom>
          <a:avLst/>
          <a:gdLst/>
          <a:ahLst/>
          <a:cxnLst/>
          <a:rect l="0" t="0" r="0" b="0"/>
          <a:pathLst>
            <a:path>
              <a:moveTo>
                <a:pt x="0" y="7172"/>
              </a:moveTo>
              <a:lnTo>
                <a:pt x="924772" y="7172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4907124" y="3105464"/>
        <a:ext cx="46238" cy="46238"/>
      </dsp:txXfrm>
    </dsp:sp>
    <dsp:sp modelId="{C0CB67F8-23C1-49F1-91D7-FE342F10B080}">
      <dsp:nvSpPr>
        <dsp:cNvPr id="0" name=""/>
        <dsp:cNvSpPr/>
      </dsp:nvSpPr>
      <dsp:spPr>
        <a:xfrm>
          <a:off x="3790141" y="3445275"/>
          <a:ext cx="1166483" cy="899522"/>
        </a:xfrm>
        <a:prstGeom prst="ellipse">
          <a:avLst/>
        </a:prstGeom>
        <a:solidFill>
          <a:srgbClr val="9966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Stock Exchange (1985 Act)</a:t>
          </a:r>
        </a:p>
      </dsp:txBody>
      <dsp:txXfrm>
        <a:off x="3960968" y="3577007"/>
        <a:ext cx="824829" cy="636058"/>
      </dsp:txXfrm>
    </dsp:sp>
    <dsp:sp modelId="{D589F94D-E7A6-4517-82C4-E7F2AEADE25E}">
      <dsp:nvSpPr>
        <dsp:cNvPr id="0" name=""/>
        <dsp:cNvSpPr/>
      </dsp:nvSpPr>
      <dsp:spPr>
        <a:xfrm rot="9720000">
          <a:off x="4203835" y="2647717"/>
          <a:ext cx="764498" cy="14345"/>
        </a:xfrm>
        <a:custGeom>
          <a:avLst/>
          <a:gdLst/>
          <a:ahLst/>
          <a:cxnLst/>
          <a:rect l="0" t="0" r="0" b="0"/>
          <a:pathLst>
            <a:path>
              <a:moveTo>
                <a:pt x="0" y="7172"/>
              </a:moveTo>
              <a:lnTo>
                <a:pt x="764498" y="7172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4566972" y="2635777"/>
        <a:ext cx="38224" cy="38224"/>
      </dsp:txXfrm>
    </dsp:sp>
    <dsp:sp modelId="{D31DC343-DD5C-4995-8E1A-805D835668E8}">
      <dsp:nvSpPr>
        <dsp:cNvPr id="0" name=""/>
        <dsp:cNvSpPr/>
      </dsp:nvSpPr>
      <dsp:spPr>
        <a:xfrm>
          <a:off x="3101823" y="2497887"/>
          <a:ext cx="1166483" cy="899522"/>
        </a:xfrm>
        <a:prstGeom prst="ellipse">
          <a:avLst/>
        </a:prstGeom>
        <a:solidFill>
          <a:srgbClr val="9966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Participation Bonds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(1981 Act)</a:t>
          </a:r>
        </a:p>
      </dsp:txBody>
      <dsp:txXfrm>
        <a:off x="3272650" y="2629619"/>
        <a:ext cx="824829" cy="636058"/>
      </dsp:txXfrm>
    </dsp:sp>
    <dsp:sp modelId="{0FACBA75-DE5B-4172-9CDC-AA77B24DD8EA}">
      <dsp:nvSpPr>
        <dsp:cNvPr id="0" name=""/>
        <dsp:cNvSpPr/>
      </dsp:nvSpPr>
      <dsp:spPr>
        <a:xfrm rot="11880000">
          <a:off x="4203835" y="2062198"/>
          <a:ext cx="764498" cy="14345"/>
        </a:xfrm>
        <a:custGeom>
          <a:avLst/>
          <a:gdLst/>
          <a:ahLst/>
          <a:cxnLst/>
          <a:rect l="0" t="0" r="0" b="0"/>
          <a:pathLst>
            <a:path>
              <a:moveTo>
                <a:pt x="0" y="7172"/>
              </a:moveTo>
              <a:lnTo>
                <a:pt x="764498" y="7172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4566972" y="2050258"/>
        <a:ext cx="38224" cy="38224"/>
      </dsp:txXfrm>
    </dsp:sp>
    <dsp:sp modelId="{32206E06-0CF5-454A-8341-0DF940AFB703}">
      <dsp:nvSpPr>
        <dsp:cNvPr id="0" name=""/>
        <dsp:cNvSpPr/>
      </dsp:nvSpPr>
      <dsp:spPr>
        <a:xfrm>
          <a:off x="3101823" y="1326850"/>
          <a:ext cx="1166483" cy="899522"/>
        </a:xfrm>
        <a:prstGeom prst="ellipse">
          <a:avLst/>
        </a:prstGeom>
        <a:solidFill>
          <a:srgbClr val="9966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latin typeface="Arial" panose="020B0604020202020204" pitchFamily="34" charset="0"/>
              <a:cs typeface="Arial" panose="020B0604020202020204" pitchFamily="34" charset="0"/>
            </a:rPr>
            <a:t>Accountants &amp; Auditors (1951 Act)</a:t>
          </a:r>
        </a:p>
      </dsp:txBody>
      <dsp:txXfrm>
        <a:off x="3272650" y="1458582"/>
        <a:ext cx="824829" cy="636058"/>
      </dsp:txXfrm>
    </dsp:sp>
    <dsp:sp modelId="{BE9F9B8E-CAB4-4635-87F0-96AA8396FDB3}">
      <dsp:nvSpPr>
        <dsp:cNvPr id="0" name=""/>
        <dsp:cNvSpPr/>
      </dsp:nvSpPr>
      <dsp:spPr>
        <a:xfrm rot="14040000">
          <a:off x="4467857" y="1588504"/>
          <a:ext cx="924772" cy="14345"/>
        </a:xfrm>
        <a:custGeom>
          <a:avLst/>
          <a:gdLst/>
          <a:ahLst/>
          <a:cxnLst/>
          <a:rect l="0" t="0" r="0" b="0"/>
          <a:pathLst>
            <a:path>
              <a:moveTo>
                <a:pt x="0" y="7172"/>
              </a:moveTo>
              <a:lnTo>
                <a:pt x="924772" y="7172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4907124" y="1572557"/>
        <a:ext cx="46238" cy="46238"/>
      </dsp:txXfrm>
    </dsp:sp>
    <dsp:sp modelId="{2C7C444A-783C-4BFD-869C-FF04F13F01F4}">
      <dsp:nvSpPr>
        <dsp:cNvPr id="0" name=""/>
        <dsp:cNvSpPr/>
      </dsp:nvSpPr>
      <dsp:spPr>
        <a:xfrm>
          <a:off x="3790141" y="379462"/>
          <a:ext cx="1166483" cy="899522"/>
        </a:xfrm>
        <a:prstGeom prst="ellipse">
          <a:avLst/>
        </a:prstGeom>
        <a:solidFill>
          <a:srgbClr val="9966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Micro Lenders (Usury)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(1968)</a:t>
          </a:r>
        </a:p>
      </dsp:txBody>
      <dsp:txXfrm>
        <a:off x="3960968" y="511194"/>
        <a:ext cx="824829" cy="636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0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168400" y="1841500"/>
            <a:ext cx="2020888" cy="2298700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168400" y="4140200"/>
            <a:ext cx="2020888" cy="2298700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188555" y="1841500"/>
            <a:ext cx="2611559" cy="4597400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5799380" y="1841500"/>
            <a:ext cx="2612659" cy="2298700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7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8410941" y="1841500"/>
            <a:ext cx="2612659" cy="2298700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8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5799380" y="4140200"/>
            <a:ext cx="5224220" cy="2298700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7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495800" y="2311400"/>
            <a:ext cx="3200400" cy="2438400"/>
          </a:xfr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73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1892300" y="2032000"/>
            <a:ext cx="1930400" cy="19304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4038600" y="2032000"/>
            <a:ext cx="1930400" cy="19304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6210300" y="2032000"/>
            <a:ext cx="1930400" cy="19304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8369300" y="2032000"/>
            <a:ext cx="1930400" cy="19304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17"/>
          </p:nvPr>
        </p:nvSpPr>
        <p:spPr>
          <a:xfrm>
            <a:off x="1892300" y="4191000"/>
            <a:ext cx="1930400" cy="19304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4038600" y="4191000"/>
            <a:ext cx="1930400" cy="19304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6210300" y="4191000"/>
            <a:ext cx="1930400" cy="19304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4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8369300" y="4191000"/>
            <a:ext cx="1930400" cy="19304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24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1221373"/>
            <a:ext cx="4064000" cy="2818313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064000" y="1221373"/>
            <a:ext cx="4064000" cy="2818313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8128000" y="1221373"/>
            <a:ext cx="4064000" cy="2818313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0" y="4039687"/>
            <a:ext cx="4064000" cy="2818313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4064000" y="4039687"/>
            <a:ext cx="4064000" cy="2818313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128000" y="4039687"/>
            <a:ext cx="4064000" cy="2818313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25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9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587500" y="2006600"/>
            <a:ext cx="2006600" cy="20066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998359" y="3560862"/>
            <a:ext cx="2006600" cy="20066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8478339" y="2978150"/>
            <a:ext cx="2006600" cy="20066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9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49975" cy="6858000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1233488" y="2001838"/>
            <a:ext cx="1549400" cy="15494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3977148" y="2001838"/>
            <a:ext cx="1549400" cy="15494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6720365" y="2001838"/>
            <a:ext cx="1549400" cy="15494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5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9458631" y="2001838"/>
            <a:ext cx="1549400" cy="1549400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2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651375" y="2527300"/>
            <a:ext cx="1371600" cy="1371600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6168522" y="2527300"/>
            <a:ext cx="1371600" cy="1371600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4651375" y="4049126"/>
            <a:ext cx="1371600" cy="1371600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168522" y="4049126"/>
            <a:ext cx="1371600" cy="1371600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5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1955801"/>
            <a:ext cx="2793999" cy="1968499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0" y="4191000"/>
            <a:ext cx="2793999" cy="1968499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9397999" y="1955801"/>
            <a:ext cx="2793999" cy="1968499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9397999" y="4191000"/>
            <a:ext cx="2793999" cy="1968499"/>
          </a:xfrm>
        </p:spPr>
        <p:txBody>
          <a:bodyPr>
            <a:normAutofit/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4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6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424238" y="2324100"/>
            <a:ext cx="2968625" cy="17526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392862" y="2324100"/>
            <a:ext cx="2361469" cy="17526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621626" y="4076700"/>
            <a:ext cx="2345439" cy="27813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8754331" y="4076700"/>
            <a:ext cx="3437669" cy="27813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9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679060" y="2324100"/>
            <a:ext cx="1753115" cy="1752600"/>
          </a:xfrm>
        </p:spPr>
        <p:txBody>
          <a:bodyPr>
            <a:norm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399656" y="2324100"/>
            <a:ext cx="1753115" cy="1752600"/>
          </a:xfrm>
        </p:spPr>
        <p:txBody>
          <a:bodyPr>
            <a:norm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8760083" y="4076700"/>
            <a:ext cx="1753115" cy="1752600"/>
          </a:xfrm>
        </p:spPr>
        <p:txBody>
          <a:bodyPr>
            <a:norm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4039229" y="4076700"/>
            <a:ext cx="1753115" cy="1752600"/>
          </a:xfrm>
        </p:spPr>
        <p:txBody>
          <a:bodyPr>
            <a:norm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80E28-2759-4FAD-BA32-AA0FDB6188F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910A0-F218-4896-987D-E7FBB14C683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D5BFF1-0C98-7C4A-9D05-3E2958113A0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3" y="630"/>
            <a:ext cx="12189013" cy="685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6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61" r:id="rId9"/>
    <p:sldLayoutId id="2147483660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7B601F-BBB4-FF44-874F-7DD423C301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2" y="817"/>
            <a:ext cx="12189095" cy="68563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E702F6-C049-C946-8572-26952F9D617B}"/>
              </a:ext>
            </a:extLst>
          </p:cNvPr>
          <p:cNvSpPr txBox="1"/>
          <p:nvPr/>
        </p:nvSpPr>
        <p:spPr>
          <a:xfrm>
            <a:off x="4625248" y="6005949"/>
            <a:ext cx="2941511" cy="4616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5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ira Sans OT Light" panose="020B0603050000020004" pitchFamily="34" charset="0"/>
                <a:cs typeface="Arial" panose="020B0604020202020204" pitchFamily="34" charset="0"/>
              </a:rPr>
              <a:t>Presented</a:t>
            </a:r>
            <a:r>
              <a:rPr lang="fr-FR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ira Sans OT Light" panose="020B0603050000020004" pitchFamily="34" charset="0"/>
                <a:cs typeface="Arial" panose="020B0604020202020204" pitchFamily="34" charset="0"/>
              </a:rPr>
              <a:t> by: L. Grace Mohamed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ira Sans OT Light" panose="020B0603050000020004" pitchFamily="34" charset="0"/>
                <a:cs typeface="Arial" panose="020B0604020202020204" pitchFamily="34" charset="0"/>
              </a:rPr>
              <a:t>Date: 19 </a:t>
            </a:r>
            <a:r>
              <a:rPr lang="fr-FR" sz="15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ira Sans OT Light" panose="020B0603050000020004" pitchFamily="34" charset="0"/>
                <a:cs typeface="Arial" panose="020B0604020202020204" pitchFamily="34" charset="0"/>
              </a:rPr>
              <a:t>November</a:t>
            </a:r>
            <a:r>
              <a:rPr lang="fr-FR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Fira Sans OT Light" panose="020B0603050000020004" pitchFamily="34" charset="0"/>
                <a:cs typeface="Arial" panose="020B0604020202020204" pitchFamily="34" charset="0"/>
              </a:rPr>
              <a:t>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2E1A1D-FA6A-464B-BAFE-F2BEBA41DAD9}"/>
              </a:ext>
            </a:extLst>
          </p:cNvPr>
          <p:cNvSpPr txBox="1"/>
          <p:nvPr/>
        </p:nvSpPr>
        <p:spPr>
          <a:xfrm>
            <a:off x="2627763" y="4940621"/>
            <a:ext cx="7053919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200" dirty="0">
                <a:solidFill>
                  <a:srgbClr val="BAA259"/>
                </a:solidFill>
                <a:latin typeface="Arial" panose="020B0604020202020204" pitchFamily="34" charset="0"/>
                <a:ea typeface="Fira Sans OT" panose="020B0603050000020004" pitchFamily="34" charset="0"/>
                <a:cs typeface="Arial" panose="020B0604020202020204" pitchFamily="34" charset="0"/>
              </a:rPr>
              <a:t>REGULATORY OVERVIEW – Namibia</a:t>
            </a:r>
          </a:p>
          <a:p>
            <a:pPr algn="ctr"/>
            <a:r>
              <a:rPr lang="en-US" sz="2800" b="1" dirty="0">
                <a:solidFill>
                  <a:srgbClr val="BAA259"/>
                </a:solidFill>
                <a:latin typeface="Arial" panose="020B0604020202020204" pitchFamily="34" charset="0"/>
                <a:ea typeface="Fira Sans OT" panose="020B0603050000020004" pitchFamily="34" charset="0"/>
                <a:cs typeface="Arial" panose="020B0604020202020204" pitchFamily="34" charset="0"/>
              </a:rPr>
              <a:t>NAMAF Trustee Development Training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3A7FFF-0287-4147-B758-F261E36B3F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375" y="3304587"/>
            <a:ext cx="3153248" cy="128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5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453006" y="469783"/>
            <a:ext cx="1154052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latin typeface="Garamond" pitchFamily="18" charset="0"/>
              </a:rPr>
              <a:t>Proposed Legislative reforms</a:t>
            </a:r>
            <a:r>
              <a:rPr lang="en-GB" sz="3200" b="1" dirty="0">
                <a:latin typeface="Garamond" pitchFamily="18" charset="0"/>
              </a:rPr>
              <a:t> //- </a:t>
            </a:r>
            <a:r>
              <a:rPr lang="en-GB" sz="3200" b="1" dirty="0">
                <a:solidFill>
                  <a:srgbClr val="996600"/>
                </a:solidFill>
                <a:latin typeface="Garamond" pitchFamily="18" charset="0"/>
              </a:rPr>
              <a:t>MAF Changes</a:t>
            </a:r>
            <a:endParaRPr lang="en-US" sz="3200" dirty="0">
              <a:latin typeface="Arial" panose="020B0604020202020204" pitchFamily="34" charset="0"/>
              <a:ea typeface="Fira Sans OT" panose="020B06030500000200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7E157F6-7A03-45A9-8FE7-958E88CF3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736" y="1212782"/>
            <a:ext cx="11413130" cy="5293895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Medical Aid Funds Act – Chapter 7 of FIM Act </a:t>
            </a:r>
          </a:p>
          <a:p>
            <a:pPr marL="285750" lvl="0" indent="-285750" algn="just">
              <a:buClr>
                <a:srgbClr val="996600"/>
              </a:buClr>
              <a:buFont typeface="Wingdings" panose="05000000000000000000" pitchFamily="2" charset="2"/>
              <a:buChar char="v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Payment of Contributions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Minimum information, in the form of prescribed standards, to be furnished to funds by the participating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employer.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Provisions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period after which payment of subscriptions or contributions to a medical aid fund become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due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late payment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</a:p>
          <a:p>
            <a:pPr algn="just">
              <a:lnSpc>
                <a:spcPct val="150000"/>
              </a:lnSpc>
              <a:buClr>
                <a:srgbClr val="996600"/>
              </a:buClr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v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Waiting Periods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Permission for medical aid funds to impose limited waiting periods on members joining a fund, with stringent periods for those who join funds without having belonged to one previously, or after a certain break in membership. 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prevent members from joining a fund only when they are sick and need benefits (adverse/anti selection).</a:t>
            </a:r>
          </a:p>
          <a:p>
            <a:pPr algn="just">
              <a:lnSpc>
                <a:spcPct val="150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marR="0" lvl="1" indent="-17621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21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453006" y="469783"/>
            <a:ext cx="1154052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latin typeface="Garamond" pitchFamily="18" charset="0"/>
              </a:rPr>
              <a:t>Proposed Legislative reforms</a:t>
            </a:r>
            <a:r>
              <a:rPr lang="en-GB" sz="3200" b="1" dirty="0">
                <a:latin typeface="Garamond" pitchFamily="18" charset="0"/>
              </a:rPr>
              <a:t> //- </a:t>
            </a:r>
            <a:r>
              <a:rPr lang="en-GB" sz="3200" b="1" dirty="0">
                <a:solidFill>
                  <a:srgbClr val="996600"/>
                </a:solidFill>
                <a:latin typeface="Garamond" pitchFamily="18" charset="0"/>
              </a:rPr>
              <a:t>MAF Changes</a:t>
            </a:r>
            <a:endParaRPr lang="en-US" sz="3200" dirty="0">
              <a:latin typeface="Arial" panose="020B0604020202020204" pitchFamily="34" charset="0"/>
              <a:ea typeface="Fira Sans OT" panose="020B06030500000200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AAFF037-1D33-4B3E-A52C-B53BD1C8D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735" y="1182230"/>
            <a:ext cx="11354407" cy="4888408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Medical Aid Funds Act – Chapter 7 of FIM Act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Insurance of Liabilities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Approval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of any intention of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fund to purchase any insurance or reinsurance policy in respect of any health services or effect any amendment to an insurance or reinsurance contract must be approved by NAMFISA. </a:t>
            </a:r>
          </a:p>
          <a:p>
            <a:pPr marL="742950" marR="0" lvl="1" indent="-285750" algn="just" defTabSz="914400" eaLnBrk="1" latinLnBrk="0" hangingPunct="1">
              <a:lnSpc>
                <a:spcPct val="100000"/>
              </a:lnSpc>
              <a:buClr>
                <a:srgbClr val="9966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curb the reinsurance abuse by funds and other intermediaries who may use it to strip medical aid funds of funds.</a:t>
            </a:r>
          </a:p>
          <a:p>
            <a:pPr marL="530225" marR="0" lvl="1" indent="-176213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996600"/>
              </a:buClr>
              <a:buFont typeface="Wingdings" panose="05000000000000000000" pitchFamily="2" charset="2"/>
              <a:buChar char="v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Rules and Rule Amendments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longer register or approve any rules or rule amendments. </a:t>
            </a:r>
          </a:p>
          <a:p>
            <a:pPr marL="285750" indent="-285750" algn="just"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All rules and rule amendments must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however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 submitted to NAMFISA. </a:t>
            </a:r>
          </a:p>
          <a:p>
            <a:pPr marL="742950" lvl="1" indent="-285750" algn="just"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NAMFISA may direct or cause for rules that are inconsistent with the FIM Act to be amended. </a:t>
            </a:r>
          </a:p>
          <a:p>
            <a:pPr marL="742950" lvl="1" indent="-285750" algn="just"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NAMFISA will be able to influence benefit options and structures to ensure that members are treated fairly and receive value for their money. </a:t>
            </a:r>
          </a:p>
          <a:p>
            <a:pPr marL="742950" lvl="1" indent="-285750" algn="just"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Funds will be required to provide member of the Fund with a copy of its rules and rule amendments, free of charge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Draft Standard on Rules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30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453006" y="469783"/>
            <a:ext cx="1154052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latin typeface="Garamond" pitchFamily="18" charset="0"/>
              </a:rPr>
              <a:t>Proposed Legislative reforms</a:t>
            </a:r>
            <a:r>
              <a:rPr lang="en-GB" sz="3200" b="1" dirty="0">
                <a:latin typeface="Garamond" pitchFamily="18" charset="0"/>
              </a:rPr>
              <a:t> //- </a:t>
            </a:r>
            <a:r>
              <a:rPr lang="en-GB" sz="3200" b="1" dirty="0">
                <a:solidFill>
                  <a:srgbClr val="996600"/>
                </a:solidFill>
                <a:latin typeface="Garamond" pitchFamily="18" charset="0"/>
              </a:rPr>
              <a:t>MAF Changes</a:t>
            </a:r>
            <a:endParaRPr lang="en-US" sz="3200" dirty="0">
              <a:latin typeface="Arial" panose="020B0604020202020204" pitchFamily="34" charset="0"/>
              <a:ea typeface="Fira Sans OT" panose="020B06030500000200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C806C6B-F068-490F-BF43-646BF01AC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736" y="1174282"/>
            <a:ext cx="11429908" cy="5226518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Medical Aid Funds Act – Chapter 7 of FIM Act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Voluntary Dissolution of a Medical Aid Fund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FIM Act allows for wholly or partial dissolution of medical aid funds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Subject to prescribed standards and approved rules. </a:t>
            </a:r>
          </a:p>
          <a:p>
            <a:pPr>
              <a:lnSpc>
                <a:spcPct val="150000"/>
              </a:lnSpc>
              <a:buClr>
                <a:srgbClr val="996600"/>
              </a:buClr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Investments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Investment of medical aid fund assets, including limits of investments, guided by or prescribed in a regulation. </a:t>
            </a:r>
          </a:p>
          <a:p>
            <a:pPr marL="800100" lvl="1" indent="-34290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ensure that the medical aid funds assets are invested appropriately </a:t>
            </a:r>
          </a:p>
          <a:p>
            <a:pPr marL="800100" lvl="1" indent="-34290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support the objectives for which the medical aid funds have been established or are registered for.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11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453006" y="469783"/>
            <a:ext cx="1154052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latin typeface="Garamond" pitchFamily="18" charset="0"/>
              </a:rPr>
              <a:t>Proposed Legislative reforms</a:t>
            </a:r>
            <a:r>
              <a:rPr lang="en-GB" sz="3200" b="1" dirty="0">
                <a:latin typeface="Garamond" pitchFamily="18" charset="0"/>
              </a:rPr>
              <a:t> //- </a:t>
            </a:r>
            <a:r>
              <a:rPr lang="en-GB" sz="3200" b="1" dirty="0">
                <a:solidFill>
                  <a:srgbClr val="996600"/>
                </a:solidFill>
                <a:latin typeface="Garamond" pitchFamily="18" charset="0"/>
              </a:rPr>
              <a:t>MAF Changes</a:t>
            </a:r>
            <a:endParaRPr lang="en-US" sz="3200" dirty="0">
              <a:latin typeface="Arial" panose="020B0604020202020204" pitchFamily="34" charset="0"/>
              <a:ea typeface="Fira Sans OT" panose="020B06030500000200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28709-95CA-463C-BD87-92C5C92D742D}"/>
              </a:ext>
            </a:extLst>
          </p:cNvPr>
          <p:cNvSpPr txBox="1"/>
          <p:nvPr/>
        </p:nvSpPr>
        <p:spPr>
          <a:xfrm>
            <a:off x="693193" y="1323993"/>
            <a:ext cx="11119742" cy="4785926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srgbClr val="996600"/>
              </a:buClr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FIM Act address prudential matters but advocate for issues of market conduct and governance. 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Under this reform NAMFISA has also undertaken to shift from compliance (or rule) based supervision to Risk Based Supervision (RBS). 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996600"/>
              </a:buClr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srgbClr val="996600"/>
              </a:buClr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RBS is also the philosophy underpinning the current regulatory and supervisory reform for financial institutions that are regulated by NAMFISA.  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RBS will allow NAMFISA to focus its limited resources on the areas that pose the greatest risk to meeting regulatory objectives.</a:t>
            </a:r>
          </a:p>
          <a:p>
            <a:pPr marL="579438" lvl="1" indent="-122238">
              <a:spcAft>
                <a:spcPts val="600"/>
              </a:spcAf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9438" lvl="1" indent="-12223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08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13800" y="2547263"/>
            <a:ext cx="3174460" cy="1276925"/>
            <a:chOff x="3113800" y="2547263"/>
            <a:chExt cx="3174460" cy="1276925"/>
          </a:xfrm>
        </p:grpSpPr>
        <p:sp>
          <p:nvSpPr>
            <p:cNvPr id="4" name="TextBox 3"/>
            <p:cNvSpPr txBox="1"/>
            <p:nvPr/>
          </p:nvSpPr>
          <p:spPr>
            <a:xfrm>
              <a:off x="3113801" y="2547263"/>
              <a:ext cx="3174459" cy="7386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US" sz="4800" dirty="0">
                  <a:solidFill>
                    <a:schemeClr val="bg1"/>
                  </a:solidFill>
                  <a:latin typeface="Judson" panose="02000603000000000000" pitchFamily="50" charset="0"/>
                  <a:ea typeface="Fira Sans OT" panose="020B0603050000020004" pitchFamily="34" charset="0"/>
                </a:rPr>
                <a:t>BREAK TIME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113800" y="3362523"/>
              <a:ext cx="3174459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Sed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ut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perspiciatis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unde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omnis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iste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natus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 error sit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voluptatem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accusantium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doloremque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laudantium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,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architecto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.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Nemo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enim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suscipit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Clear Sans" panose="020B0503030202020304" pitchFamily="34" charset="0"/>
                  <a:ea typeface="Fira Sans OT Light" panose="020B0603050000020004" pitchFamily="34" charset="0"/>
                  <a:cs typeface="Clear Sans" panose="020B0503030202020304" pitchFamily="34" charset="0"/>
                </a:rPr>
                <a:t>.</a:t>
              </a:r>
              <a:endParaRPr lang="bg-BG" sz="1000" dirty="0">
                <a:solidFill>
                  <a:schemeClr val="bg1">
                    <a:lumMod val="95000"/>
                  </a:schemeClr>
                </a:solidFill>
                <a:latin typeface="Clear Sans" panose="020B0503030202020304" pitchFamily="34" charset="0"/>
                <a:ea typeface="Fira Sans OT Light" panose="020B0603050000020004" pitchFamily="34" charset="0"/>
                <a:cs typeface="Clear Sans" panose="020B0503030202020304" pitchFamily="34" charset="0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E99D5FF-84A9-1442-AC5D-DAAE29FD2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CCF91EA6-CA79-4E39-8577-FA0840C07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359" y="1609610"/>
            <a:ext cx="807249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  <a:p>
            <a:pPr marL="0" marR="0" lvl="0" indent="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800" kern="0" dirty="0">
              <a:latin typeface="Garamond" pitchFamily="18" charset="0"/>
              <a:ea typeface="+mj-ea"/>
              <a:cs typeface="+mj-cs"/>
            </a:endParaRPr>
          </a:p>
          <a:p>
            <a:pPr marL="0" marR="0" lvl="0" indent="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  <a:p>
            <a:pPr marL="0" marR="0" lvl="0" indent="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dirty="0">
                <a:solidFill>
                  <a:schemeClr val="bg1"/>
                </a:solidFill>
                <a:latin typeface="Garamond" pitchFamily="18" charset="0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3691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07139" y="235863"/>
            <a:ext cx="1777731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Fira Sans OT" panose="020B0603050000020004" pitchFamily="34" charset="0"/>
                <a:cs typeface="Arial" panose="020B0604020202020204" pitchFamily="34" charset="0"/>
              </a:rPr>
              <a:t>OUTLINE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7797E5-ECA6-42E5-AE49-8B6ED16ED71E}"/>
              </a:ext>
            </a:extLst>
          </p:cNvPr>
          <p:cNvSpPr/>
          <p:nvPr/>
        </p:nvSpPr>
        <p:spPr>
          <a:xfrm>
            <a:off x="696286" y="1199626"/>
            <a:ext cx="10695964" cy="387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457188" lvl="1" algn="just" eaLnBrk="0" hangingPunct="0">
              <a:spcBef>
                <a:spcPct val="20000"/>
              </a:spcBef>
              <a:defRPr/>
            </a:pPr>
            <a:endParaRPr lang="en-GB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Current Regulatory framework and challenges</a:t>
            </a:r>
          </a:p>
          <a:p>
            <a:pPr marL="742938" lvl="1" indent="-285750" algn="just" eaLnBrk="0" hangingPunct="0">
              <a:spcBef>
                <a:spcPct val="20000"/>
              </a:spcBef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Framework </a:t>
            </a:r>
          </a:p>
          <a:p>
            <a:pPr marL="742938" lvl="1" indent="-285750" algn="just" eaLnBrk="0" hangingPunct="0">
              <a:spcBef>
                <a:spcPct val="20000"/>
              </a:spcBef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</a:p>
          <a:p>
            <a:pPr marL="457188" lvl="1" algn="just" eaLnBrk="0" hangingPunct="0">
              <a:spcBef>
                <a:spcPct val="20000"/>
              </a:spcBef>
              <a:defRPr/>
            </a:pPr>
            <a:endParaRPr lang="en-GB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FIM Act </a:t>
            </a:r>
          </a:p>
          <a:p>
            <a:pPr marL="742938" lvl="1" indent="-285750" algn="just" eaLnBrk="0" hangingPunct="0">
              <a:spcBef>
                <a:spcPct val="20000"/>
              </a:spcBef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Proposed Legislative Reform</a:t>
            </a:r>
          </a:p>
          <a:p>
            <a:pPr marL="742938" lvl="1" indent="-285750" algn="just" eaLnBrk="0" hangingPunct="0">
              <a:spcBef>
                <a:spcPct val="20000"/>
              </a:spcBef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marL="742938" lvl="1" indent="-285750" algn="just" eaLnBrk="0" hangingPunct="0">
              <a:spcBef>
                <a:spcPct val="20000"/>
              </a:spcBef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Changes - Chapter 7 (Medical Aid Funds)</a:t>
            </a:r>
          </a:p>
          <a:p>
            <a:pPr marL="457188" lvl="1" algn="just" eaLnBrk="0" hangingPunct="0">
              <a:spcBef>
                <a:spcPct val="20000"/>
              </a:spcBef>
              <a:defRPr/>
            </a:pPr>
            <a:endParaRPr lang="en-GB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Conclusion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96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1901" y="277808"/>
            <a:ext cx="1034930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3200" b="1" dirty="0">
                <a:latin typeface="Garamond" pitchFamily="18" charset="0"/>
              </a:rPr>
              <a:t>Current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Regulatory</a:t>
            </a:r>
            <a:r>
              <a:rPr lang="en-GB" sz="3200" b="1" dirty="0">
                <a:latin typeface="Garamond" pitchFamily="18" charset="0"/>
              </a:rPr>
              <a:t> framework //- </a:t>
            </a:r>
            <a:r>
              <a:rPr lang="en-GB" sz="3200" b="1" dirty="0">
                <a:solidFill>
                  <a:srgbClr val="996600"/>
                </a:solidFill>
                <a:latin typeface="Garamond" pitchFamily="18" charset="0"/>
              </a:rPr>
              <a:t>Regulatory Framework</a:t>
            </a:r>
            <a:endParaRPr lang="en-US" sz="3200" dirty="0">
              <a:latin typeface="Arial" panose="020B0604020202020204" pitchFamily="34" charset="0"/>
              <a:ea typeface="Fira Sans OT" panose="020B06030500000200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2CC376C-9709-4FD8-9591-432DE8CC58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398173"/>
              </p:ext>
            </p:extLst>
          </p:nvPr>
        </p:nvGraphicFramePr>
        <p:xfrm>
          <a:off x="239369" y="1153632"/>
          <a:ext cx="11287104" cy="4724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355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704" y="277808"/>
            <a:ext cx="939770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2800" b="1" dirty="0">
                <a:latin typeface="Garamond" pitchFamily="18" charset="0"/>
              </a:rPr>
              <a:t>Current Regulatory framework and challenges //- </a:t>
            </a:r>
            <a:r>
              <a:rPr lang="en-GB" sz="2800" b="1" dirty="0">
                <a:solidFill>
                  <a:srgbClr val="996600"/>
                </a:solidFill>
                <a:latin typeface="Garamond" pitchFamily="18" charset="0"/>
              </a:rPr>
              <a:t>Challenges</a:t>
            </a:r>
            <a:endParaRPr lang="en-US" sz="2800" dirty="0">
              <a:latin typeface="Arial" panose="020B0604020202020204" pitchFamily="34" charset="0"/>
              <a:ea typeface="Fira Sans OT" panose="020B06030500000200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96B4F-C758-4763-890B-B4DD3B7C1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83" y="856648"/>
            <a:ext cx="10881005" cy="5871410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000" kern="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Non-Banking Financial Institutions (NBFI) sector deficiencies:-</a:t>
            </a:r>
          </a:p>
          <a:p>
            <a:pPr marL="342900" lvl="0" indent="-342900">
              <a:lnSpc>
                <a:spcPct val="150000"/>
              </a:lnSpc>
              <a:defRPr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38" lvl="1" indent="-285750" algn="just" eaLnBrk="0" hangingPunct="0"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GB" sz="1800" kern="0" dirty="0">
                <a:latin typeface="Arial" panose="020B0604020202020204" pitchFamily="34" charset="0"/>
                <a:cs typeface="Arial" panose="020B0604020202020204" pitchFamily="34" charset="0"/>
              </a:rPr>
              <a:t>Outdated current legislative framework for regulation and supervision;</a:t>
            </a:r>
          </a:p>
          <a:p>
            <a:pPr marL="742938" lvl="1" indent="-285750" algn="just" eaLnBrk="0" hangingPunct="0"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endParaRPr lang="en-GB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38" lvl="1" indent="-285750" algn="just" eaLnBrk="0" hangingPunct="0"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GB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Relies on </a:t>
            </a:r>
            <a:r>
              <a:rPr lang="en-GB" sz="1800" kern="0" dirty="0">
                <a:latin typeface="Arial" panose="020B0604020202020204" pitchFamily="34" charset="0"/>
                <a:cs typeface="Arial" panose="020B0604020202020204" pitchFamily="34" charset="0"/>
              </a:rPr>
              <a:t>a compliance driven approach to supervision (approaches to supervision have evolved over the last 50 years);</a:t>
            </a:r>
          </a:p>
          <a:p>
            <a:pPr marL="742938" lvl="1" indent="-285750" algn="just" eaLnBrk="0" hangingPunct="0"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endParaRPr lang="en-GB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38" lvl="1" indent="-285750" algn="just" eaLnBrk="0" hangingPunct="0"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GB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GB" sz="1800" kern="0" dirty="0">
                <a:latin typeface="Arial" panose="020B0604020202020204" pitchFamily="34" charset="0"/>
                <a:cs typeface="Arial" panose="020B0604020202020204" pitchFamily="34" charset="0"/>
              </a:rPr>
              <a:t>not provide </a:t>
            </a:r>
            <a:r>
              <a:rPr lang="en-GB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adequate </a:t>
            </a:r>
            <a:r>
              <a:rPr lang="en-GB" sz="1800" kern="0" dirty="0">
                <a:latin typeface="Arial" panose="020B0604020202020204" pitchFamily="34" charset="0"/>
                <a:cs typeface="Arial" panose="020B0604020202020204" pitchFamily="34" charset="0"/>
              </a:rPr>
              <a:t>supervisory and enforcement powers and tools; </a:t>
            </a:r>
          </a:p>
          <a:p>
            <a:pPr marL="742938" lvl="1" indent="-285750" algn="just" eaLnBrk="0" hangingPunct="0"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endParaRPr lang="en-GB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38" lvl="1" indent="-285750" algn="just" eaLnBrk="0" hangingPunct="0"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GB" sz="1800" kern="0" dirty="0">
                <a:latin typeface="Arial" panose="020B0604020202020204" pitchFamily="34" charset="0"/>
                <a:cs typeface="Arial" panose="020B0604020202020204" pitchFamily="34" charset="0"/>
              </a:rPr>
              <a:t>The Board of NAMFISA is an administrative board and has no regulatory functions</a:t>
            </a:r>
            <a:r>
              <a:rPr lang="en-GB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1363" indent="-279400"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The regulatory measures are fragmented, inconsistent and exacerbate the cost of regulation;</a:t>
            </a:r>
          </a:p>
          <a:p>
            <a:pPr marL="741363" indent="-279400">
              <a:buClr>
                <a:srgbClr val="996600"/>
              </a:buClr>
              <a:buFont typeface="Wingdings" panose="05000000000000000000" pitchFamily="2" charset="2"/>
              <a:buChar char="ü"/>
            </a:pPr>
            <a:endParaRPr lang="en-GB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1363" indent="-279400"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Does not consider changed circumstances and does not</a:t>
            </a: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 encourage innovation and entrepreneurship;</a:t>
            </a:r>
          </a:p>
          <a:p>
            <a:pPr marL="741363" indent="-279400">
              <a:buClr>
                <a:srgbClr val="996600"/>
              </a:buClr>
              <a:buFont typeface="Wingdings" panose="05000000000000000000" pitchFamily="2" charset="2"/>
              <a:buChar char="ü"/>
            </a:pPr>
            <a:endParaRPr lang="en-GB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1363" indent="-279400"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Does not recognize the inter-linkages within the financial sector, locally, regionally and internationally; and</a:t>
            </a:r>
          </a:p>
          <a:p>
            <a:pPr marL="741363" indent="-279400">
              <a:buClr>
                <a:srgbClr val="996600"/>
              </a:buClr>
              <a:buFont typeface="Wingdings" panose="05000000000000000000" pitchFamily="2" charset="2"/>
              <a:buChar char="ü"/>
            </a:pPr>
            <a:endParaRPr lang="en-GB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1363" indent="-279400"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The current mandate does not explicitly include consumer education and financial stability.</a:t>
            </a:r>
          </a:p>
          <a:p>
            <a:pPr marL="741363" lvl="1" indent="-279400" algn="just" eaLnBrk="0" hangingPunct="0">
              <a:spcBef>
                <a:spcPct val="20000"/>
              </a:spcBef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endParaRPr lang="en-GB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38" lvl="1" indent="-285750" algn="just" eaLnBrk="0" hangingPunct="0">
              <a:spcBef>
                <a:spcPct val="20000"/>
              </a:spcBef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96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10715" y="277808"/>
            <a:ext cx="6131679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00"/>
                </a:solidFill>
                <a:latin typeface="Garamond" pitchFamily="18" charset="0"/>
              </a:rPr>
              <a:t>Legislative reforms</a:t>
            </a:r>
            <a:r>
              <a:rPr lang="en-GB" sz="2800" b="1" dirty="0">
                <a:latin typeface="Garamond" pitchFamily="18" charset="0"/>
              </a:rPr>
              <a:t> //- </a:t>
            </a:r>
            <a:r>
              <a:rPr lang="en-GB" sz="2800" b="1" dirty="0">
                <a:solidFill>
                  <a:srgbClr val="996600"/>
                </a:solidFill>
                <a:latin typeface="Garamond" pitchFamily="18" charset="0"/>
              </a:rPr>
              <a:t>New Legislation</a:t>
            </a:r>
            <a:endParaRPr lang="en-US" sz="2800" dirty="0">
              <a:latin typeface="Arial" panose="020B0604020202020204" pitchFamily="34" charset="0"/>
              <a:ea typeface="Fira Sans OT" panose="020B06030500000200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CC42EC4-38D6-4859-B381-1AFBBA250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348" y="1238258"/>
            <a:ext cx="11386962" cy="5374297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NAMFISA crafted sound legislation to curb the challenges and restore market efficiency namely:-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8" marR="0" lvl="1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8" marR="0" lvl="1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1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8" marR="0" lvl="1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8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44893" y="1925053"/>
            <a:ext cx="10915048" cy="4013733"/>
            <a:chOff x="1302359" y="2206488"/>
            <a:chExt cx="5578496" cy="2661046"/>
          </a:xfrm>
        </p:grpSpPr>
        <p:sp>
          <p:nvSpPr>
            <p:cNvPr id="8" name="Freeform 7"/>
            <p:cNvSpPr/>
            <p:nvPr/>
          </p:nvSpPr>
          <p:spPr>
            <a:xfrm>
              <a:off x="2833847" y="3883502"/>
              <a:ext cx="145526" cy="63754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37542"/>
                  </a:lnTo>
                  <a:lnTo>
                    <a:pt x="145526" y="63754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2688321" y="3883502"/>
              <a:ext cx="145526" cy="63754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5526" y="0"/>
                  </a:moveTo>
                  <a:lnTo>
                    <a:pt x="145526" y="637542"/>
                  </a:lnTo>
                  <a:lnTo>
                    <a:pt x="0" y="63754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3274881" y="2206488"/>
              <a:ext cx="2471960" cy="692980"/>
            </a:xfrm>
            <a:custGeom>
              <a:avLst/>
              <a:gdLst>
                <a:gd name="connsiteX0" fmla="*/ 0 w 2471960"/>
                <a:gd name="connsiteY0" fmla="*/ 0 h 692980"/>
                <a:gd name="connsiteX1" fmla="*/ 2471960 w 2471960"/>
                <a:gd name="connsiteY1" fmla="*/ 0 h 692980"/>
                <a:gd name="connsiteX2" fmla="*/ 2471960 w 2471960"/>
                <a:gd name="connsiteY2" fmla="*/ 692980 h 692980"/>
                <a:gd name="connsiteX3" fmla="*/ 0 w 2471960"/>
                <a:gd name="connsiteY3" fmla="*/ 692980 h 692980"/>
                <a:gd name="connsiteX4" fmla="*/ 0 w 2471960"/>
                <a:gd name="connsiteY4" fmla="*/ 0 h 69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1960" h="692980">
                  <a:moveTo>
                    <a:pt x="0" y="0"/>
                  </a:moveTo>
                  <a:lnTo>
                    <a:pt x="2471960" y="0"/>
                  </a:lnTo>
                  <a:lnTo>
                    <a:pt x="2471960" y="692980"/>
                  </a:lnTo>
                  <a:lnTo>
                    <a:pt x="0" y="692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Financial Institutions and Markets Act (FIM Act) – Industry consolidated legislation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140866" y="3190521"/>
              <a:ext cx="1385961" cy="692980"/>
            </a:xfrm>
            <a:custGeom>
              <a:avLst/>
              <a:gdLst>
                <a:gd name="connsiteX0" fmla="*/ 0 w 1385961"/>
                <a:gd name="connsiteY0" fmla="*/ 0 h 692980"/>
                <a:gd name="connsiteX1" fmla="*/ 1385961 w 1385961"/>
                <a:gd name="connsiteY1" fmla="*/ 0 h 692980"/>
                <a:gd name="connsiteX2" fmla="*/ 1385961 w 1385961"/>
                <a:gd name="connsiteY2" fmla="*/ 692980 h 692980"/>
                <a:gd name="connsiteX3" fmla="*/ 0 w 1385961"/>
                <a:gd name="connsiteY3" fmla="*/ 692980 h 692980"/>
                <a:gd name="connsiteX4" fmla="*/ 0 w 1385961"/>
                <a:gd name="connsiteY4" fmla="*/ 0 h 69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961" h="692980">
                  <a:moveTo>
                    <a:pt x="0" y="0"/>
                  </a:moveTo>
                  <a:lnTo>
                    <a:pt x="1385961" y="0"/>
                  </a:lnTo>
                  <a:lnTo>
                    <a:pt x="1385961" y="692980"/>
                  </a:lnTo>
                  <a:lnTo>
                    <a:pt x="0" y="692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00">
                <a:alpha val="5000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Wingdings" panose="05000000000000000000" pitchFamily="2" charset="2"/>
                <a:buNone/>
              </a:pPr>
              <a:r>
                <a:rPr lang="en-GB" sz="1000" b="1" kern="1200" noProof="0" dirty="0">
                  <a:solidFill>
                    <a:srgbClr val="FFFFFF"/>
                  </a:solidFill>
                  <a:latin typeface="Arial"/>
                  <a:ea typeface="+mn-ea"/>
                  <a:cs typeface="Arial"/>
                </a:rPr>
                <a:t>NAMFISA Act</a:t>
              </a:r>
              <a:endParaRPr lang="en-US" sz="1000" b="1" kern="1200" dirty="0">
                <a:solidFill>
                  <a:srgbClr val="FFFFFF"/>
                </a:solidFill>
                <a:latin typeface="Arial"/>
                <a:ea typeface="+mn-ea"/>
                <a:cs typeface="Arial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302359" y="4174554"/>
              <a:ext cx="1385961" cy="692980"/>
            </a:xfrm>
            <a:custGeom>
              <a:avLst/>
              <a:gdLst>
                <a:gd name="connsiteX0" fmla="*/ 0 w 1385961"/>
                <a:gd name="connsiteY0" fmla="*/ 0 h 692980"/>
                <a:gd name="connsiteX1" fmla="*/ 1385961 w 1385961"/>
                <a:gd name="connsiteY1" fmla="*/ 0 h 692980"/>
                <a:gd name="connsiteX2" fmla="*/ 1385961 w 1385961"/>
                <a:gd name="connsiteY2" fmla="*/ 692980 h 692980"/>
                <a:gd name="connsiteX3" fmla="*/ 0 w 1385961"/>
                <a:gd name="connsiteY3" fmla="*/ 692980 h 692980"/>
                <a:gd name="connsiteX4" fmla="*/ 0 w 1385961"/>
                <a:gd name="connsiteY4" fmla="*/ 0 h 69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961" h="692980">
                  <a:moveTo>
                    <a:pt x="0" y="0"/>
                  </a:moveTo>
                  <a:lnTo>
                    <a:pt x="1385961" y="0"/>
                  </a:lnTo>
                  <a:lnTo>
                    <a:pt x="1385961" y="692980"/>
                  </a:lnTo>
                  <a:lnTo>
                    <a:pt x="0" y="692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00">
                <a:alpha val="5000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Wingdings" panose="05000000000000000000" pitchFamily="2" charset="2"/>
                <a:buNone/>
              </a:pPr>
              <a:r>
                <a:rPr lang="en-US" sz="1000" b="1" kern="1200" dirty="0">
                  <a:solidFill>
                    <a:srgbClr val="FFFFFF"/>
                  </a:solidFill>
                  <a:latin typeface="Arial"/>
                  <a:ea typeface="+mn-ea"/>
                  <a:cs typeface="Arial"/>
                </a:rPr>
                <a:t>Standards 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979373" y="4174554"/>
              <a:ext cx="1385961" cy="692980"/>
            </a:xfrm>
            <a:custGeom>
              <a:avLst/>
              <a:gdLst>
                <a:gd name="connsiteX0" fmla="*/ 0 w 1385961"/>
                <a:gd name="connsiteY0" fmla="*/ 0 h 692980"/>
                <a:gd name="connsiteX1" fmla="*/ 1385961 w 1385961"/>
                <a:gd name="connsiteY1" fmla="*/ 0 h 692980"/>
                <a:gd name="connsiteX2" fmla="*/ 1385961 w 1385961"/>
                <a:gd name="connsiteY2" fmla="*/ 692980 h 692980"/>
                <a:gd name="connsiteX3" fmla="*/ 0 w 1385961"/>
                <a:gd name="connsiteY3" fmla="*/ 692980 h 692980"/>
                <a:gd name="connsiteX4" fmla="*/ 0 w 1385961"/>
                <a:gd name="connsiteY4" fmla="*/ 0 h 69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961" h="692980">
                  <a:moveTo>
                    <a:pt x="0" y="0"/>
                  </a:moveTo>
                  <a:lnTo>
                    <a:pt x="1385961" y="0"/>
                  </a:lnTo>
                  <a:lnTo>
                    <a:pt x="1385961" y="692980"/>
                  </a:lnTo>
                  <a:lnTo>
                    <a:pt x="0" y="692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00">
                <a:alpha val="5000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>
                  <a:solidFill>
                    <a:srgbClr val="FFFFFF"/>
                  </a:solidFill>
                  <a:latin typeface="Arial"/>
                  <a:ea typeface="+mn-ea"/>
                  <a:cs typeface="Arial"/>
                </a:rPr>
                <a:t>Regulations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817880" y="3190521"/>
              <a:ext cx="1385961" cy="692980"/>
            </a:xfrm>
            <a:custGeom>
              <a:avLst/>
              <a:gdLst>
                <a:gd name="connsiteX0" fmla="*/ 0 w 1385961"/>
                <a:gd name="connsiteY0" fmla="*/ 0 h 692980"/>
                <a:gd name="connsiteX1" fmla="*/ 1385961 w 1385961"/>
                <a:gd name="connsiteY1" fmla="*/ 0 h 692980"/>
                <a:gd name="connsiteX2" fmla="*/ 1385961 w 1385961"/>
                <a:gd name="connsiteY2" fmla="*/ 692980 h 692980"/>
                <a:gd name="connsiteX3" fmla="*/ 0 w 1385961"/>
                <a:gd name="connsiteY3" fmla="*/ 692980 h 692980"/>
                <a:gd name="connsiteX4" fmla="*/ 0 w 1385961"/>
                <a:gd name="connsiteY4" fmla="*/ 0 h 69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961" h="692980">
                  <a:moveTo>
                    <a:pt x="0" y="0"/>
                  </a:moveTo>
                  <a:lnTo>
                    <a:pt x="1385961" y="0"/>
                  </a:lnTo>
                  <a:lnTo>
                    <a:pt x="1385961" y="692980"/>
                  </a:lnTo>
                  <a:lnTo>
                    <a:pt x="0" y="692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00">
                <a:alpha val="5000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Wingdings" panose="05000000000000000000" pitchFamily="2" charset="2"/>
                <a:buNone/>
              </a:pPr>
              <a:r>
                <a:rPr lang="en-GB" sz="1000" b="1" kern="1200" noProof="0" dirty="0">
                  <a:solidFill>
                    <a:srgbClr val="FFFFFF"/>
                  </a:solidFill>
                  <a:latin typeface="Arial"/>
                  <a:ea typeface="+mn-ea"/>
                  <a:cs typeface="Arial"/>
                </a:rPr>
                <a:t>Microlending </a:t>
              </a:r>
              <a:r>
                <a:rPr lang="en-GB" sz="1000" b="1" kern="1200" dirty="0">
                  <a:solidFill>
                    <a:srgbClr val="FFFFFF"/>
                  </a:solidFill>
                  <a:latin typeface="Arial"/>
                  <a:ea typeface="+mn-ea"/>
                  <a:cs typeface="Arial"/>
                </a:rPr>
                <a:t>Act</a:t>
              </a:r>
              <a:endParaRPr lang="en-US" sz="1000" b="1" kern="1200" dirty="0">
                <a:solidFill>
                  <a:srgbClr val="FFFFFF"/>
                </a:solidFill>
                <a:latin typeface="Arial"/>
                <a:ea typeface="+mn-ea"/>
                <a:cs typeface="Arial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494894" y="3190521"/>
              <a:ext cx="1385961" cy="692980"/>
            </a:xfrm>
            <a:custGeom>
              <a:avLst/>
              <a:gdLst>
                <a:gd name="connsiteX0" fmla="*/ 0 w 1385961"/>
                <a:gd name="connsiteY0" fmla="*/ 0 h 692980"/>
                <a:gd name="connsiteX1" fmla="*/ 1385961 w 1385961"/>
                <a:gd name="connsiteY1" fmla="*/ 0 h 692980"/>
                <a:gd name="connsiteX2" fmla="*/ 1385961 w 1385961"/>
                <a:gd name="connsiteY2" fmla="*/ 692980 h 692980"/>
                <a:gd name="connsiteX3" fmla="*/ 0 w 1385961"/>
                <a:gd name="connsiteY3" fmla="*/ 692980 h 692980"/>
                <a:gd name="connsiteX4" fmla="*/ 0 w 1385961"/>
                <a:gd name="connsiteY4" fmla="*/ 0 h 69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961" h="692980">
                  <a:moveTo>
                    <a:pt x="0" y="0"/>
                  </a:moveTo>
                  <a:lnTo>
                    <a:pt x="1385961" y="0"/>
                  </a:lnTo>
                  <a:lnTo>
                    <a:pt x="1385961" y="692980"/>
                  </a:lnTo>
                  <a:lnTo>
                    <a:pt x="0" y="6929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00">
                <a:alpha val="5000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Wingdings" panose="05000000000000000000" pitchFamily="2" charset="2"/>
                <a:buNone/>
              </a:pPr>
              <a:r>
                <a:rPr lang="en-GB" sz="1000" b="1" kern="1200" dirty="0">
                  <a:solidFill>
                    <a:srgbClr val="FFFFFF"/>
                  </a:solidFill>
                  <a:latin typeface="Arial"/>
                  <a:ea typeface="+mn-ea"/>
                  <a:cs typeface="Arial"/>
                </a:rPr>
                <a:t>Financial Services Adjudicator Bill</a:t>
              </a:r>
              <a:endParaRPr lang="en-US" sz="1000" b="1" kern="1200" dirty="0">
                <a:solidFill>
                  <a:srgbClr val="FFFFFF"/>
                </a:solidFill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93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07408" y="277808"/>
            <a:ext cx="45382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00"/>
                </a:solidFill>
                <a:latin typeface="Garamond" pitchFamily="18" charset="0"/>
              </a:rPr>
              <a:t>Legislative reforms</a:t>
            </a:r>
            <a:r>
              <a:rPr lang="en-GB" sz="2800" b="1" dirty="0">
                <a:latin typeface="Garamond" pitchFamily="18" charset="0"/>
              </a:rPr>
              <a:t> //- </a:t>
            </a:r>
            <a:r>
              <a:rPr lang="en-GB" sz="2800" b="1" dirty="0">
                <a:solidFill>
                  <a:srgbClr val="996600"/>
                </a:solidFill>
                <a:latin typeface="Garamond" pitchFamily="18" charset="0"/>
              </a:rPr>
              <a:t>Status</a:t>
            </a:r>
            <a:endParaRPr lang="en-US" sz="2800" dirty="0">
              <a:latin typeface="Arial" panose="020B0604020202020204" pitchFamily="34" charset="0"/>
              <a:ea typeface="Fira Sans OT" panose="020B06030500000200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97A4A2C-392A-4947-9425-A1ED4BBE1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348" y="1238259"/>
            <a:ext cx="11219182" cy="4262468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FIM and NAMFISA </a:t>
            </a: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promulgated, Government </a:t>
            </a: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Gazette on 1 October </a:t>
            </a: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  <a:endParaRPr lang="en-GB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lang="en-GB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FIM </a:t>
            </a: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Act - supported by subordinate legislations: Regulations and </a:t>
            </a: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Standards.</a:t>
            </a:r>
          </a:p>
          <a:p>
            <a:pPr marL="342900" marR="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lang="en-GB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Encourage to study Regulations and Standards before Gazetting (28 Feb 2022).</a:t>
            </a:r>
          </a:p>
          <a:p>
            <a:pPr marL="342900" marR="0" lvl="1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lang="en-GB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8" marR="0" lvl="1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0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18252" y="383156"/>
            <a:ext cx="1154052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200" b="1" dirty="0">
                <a:latin typeface="Garamond" pitchFamily="18" charset="0"/>
              </a:rPr>
              <a:t>Current Regulatory framework </a:t>
            </a:r>
            <a:r>
              <a:rPr lang="en-GB" sz="3200" b="1" dirty="0" smtClean="0">
                <a:latin typeface="Garamond" pitchFamily="18" charset="0"/>
              </a:rPr>
              <a:t>//- </a:t>
            </a:r>
            <a:r>
              <a:rPr lang="en-GB" sz="3200" b="1" dirty="0">
                <a:solidFill>
                  <a:srgbClr val="996600"/>
                </a:solidFill>
                <a:latin typeface="Garamond" pitchFamily="18" charset="0"/>
              </a:rPr>
              <a:t>MAF Specific Challenges</a:t>
            </a:r>
            <a:endParaRPr lang="en-US" sz="3200" dirty="0">
              <a:latin typeface="Arial" panose="020B0604020202020204" pitchFamily="34" charset="0"/>
              <a:ea typeface="Fira Sans OT" panose="020B06030500000200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A5AC512-14FF-4A48-A087-8BCEAAD1C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96" y="1171622"/>
            <a:ext cx="11036495" cy="5537186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current MAF Act did not adequately address all provisions and omitted key aspects inclusive of: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Registration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Financial Institutions And Financial Intermediaries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Fund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Administrators And Services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Medical Aid Fund Broker And Services 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Payment Of Contributions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Rules And Rule Amendments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Fund Administrators And Services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Waiting Periods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Insurance Of Liabilities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Voluntary Dissolution Of A Medical Aid Fund</a:t>
            </a:r>
          </a:p>
          <a:p>
            <a:pPr marL="800100" lvl="1" indent="-342900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Investments</a:t>
            </a:r>
          </a:p>
        </p:txBody>
      </p:sp>
    </p:spTree>
    <p:extLst>
      <p:ext uri="{BB962C8B-B14F-4D97-AF65-F5344CB8AC3E}">
        <p14:creationId xmlns:p14="http://schemas.microsoft.com/office/powerpoint/2010/main" val="365475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453006" y="469783"/>
            <a:ext cx="1154052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latin typeface="Garamond" pitchFamily="18" charset="0"/>
              </a:rPr>
              <a:t>Proposed Legislative reforms</a:t>
            </a:r>
            <a:r>
              <a:rPr lang="en-GB" sz="3200" b="1" dirty="0">
                <a:latin typeface="Garamond" pitchFamily="18" charset="0"/>
              </a:rPr>
              <a:t> //- </a:t>
            </a:r>
            <a:r>
              <a:rPr lang="en-GB" sz="3200" b="1" dirty="0">
                <a:solidFill>
                  <a:srgbClr val="996600"/>
                </a:solidFill>
                <a:latin typeface="Garamond" pitchFamily="18" charset="0"/>
              </a:rPr>
              <a:t>MAF Changes</a:t>
            </a:r>
            <a:endParaRPr lang="en-US" sz="3200" dirty="0">
              <a:latin typeface="Arial" panose="020B0604020202020204" pitchFamily="34" charset="0"/>
              <a:ea typeface="Fira Sans OT" panose="020B06030500000200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864C287-F847-47B2-B03F-B0C4ECBE3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735" y="1020278"/>
            <a:ext cx="11371185" cy="5515276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GB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Medical Aid Funds Act – Chapter 7 of FIM Act 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Clr>
                <a:srgbClr val="996600"/>
              </a:buClr>
              <a:buFont typeface="Wingdings" panose="05000000000000000000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Registration of Financial Institutions and Financial Intermediaries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Conditional registration of Financial Institutions and Financial Intermediaries. </a:t>
            </a:r>
          </a:p>
          <a:p>
            <a:pPr marL="800100" lvl="1" indent="-34290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Registration conditions set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Powers not 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register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vary such conditions of registration if it so deem appropriate, with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reasons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Fund administrators required to be registered. </a:t>
            </a:r>
          </a:p>
          <a:p>
            <a:pPr marL="800100" lvl="1" indent="-34290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Supervision and regulation by NAMFISA</a:t>
            </a:r>
          </a:p>
          <a:p>
            <a:pPr marL="800100" lvl="1" indent="-34290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Prescribed administration services </a:t>
            </a:r>
          </a:p>
          <a:p>
            <a:pPr marL="285750" indent="-28575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Medical Aid Fund Brokers (and services) to be registered </a:t>
            </a:r>
          </a:p>
          <a:p>
            <a:pPr marL="800100" lvl="1" indent="-34290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increase the coverage and distribution of Medical Aid Funds across Namibia.</a:t>
            </a:r>
          </a:p>
          <a:p>
            <a:pPr marL="530225" lvl="1" indent="-176213" algn="just">
              <a:lnSpc>
                <a:spcPct val="150000"/>
              </a:lnSpc>
              <a:buClr>
                <a:srgbClr val="996600"/>
              </a:buClr>
              <a:defRPr/>
            </a:pPr>
            <a:endParaRPr lang="en-GB" sz="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kern="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						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51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453006" y="469783"/>
            <a:ext cx="1154052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0000"/>
                </a:solidFill>
                <a:latin typeface="Garamond" pitchFamily="18" charset="0"/>
              </a:rPr>
              <a:t>Proposed Legislative reforms</a:t>
            </a:r>
            <a:r>
              <a:rPr lang="en-GB" sz="3200" b="1" dirty="0">
                <a:latin typeface="Garamond" pitchFamily="18" charset="0"/>
              </a:rPr>
              <a:t> //- </a:t>
            </a:r>
            <a:r>
              <a:rPr lang="en-GB" sz="3200" b="1" dirty="0">
                <a:solidFill>
                  <a:srgbClr val="996600"/>
                </a:solidFill>
                <a:latin typeface="Garamond" pitchFamily="18" charset="0"/>
              </a:rPr>
              <a:t>MAF Changes</a:t>
            </a:r>
            <a:endParaRPr lang="en-US" sz="3200" dirty="0">
              <a:latin typeface="Arial" panose="020B0604020202020204" pitchFamily="34" charset="0"/>
              <a:ea typeface="Fira Sans OT" panose="020B06030500000200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27182B0-107F-4193-9DB3-CB0857151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60" y="1259232"/>
            <a:ext cx="11337629" cy="4888408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Medical Aid Funds Act – Chapter 7 of FIM Act </a:t>
            </a:r>
          </a:p>
          <a:p>
            <a:pPr marL="285750" indent="-28575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Capital Standards </a:t>
            </a:r>
          </a:p>
          <a:p>
            <a:pPr marL="285750" lvl="0" indent="-28575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Capital adequacy requirements set</a:t>
            </a:r>
          </a:p>
          <a:p>
            <a:pPr marL="800100" lvl="1" indent="-34290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Risk Based capital adequacy amount, to be determined by the risk profile of an individual medical aid fund. </a:t>
            </a:r>
          </a:p>
          <a:p>
            <a:pPr marL="800100" lvl="1" indent="-34290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ensure that Medical Aid Funds remain financially sound all times. </a:t>
            </a:r>
          </a:p>
          <a:p>
            <a:pPr lvl="0" algn="just">
              <a:lnSpc>
                <a:spcPct val="150000"/>
              </a:lnSpc>
              <a:buClr>
                <a:srgbClr val="996600"/>
              </a:buClr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Board Governance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observe best corporate governance practices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996600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Specific governance Standard drafted </a:t>
            </a:r>
          </a:p>
          <a:p>
            <a:pPr marL="530225" marR="0" lvl="1" indent="-176213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3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1093</Words>
  <Application>Microsoft Office PowerPoint</Application>
  <PresentationFormat>Widescreen</PresentationFormat>
  <Paragraphs>171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Clear Sans</vt:lpstr>
      <vt:lpstr>Fira Sans OT</vt:lpstr>
      <vt:lpstr>Fira Sans OT Light</vt:lpstr>
      <vt:lpstr>Garamond</vt:lpstr>
      <vt:lpstr>Judson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</dc:creator>
  <cp:lastModifiedBy>Grace Mohamed</cp:lastModifiedBy>
  <cp:revision>230</cp:revision>
  <dcterms:created xsi:type="dcterms:W3CDTF">2015-01-28T20:52:53Z</dcterms:created>
  <dcterms:modified xsi:type="dcterms:W3CDTF">2021-11-19T12:23:02Z</dcterms:modified>
</cp:coreProperties>
</file>